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9"/>
  </p:notesMasterIdLst>
  <p:sldIdLst>
    <p:sldId id="256" r:id="rId2"/>
    <p:sldId id="258" r:id="rId3"/>
    <p:sldId id="262" r:id="rId4"/>
    <p:sldId id="272" r:id="rId5"/>
    <p:sldId id="273" r:id="rId6"/>
    <p:sldId id="263" r:id="rId7"/>
    <p:sldId id="264" r:id="rId8"/>
    <p:sldId id="277" r:id="rId9"/>
    <p:sldId id="270" r:id="rId10"/>
    <p:sldId id="269" r:id="rId11"/>
    <p:sldId id="278" r:id="rId12"/>
    <p:sldId id="260" r:id="rId13"/>
    <p:sldId id="259" r:id="rId14"/>
    <p:sldId id="279" r:id="rId15"/>
    <p:sldId id="280" r:id="rId16"/>
    <p:sldId id="281" r:id="rId17"/>
    <p:sldId id="293" r:id="rId18"/>
    <p:sldId id="295" r:id="rId19"/>
    <p:sldId id="296" r:id="rId20"/>
    <p:sldId id="348" r:id="rId21"/>
    <p:sldId id="283" r:id="rId22"/>
    <p:sldId id="284" r:id="rId23"/>
    <p:sldId id="286" r:id="rId24"/>
    <p:sldId id="290" r:id="rId25"/>
    <p:sldId id="288" r:id="rId26"/>
    <p:sldId id="298" r:id="rId27"/>
    <p:sldId id="346" r:id="rId28"/>
    <p:sldId id="302" r:id="rId29"/>
    <p:sldId id="347" r:id="rId30"/>
    <p:sldId id="306" r:id="rId31"/>
    <p:sldId id="307" r:id="rId32"/>
    <p:sldId id="343" r:id="rId33"/>
    <p:sldId id="308" r:id="rId34"/>
    <p:sldId id="338" r:id="rId35"/>
    <p:sldId id="339" r:id="rId36"/>
    <p:sldId id="340" r:id="rId37"/>
    <p:sldId id="341"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rie Pogorelc" initials="CP" lastIdx="1" clrIdx="0">
    <p:extLst>
      <p:ext uri="{19B8F6BF-5375-455C-9EA6-DF929625EA0E}">
        <p15:presenceInfo xmlns:p15="http://schemas.microsoft.com/office/powerpoint/2012/main" userId="S-1-5-21-3498805899-2376028649-3634713762-10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381" autoAdjust="0"/>
  </p:normalViewPr>
  <p:slideViewPr>
    <p:cSldViewPr snapToGrid="0">
      <p:cViewPr varScale="1">
        <p:scale>
          <a:sx n="84" d="100"/>
          <a:sy n="84" d="100"/>
        </p:scale>
        <p:origin x="159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EA4CB-2D34-44D6-B207-A25F0C268681}" type="datetimeFigureOut">
              <a:rPr lang="en-US" smtClean="0"/>
              <a:t>2022-05-12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7E5B47-C8D7-4411-A1AF-AC876BAE0FF9}" type="slidenum">
              <a:rPr lang="en-US" smtClean="0"/>
              <a:t>‹#›</a:t>
            </a:fld>
            <a:endParaRPr lang="en-US"/>
          </a:p>
        </p:txBody>
      </p:sp>
    </p:spTree>
    <p:extLst>
      <p:ext uri="{BB962C8B-B14F-4D97-AF65-F5344CB8AC3E}">
        <p14:creationId xmlns:p14="http://schemas.microsoft.com/office/powerpoint/2010/main" val="218860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sites.google.com/site/masumzh/articles/x86-architecture-basics/x86-architecture-basic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cseweb.ucsd.edu/~jfisherogden/hardwareVirt.pdf"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cseweb.ucsd.edu/~jfisherogden/hardwareVirt.pdf"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googleprojectzero.blogspot.com/2019/01/taking-page-from-kernels-book-tlb-issue.html"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7E5B47-C8D7-4411-A1AF-AC876BAE0FF9}" type="slidenum">
              <a:rPr lang="en-US" smtClean="0"/>
              <a:t>1</a:t>
            </a:fld>
            <a:endParaRPr lang="en-US"/>
          </a:p>
        </p:txBody>
      </p:sp>
    </p:spTree>
    <p:extLst>
      <p:ext uri="{BB962C8B-B14F-4D97-AF65-F5344CB8AC3E}">
        <p14:creationId xmlns:p14="http://schemas.microsoft.com/office/powerpoint/2010/main" val="3947306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some of the Application Guard documentation refers to Hyper-V “containers,” but, as described in Reference [3], those “containers” are not Docker-style containers---they’re actually VMs.]</a:t>
            </a:r>
          </a:p>
          <a:p>
            <a:endParaRPr lang="en-US" dirty="0"/>
          </a:p>
          <a:p>
            <a:r>
              <a:rPr lang="en-US" dirty="0"/>
              <a:t>[Ref: [1] https://docs.microsoft.com/en-us/windows/security/threat-protection/windows-defender-application-guard/wd-app-guard-overview</a:t>
            </a:r>
          </a:p>
          <a:p>
            <a:r>
              <a:rPr lang="en-US" dirty="0"/>
              <a:t>        [2] http://www.miru.ch/demystifying-windows-defender-application-guard/</a:t>
            </a:r>
          </a:p>
          <a:p>
            <a:r>
              <a:rPr lang="en-US" dirty="0"/>
              <a:t>        [3] https://docs.microsoft.com/en-us/virtualization/windowscontainers/manage-containers/hyperv-container</a:t>
            </a:r>
          </a:p>
          <a:p>
            <a:r>
              <a:rPr lang="en-US" dirty="0"/>
              <a:t>        [4] https://www.itprotoday.com/windows-8/differences-between-windows-containers-and-hyper-v-containers-windows-server-2016</a:t>
            </a:r>
          </a:p>
          <a:p>
            <a:r>
              <a:rPr lang="en-US" dirty="0"/>
              <a:t>]</a:t>
            </a:r>
          </a:p>
        </p:txBody>
      </p:sp>
      <p:sp>
        <p:nvSpPr>
          <p:cNvPr id="4" name="Slide Number Placeholder 3"/>
          <p:cNvSpPr>
            <a:spLocks noGrp="1"/>
          </p:cNvSpPr>
          <p:nvPr>
            <p:ph type="sldNum" sz="quarter" idx="5"/>
          </p:nvPr>
        </p:nvSpPr>
        <p:spPr/>
        <p:txBody>
          <a:bodyPr/>
          <a:lstStyle/>
          <a:p>
            <a:fld id="{2049842A-5CF9-4F0B-9230-CA0D438F5D42}" type="slidenum">
              <a:rPr lang="en-US" smtClean="0"/>
              <a:t>12</a:t>
            </a:fld>
            <a:endParaRPr lang="en-US"/>
          </a:p>
        </p:txBody>
      </p:sp>
    </p:spTree>
    <p:extLst>
      <p:ext uri="{BB962C8B-B14F-4D97-AF65-F5344CB8AC3E}">
        <p14:creationId xmlns:p14="http://schemas.microsoft.com/office/powerpoint/2010/main" val="2430952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 http://bochs.sourceforge.net/Virtualization_Without_Hardware_Final.pdf]</a:t>
            </a:r>
          </a:p>
        </p:txBody>
      </p:sp>
      <p:sp>
        <p:nvSpPr>
          <p:cNvPr id="4" name="Slide Number Placeholder 3"/>
          <p:cNvSpPr>
            <a:spLocks noGrp="1"/>
          </p:cNvSpPr>
          <p:nvPr>
            <p:ph type="sldNum" sz="quarter" idx="5"/>
          </p:nvPr>
        </p:nvSpPr>
        <p:spPr/>
        <p:txBody>
          <a:bodyPr/>
          <a:lstStyle/>
          <a:p>
            <a:fld id="{2049842A-5CF9-4F0B-9230-CA0D438F5D42}" type="slidenum">
              <a:rPr lang="en-US" smtClean="0"/>
              <a:t>15</a:t>
            </a:fld>
            <a:endParaRPr lang="en-US"/>
          </a:p>
        </p:txBody>
      </p:sp>
    </p:spTree>
    <p:extLst>
      <p:ext uri="{BB962C8B-B14F-4D97-AF65-F5344CB8AC3E}">
        <p14:creationId xmlns:p14="http://schemas.microsoft.com/office/powerpoint/2010/main" val="3318682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49842A-5CF9-4F0B-9230-CA0D438F5D42}" type="slidenum">
              <a:rPr lang="en-US" smtClean="0"/>
              <a:t>16</a:t>
            </a:fld>
            <a:endParaRPr lang="en-US"/>
          </a:p>
        </p:txBody>
      </p:sp>
    </p:spTree>
    <p:extLst>
      <p:ext uri="{BB962C8B-B14F-4D97-AF65-F5344CB8AC3E}">
        <p14:creationId xmlns:p14="http://schemas.microsoft.com/office/powerpoint/2010/main" val="953451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[Aside: The precise definition of a “third-generation computer” isn’t important with respect to the pedagogical goals of the lecture. Basically, a third-generation computer (1) has distinct “user” and “supervisor” modes, with user mode only having access to a subset of the instructions and trapping upon executing a supervisor-privileged instruction; (2) the machine uses a </a:t>
            </a:r>
            <a:r>
              <a:rPr lang="en-US" dirty="0" err="1"/>
              <a:t>base+virt_addr</a:t>
            </a:r>
            <a:r>
              <a:rPr lang="en-US" dirty="0"/>
              <a:t> model to generate physical addresses; (3) there are no interrupts or IO instructions. Only the first requirement is actually a strong one. The latter two make the paper’s formal argument easier to prove. See here for more details: https://pdfs.semanticscholar.org/d800/009a27fbc8da40095f9ab59ef72441c654bb.pdf]</a:t>
            </a:r>
          </a:p>
        </p:txBody>
      </p:sp>
      <p:sp>
        <p:nvSpPr>
          <p:cNvPr id="4" name="Slide Number Placeholder 3"/>
          <p:cNvSpPr>
            <a:spLocks noGrp="1"/>
          </p:cNvSpPr>
          <p:nvPr>
            <p:ph type="sldNum" sz="quarter" idx="5"/>
          </p:nvPr>
        </p:nvSpPr>
        <p:spPr/>
        <p:txBody>
          <a:bodyPr/>
          <a:lstStyle/>
          <a:p>
            <a:fld id="{2049842A-5CF9-4F0B-9230-CA0D438F5D42}" type="slidenum">
              <a:rPr lang="en-US" smtClean="0"/>
              <a:t>17</a:t>
            </a:fld>
            <a:endParaRPr lang="en-US"/>
          </a:p>
        </p:txBody>
      </p:sp>
    </p:spTree>
    <p:extLst>
      <p:ext uri="{BB962C8B-B14F-4D97-AF65-F5344CB8AC3E}">
        <p14:creationId xmlns:p14="http://schemas.microsoft.com/office/powerpoint/2010/main" val="4257689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On x86, an example of a privileged instruction is the instruction is a mov operation to %cr3. Only Ring 0 code should be able to change the value of %cr3 and therefore change the active address space. Another example of a privileged instruction is the LIDT instruction. This instruction allows code to set the register which points to the interrupt descriptor table.</a:t>
            </a:r>
          </a:p>
          <a:p>
            <a:endParaRPr lang="en-US" baseline="0" dirty="0"/>
          </a:p>
          <a:p>
            <a:r>
              <a:rPr lang="en-US" baseline="0" dirty="0"/>
              <a:t>[Aside: </a:t>
            </a:r>
            <a:r>
              <a:rPr lang="en-US" sz="1200" b="0" i="0" kern="1200" dirty="0">
                <a:solidFill>
                  <a:schemeClr val="tx1"/>
                </a:solidFill>
                <a:effectLst/>
                <a:latin typeface="+mn-lt"/>
                <a:ea typeface="+mn-ea"/>
                <a:cs typeface="+mn-cs"/>
              </a:rPr>
              <a:t>As described by ”</a:t>
            </a:r>
            <a:r>
              <a:rPr lang="en-US" dirty="0"/>
              <a:t>Bringing Virtualization to the x86 Architecture with the Original VMware Workstation”</a:t>
            </a:r>
            <a:r>
              <a:rPr lang="en-US" sz="1200" b="0" i="0" kern="1200" dirty="0">
                <a:solidFill>
                  <a:schemeClr val="tx1"/>
                </a:solidFill>
                <a:effectLst/>
                <a:latin typeface="+mn-lt"/>
                <a:ea typeface="+mn-ea"/>
                <a:cs typeface="+mn-cs"/>
              </a:rPr>
              <a:t> [http://www.cs.columbia.edu/~cdall/candidacy/pdf/Bugnion2012.pdf] (Section 6.2.1) an x86-32 can place the VMM in ring 0, the guest OS in ring 1, and the guest apps in ring 3, such that:</a:t>
            </a:r>
          </a:p>
          <a:p>
            <a:r>
              <a:rPr lang="en-US" sz="1200" b="0" i="0" kern="1200" dirty="0">
                <a:solidFill>
                  <a:schemeClr val="tx1"/>
                </a:solidFill>
                <a:effectLst/>
                <a:latin typeface="+mn-lt"/>
                <a:ea typeface="+mn-ea"/>
                <a:cs typeface="+mn-cs"/>
              </a:rPr>
              <a:t>*the VMM and the guest OS are protected from each other using segments (so that, even though the x86 MMU treats privilege levels 0--2 as supervisor </a:t>
            </a:r>
            <a:r>
              <a:rPr lang="en-US" sz="1200" b="0" i="0" kern="1200" dirty="0" err="1">
                <a:solidFill>
                  <a:schemeClr val="tx1"/>
                </a:solidFill>
                <a:effectLst/>
                <a:latin typeface="+mn-lt"/>
                <a:ea typeface="+mn-ea"/>
                <a:cs typeface="+mn-cs"/>
              </a:rPr>
              <a:t>w.r.t.</a:t>
            </a:r>
            <a:r>
              <a:rPr lang="en-US" sz="1200" b="0" i="0" kern="1200" dirty="0">
                <a:solidFill>
                  <a:schemeClr val="tx1"/>
                </a:solidFill>
                <a:effectLst/>
                <a:latin typeface="+mn-lt"/>
                <a:ea typeface="+mn-ea"/>
                <a:cs typeface="+mn-cs"/>
              </a:rPr>
              <a:t> to the u/s bit in page tables, the guest OS cannot access VMM memory);</a:t>
            </a:r>
          </a:p>
          <a:p>
            <a:r>
              <a:rPr lang="en-US" sz="1200" b="0" i="0" kern="1200" dirty="0">
                <a:solidFill>
                  <a:schemeClr val="tx1"/>
                </a:solidFill>
                <a:effectLst/>
                <a:latin typeface="+mn-lt"/>
                <a:ea typeface="+mn-ea"/>
                <a:cs typeface="+mn-cs"/>
              </a:rPr>
              <a:t>*the guest OS and the guest apps are protected from each other (because page protections will prevent the ring 3 guest apps from accessing ring 1 guest OS pages).</a:t>
            </a:r>
          </a:p>
          <a:p>
            <a:r>
              <a:rPr lang="en-US" sz="1200" b="0" i="0" kern="1200" dirty="0">
                <a:solidFill>
                  <a:schemeClr val="tx1"/>
                </a:solidFill>
                <a:effectLst/>
                <a:latin typeface="+mn-lt"/>
                <a:ea typeface="+mn-ea"/>
                <a:cs typeface="+mn-cs"/>
              </a:rPr>
              <a:t>However, x86-64 does not support segmentation! So, the guest OS has to be placed in Ring 3, to prevent the guest OS from being able to access hypervisor memory.]</a:t>
            </a:r>
          </a:p>
          <a:p>
            <a:endParaRPr lang="en-US" baseline="0" dirty="0"/>
          </a:p>
          <a:p>
            <a:r>
              <a:rPr lang="en-US" baseline="0" dirty="0"/>
              <a:t>[Aside: Are port-mapped IO instructions privileged? Because x86 is terrible, the answer is obviously “it depends.” As described by </a:t>
            </a:r>
            <a:r>
              <a:rPr lang="en-US" dirty="0">
                <a:hlinkClick r:id="rId3"/>
              </a:rPr>
              <a:t>https://sites.google.com/site/masumzh/articles/x86-architecture-basics/x86-architecture-basics</a:t>
            </a:r>
            <a:r>
              <a:rPr lang="en-US" dirty="0"/>
              <a:t>, the %</a:t>
            </a:r>
            <a:r>
              <a:rPr lang="en-US" dirty="0" err="1"/>
              <a:t>rflags</a:t>
            </a:r>
            <a:r>
              <a:rPr lang="en-US" dirty="0"/>
              <a:t> register has an “</a:t>
            </a:r>
            <a:r>
              <a:rPr lang="en-US" sz="1200" b="0" i="0" kern="1200" dirty="0">
                <a:solidFill>
                  <a:schemeClr val="tx1"/>
                </a:solidFill>
                <a:effectLst/>
                <a:latin typeface="+mn-lt"/>
                <a:ea typeface="+mn-ea"/>
                <a:cs typeface="+mn-cs"/>
              </a:rPr>
              <a:t>IO privilege level (IOPL) flag (2 bits). A task or program (T1) can access IO ports if its current privilege level (CPL) is less than or equal to IOPL. A program or task may get access privilege to a port via the IO bitmap. The POPF (POPF: 16 bit, POPFD: 32 bit or POPFQ: 64-bit architecture) instruction pops the top of the stack into the privileged FLAGS register, as a result of which the IOPL and the IF flags can be modified. The IOPL can only be modified by the POPF and IRET instructions when CPL is 0. A program can modify the IF flag, only if its CPL is less than or equal to the IOPL.</a:t>
            </a:r>
            <a:r>
              <a:rPr lang="en-US" dirty="0"/>
              <a:t>”].</a:t>
            </a:r>
            <a:endParaRPr lang="en-US" baseline="0" dirty="0"/>
          </a:p>
          <a:p>
            <a:endParaRPr lang="en-US" baseline="0" dirty="0"/>
          </a:p>
          <a:p>
            <a:r>
              <a:rPr lang="en-US" baseline="0" dirty="0"/>
              <a:t>[Ref: https://www.virtualbox.org/manual/ch10.html#hwvirt  //Section 10.5 describes how, when VirtualBox uses software virtualization,</a:t>
            </a:r>
          </a:p>
          <a:p>
            <a:r>
              <a:rPr lang="en-US" baseline="0" dirty="0"/>
              <a:t>                                                                                                //it puts the guest OS in Ring 1. This is nice because the guest OS will trap</a:t>
            </a:r>
          </a:p>
          <a:p>
            <a:r>
              <a:rPr lang="en-US" baseline="0" dirty="0"/>
              <a:t>                                                                                                //when executing privileged instructions, but not all sensitive instructions</a:t>
            </a:r>
          </a:p>
          <a:p>
            <a:r>
              <a:rPr lang="en-US" baseline="0" dirty="0"/>
              <a:t>                                                                                                //are privileged, so VirtualBox must perform dynamic binary translation.</a:t>
            </a:r>
          </a:p>
          <a:p>
            <a:r>
              <a:rPr lang="en-US" baseline="0" dirty="0"/>
              <a:t>    “Intel Virtualization Technology” by Uhlig et al. http://citeseerx.ist.psu.edu/viewdoc/download?doi=10.1.1.459.3814&amp;rep=rep1&amp;type=pdf</a:t>
            </a:r>
          </a:p>
          <a:p>
            <a:r>
              <a:rPr lang="en-US" baseline="0" dirty="0"/>
              <a:t>     //A great discussion of the challenges of virtualizing x86</a:t>
            </a:r>
          </a:p>
          <a:p>
            <a:r>
              <a:rPr lang="en-US" baseline="0" dirty="0"/>
              <a:t>]</a:t>
            </a:r>
            <a:endParaRPr lang="en-US" dirty="0"/>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[References: http://stackoverflow.com/questions/3425085/the-difference-between-call-gate-interrupt-gate-trap-gate //Info</a:t>
            </a:r>
            <a:r>
              <a:rPr lang="en-US" baseline="0" dirty="0"/>
              <a:t> about call gates </a:t>
            </a:r>
            <a:r>
              <a:rPr lang="en-US" baseline="0" dirty="0" err="1"/>
              <a:t>w.r.t.</a:t>
            </a:r>
            <a:r>
              <a:rPr lang="en-US" baseline="0" dirty="0"/>
              <a:t> traps]</a:t>
            </a:r>
            <a:endParaRPr lang="en-US" dirty="0"/>
          </a:p>
        </p:txBody>
      </p:sp>
      <p:sp>
        <p:nvSpPr>
          <p:cNvPr id="4" name="Slide Number Placeholder 3"/>
          <p:cNvSpPr>
            <a:spLocks noGrp="1"/>
          </p:cNvSpPr>
          <p:nvPr>
            <p:ph type="sldNum" sz="quarter" idx="5"/>
          </p:nvPr>
        </p:nvSpPr>
        <p:spPr/>
        <p:txBody>
          <a:bodyPr/>
          <a:lstStyle/>
          <a:p>
            <a:fld id="{2049842A-5CF9-4F0B-9230-CA0D438F5D42}" type="slidenum">
              <a:rPr lang="en-US" smtClean="0"/>
              <a:t>18</a:t>
            </a:fld>
            <a:endParaRPr lang="en-US"/>
          </a:p>
        </p:txBody>
      </p:sp>
    </p:spTree>
    <p:extLst>
      <p:ext uri="{BB962C8B-B14F-4D97-AF65-F5344CB8AC3E}">
        <p14:creationId xmlns:p14="http://schemas.microsoft.com/office/powerpoint/2010/main" val="1102776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49842A-5CF9-4F0B-9230-CA0D438F5D42}" type="slidenum">
              <a:rPr lang="en-US" smtClean="0"/>
              <a:t>19</a:t>
            </a:fld>
            <a:endParaRPr lang="en-US"/>
          </a:p>
        </p:txBody>
      </p:sp>
    </p:spTree>
    <p:extLst>
      <p:ext uri="{BB962C8B-B14F-4D97-AF65-F5344CB8AC3E}">
        <p14:creationId xmlns:p14="http://schemas.microsoft.com/office/powerpoint/2010/main" val="14019574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the complex bookkeeping: most guest OSes place the kernel at the top of a virtual address space. In other words, the kernel is mapped into every process’s address space. In a normal scenario, this is safe because the page table entries for kernel memory are marked as “supervisor access only.” However, in the virtualization setup that I’ve described in this slide, both kernel memory and user-level memory are mapped into Ring 3 (i.e., unprivileged) memory! So, if a hypervisor wants to provide isolation between user-level guest code and kernel-level guest code, the hypervisor has to ensure that, when the guest OS writes to %cr3, the hypervisor actually UNMAPS the kernel code from the real page table that the hardware sees.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[Aside: Section 6.2.1 of Bugnion2012 discusses the page table problem in the context of x86-64 (which lacks segmentation support). </a:t>
            </a:r>
            <a:r>
              <a:rPr lang="en-US" dirty="0" err="1"/>
              <a:t>Quoth</a:t>
            </a:r>
            <a:r>
              <a:rPr lang="en-US" dirty="0"/>
              <a:t> the paper: “We did evaluate alternatives that relied on paging rather than segmentation . . . Unfortunately, the design alternatives all had two major downsides: first, the x86 architecture defined only one single protection bit at the page level (pte.us). Since we require three levels of protection (VMM, guest kernel, guest applications), the VMM would need to maintain two distinct page tables: one for guest applications and VMM, the other for guest kernel (running at %</a:t>
            </a:r>
            <a:r>
              <a:rPr lang="en-US" dirty="0" err="1"/>
              <a:t>cpl</a:t>
            </a:r>
            <a:r>
              <a:rPr lang="en-US" dirty="0"/>
              <a:t>=3!) and VMM. Second, and probably most critically, binary translators always need a low-overhead and secure mechanism to access their own supporting data structures from within translated code. Without hardware segment limit checking, we would lose the opportunity to use hardware-based segmentation and instead would have had to build a software fault isolation framework.” Remember that the VMM needs to isolate the VMM from the guest OS and the guest apps, and the guest OS from the guest apps. On x86-32, this was done by placing the VMM at Ring 0, the guest OS at Ring 1, and the guest apps at Ring 3. The paging hardware only differentiates between “user” (Ring 3) and “supervisor” (Rings 0, 1, and 2), so paging can only protect the VMM and the guest OS from guest apps. However, segments can prevent Ring 1 guest OS code from accessing Ring 0 VMM code.]</a:t>
            </a:r>
          </a:p>
        </p:txBody>
      </p:sp>
      <p:sp>
        <p:nvSpPr>
          <p:cNvPr id="4" name="Slide Number Placeholder 3"/>
          <p:cNvSpPr>
            <a:spLocks noGrp="1"/>
          </p:cNvSpPr>
          <p:nvPr>
            <p:ph type="sldNum" sz="quarter" idx="5"/>
          </p:nvPr>
        </p:nvSpPr>
        <p:spPr/>
        <p:txBody>
          <a:bodyPr/>
          <a:lstStyle/>
          <a:p>
            <a:fld id="{2049842A-5CF9-4F0B-9230-CA0D438F5D42}" type="slidenum">
              <a:rPr lang="en-US" smtClean="0"/>
              <a:t>20</a:t>
            </a:fld>
            <a:endParaRPr lang="en-US"/>
          </a:p>
        </p:txBody>
      </p:sp>
    </p:spTree>
    <p:extLst>
      <p:ext uri="{BB962C8B-B14F-4D97-AF65-F5344CB8AC3E}">
        <p14:creationId xmlns:p14="http://schemas.microsoft.com/office/powerpoint/2010/main" val="9172049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 “Analysis of the Intel</a:t>
            </a:r>
            <a:r>
              <a:rPr lang="en-US" baseline="0" dirty="0"/>
              <a:t> Pentium’s Ability To Support A Secure Virtual Machine Monitor” http://www.cse.psu.edu/~buu1/teaching/spring06/papers/analysis-pentium.pdf</a:t>
            </a:r>
          </a:p>
          <a:p>
            <a:r>
              <a:rPr lang="en-US" baseline="0" dirty="0"/>
              <a:t>                      https://pdos.csail.mit.edu/6.828/2005/lec/l17.html]</a:t>
            </a:r>
            <a:endParaRPr lang="en-US" dirty="0"/>
          </a:p>
          <a:p>
            <a:endParaRPr lang="en-US" dirty="0"/>
          </a:p>
        </p:txBody>
      </p:sp>
      <p:sp>
        <p:nvSpPr>
          <p:cNvPr id="4" name="Slide Number Placeholder 3"/>
          <p:cNvSpPr>
            <a:spLocks noGrp="1"/>
          </p:cNvSpPr>
          <p:nvPr>
            <p:ph type="sldNum" sz="quarter" idx="5"/>
          </p:nvPr>
        </p:nvSpPr>
        <p:spPr/>
        <p:txBody>
          <a:bodyPr/>
          <a:lstStyle/>
          <a:p>
            <a:fld id="{2049842A-5CF9-4F0B-9230-CA0D438F5D42}" type="slidenum">
              <a:rPr lang="en-US" smtClean="0"/>
              <a:t>22</a:t>
            </a:fld>
            <a:endParaRPr lang="en-US"/>
          </a:p>
        </p:txBody>
      </p:sp>
    </p:spTree>
    <p:extLst>
      <p:ext uri="{BB962C8B-B14F-4D97-AF65-F5344CB8AC3E}">
        <p14:creationId xmlns:p14="http://schemas.microsoft.com/office/powerpoint/2010/main" val="34169383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[Refs: https://en.wikipedia.org/wiki/INT_(x86_instruction)#INT3</a:t>
            </a:r>
          </a:p>
          <a:p>
            <a:r>
              <a:rPr lang="en-US" dirty="0"/>
              <a:t>         “Bringing Virtualization to the x86 Architecture with the Original VMware Workstation” http://www.cs.columbia.edu/~cdall/candidacy/pdf/Bugnion2012.pdf</a:t>
            </a:r>
          </a:p>
          <a:p>
            <a:r>
              <a:rPr lang="en-US" dirty="0"/>
              <a:t>           “A Comparison of Software and Hardware Techniques for x86 Virtualization” https://www.vmware.com/pdf/asplos235_adams.pdf</a:t>
            </a:r>
          </a:p>
          <a:p>
            <a:r>
              <a:rPr lang="en-US" dirty="0"/>
              <a:t>           https://www.anandtech.com/show/2480/5]</a:t>
            </a:r>
          </a:p>
        </p:txBody>
      </p:sp>
      <p:sp>
        <p:nvSpPr>
          <p:cNvPr id="4" name="Slide Number Placeholder 3"/>
          <p:cNvSpPr>
            <a:spLocks noGrp="1"/>
          </p:cNvSpPr>
          <p:nvPr>
            <p:ph type="sldNum" sz="quarter" idx="5"/>
          </p:nvPr>
        </p:nvSpPr>
        <p:spPr/>
        <p:txBody>
          <a:bodyPr/>
          <a:lstStyle/>
          <a:p>
            <a:fld id="{2049842A-5CF9-4F0B-9230-CA0D438F5D42}" type="slidenum">
              <a:rPr lang="en-US" smtClean="0"/>
              <a:t>25</a:t>
            </a:fld>
            <a:endParaRPr lang="en-US"/>
          </a:p>
        </p:txBody>
      </p:sp>
    </p:spTree>
    <p:extLst>
      <p:ext uri="{BB962C8B-B14F-4D97-AF65-F5344CB8AC3E}">
        <p14:creationId xmlns:p14="http://schemas.microsoft.com/office/powerpoint/2010/main" val="29763156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[Aside: As described by the first reference below, “The processor state includes segment registers, the CR3 register, and the interrupt descriptor table register (IDTR). The CR3 register (control register 3) holds the physical location of the page tables. By loading and storing this register on VM entry and exit, guest virtual machines can run in an entirely separate address space than the VMM. However, the VMCS does not contain any general purpose registers as the VMM can do this as needed. This improves VM entry and VM exit performance. On a related note, a guest’s VMCS is referenced with a physical address to avoid first translating a guest virtual address.”]</a:t>
            </a:r>
          </a:p>
          <a:p>
            <a:r>
              <a:rPr lang="en-US" dirty="0"/>
              <a:t>[Ref: </a:t>
            </a:r>
            <a:r>
              <a:rPr lang="en-US" dirty="0">
                <a:hlinkClick r:id="rId3"/>
              </a:rPr>
              <a:t>https://cseweb.ucsd.edu/~jfisherogden/hardwareVirt.pdf</a:t>
            </a:r>
            <a:r>
              <a:rPr lang="en-US" dirty="0"/>
              <a:t>, and Chapter 4 of “Hardware and Software Support for Virtualization" by </a:t>
            </a:r>
            <a:r>
              <a:rPr lang="en-US" dirty="0" err="1"/>
              <a:t>Bugnion</a:t>
            </a:r>
            <a:r>
              <a:rPr lang="en-US" dirty="0"/>
              <a:t>, </a:t>
            </a:r>
            <a:r>
              <a:rPr lang="en-US" dirty="0" err="1"/>
              <a:t>Nieh</a:t>
            </a:r>
            <a:r>
              <a:rPr lang="en-US" dirty="0"/>
              <a:t>, and </a:t>
            </a:r>
            <a:r>
              <a:rPr lang="en-US" dirty="0" err="1"/>
              <a:t>Tsafrir</a:t>
            </a:r>
            <a:r>
              <a:rPr lang="en-US" dirty="0"/>
              <a:t>. hw-sw-virtualization.pdf</a:t>
            </a:r>
          </a:p>
        </p:txBody>
      </p:sp>
      <p:sp>
        <p:nvSpPr>
          <p:cNvPr id="4" name="Slide Number Placeholder 3"/>
          <p:cNvSpPr>
            <a:spLocks noGrp="1"/>
          </p:cNvSpPr>
          <p:nvPr>
            <p:ph type="sldNum" sz="quarter" idx="5"/>
          </p:nvPr>
        </p:nvSpPr>
        <p:spPr/>
        <p:txBody>
          <a:bodyPr/>
          <a:lstStyle/>
          <a:p>
            <a:fld id="{2049842A-5CF9-4F0B-9230-CA0D438F5D42}" type="slidenum">
              <a:rPr lang="en-US" smtClean="0"/>
              <a:t>26</a:t>
            </a:fld>
            <a:endParaRPr lang="en-US"/>
          </a:p>
        </p:txBody>
      </p:sp>
    </p:spTree>
    <p:extLst>
      <p:ext uri="{BB962C8B-B14F-4D97-AF65-F5344CB8AC3E}">
        <p14:creationId xmlns:p14="http://schemas.microsoft.com/office/powerpoint/2010/main" val="413310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rtl="0"/>
            <a:r>
              <a:rPr lang="en-US" dirty="0"/>
              <a:t>1. In Old days we used huge amount of computer</a:t>
            </a:r>
            <a:r>
              <a:rPr lang="en-US" baseline="0" dirty="0"/>
              <a:t> station with different OS, HW and SW configurations. It is required big efforts for IT, administration and maintenance. The big Question was how make SW portable and compatible? The were a couple attempts, 1</a:t>
            </a:r>
            <a:r>
              <a:rPr lang="en-US" baseline="30000" dirty="0"/>
              <a:t>st</a:t>
            </a:r>
            <a:r>
              <a:rPr lang="en-US" baseline="0" dirty="0"/>
              <a:t> was in HW: HW designers for various computer companies gravitated toward certain common features and big success was IBM 360 series computer, 2</a:t>
            </a:r>
            <a:r>
              <a:rPr lang="en-US" baseline="30000" dirty="0"/>
              <a:t>nd</a:t>
            </a:r>
            <a:r>
              <a:rPr lang="en-US" baseline="0" dirty="0"/>
              <a:t> attempt was in OS: OS starts to standardize their interfaces to the upper application layer, and it was big success as well, that allows to develop large, complex, varied application and provide flexibility and portability to application.</a:t>
            </a:r>
            <a:r>
              <a:rPr lang="en-US" sz="1200" kern="1200" dirty="0">
                <a:solidFill>
                  <a:schemeClr val="tx1"/>
                </a:solidFill>
                <a:latin typeface="+mn-lt"/>
                <a:ea typeface="+mn-ea"/>
                <a:cs typeface="+mn-cs"/>
              </a:rPr>
              <a:t> “As a reminder, OSs are responsible for managing HW resources, isolation, sharing, hiding idiosyncrasies of the underlying HW.” However</a:t>
            </a:r>
            <a:r>
              <a:rPr lang="en-US" sz="1200" kern="1200" baseline="0" dirty="0">
                <a:solidFill>
                  <a:schemeClr val="tx1"/>
                </a:solidFill>
                <a:latin typeface="+mn-lt"/>
                <a:ea typeface="+mn-ea"/>
                <a:cs typeface="+mn-cs"/>
              </a:rPr>
              <a:t> it was not perfect, because OS/Application needs certain properties which only certain “real machine” can provide. So, VM, compared to real machine, is invented to provide the same properties OS/Application need which only real machine can provide before. VM may have an different OS from Underlying real HW and/or may have an instruction set.</a:t>
            </a:r>
            <a:endParaRPr lang="en-US" sz="1200" kern="1200" dirty="0">
              <a:solidFill>
                <a:schemeClr val="tx1"/>
              </a:solidFill>
              <a:latin typeface="+mn-lt"/>
              <a:ea typeface="+mn-ea"/>
              <a:cs typeface="+mn-cs"/>
            </a:endParaRPr>
          </a:p>
          <a:p>
            <a:r>
              <a:rPr lang="en-US" baseline="0" dirty="0"/>
              <a:t> </a:t>
            </a:r>
            <a:endParaRPr lang="en-US" dirty="0"/>
          </a:p>
          <a:p>
            <a:r>
              <a:rPr lang="en-US" dirty="0"/>
              <a:t>2. Some VMs support flexible hardware usage and software isolation, while others translate from one instruction set to another.</a:t>
            </a:r>
          </a:p>
          <a:p>
            <a:endParaRPr lang="en-US" dirty="0"/>
          </a:p>
          <a:p>
            <a:r>
              <a:rPr lang="en-US" dirty="0"/>
              <a:t>3. What</a:t>
            </a:r>
            <a:r>
              <a:rPr lang="en-US" baseline="0" dirty="0"/>
              <a:t> is virtualization concepts? There are HW and Application Virtualizations. HW Virtualization: Makes an OS think it is running on it own HW, Abstracts the HW from the OS, known forms of HW Virtualization are VMware, MS Virtual PC, XEN. </a:t>
            </a:r>
            <a:r>
              <a:rPr lang="en-US" baseline="0" dirty="0" err="1"/>
              <a:t>Appl</a:t>
            </a:r>
            <a:r>
              <a:rPr lang="en-US" baseline="0" dirty="0"/>
              <a:t> Virtualization: Makes an application thinks it is running in its own OS, Abstracts the services and kernel from an application, known forms of </a:t>
            </a:r>
            <a:r>
              <a:rPr lang="en-US" baseline="0" dirty="0" err="1"/>
              <a:t>Appl</a:t>
            </a:r>
            <a:r>
              <a:rPr lang="en-US" baseline="0" dirty="0"/>
              <a:t> Virtualization are </a:t>
            </a:r>
            <a:r>
              <a:rPr lang="en-US" baseline="0" dirty="0" err="1"/>
              <a:t>Thinstall</a:t>
            </a:r>
            <a:r>
              <a:rPr lang="en-US" baseline="0" dirty="0"/>
              <a:t> and </a:t>
            </a:r>
            <a:r>
              <a:rPr lang="en-US" baseline="0" dirty="0" err="1"/>
              <a:t>Softgrid</a:t>
            </a:r>
            <a:r>
              <a:rPr lang="en-US" baseline="0" dirty="0"/>
              <a:t>. </a:t>
            </a:r>
            <a:r>
              <a:rPr lang="en-US" dirty="0"/>
              <a:t>The heart of virtualization is VM, a tightly isolated software container with an operating system and application inside. Because each VM is completely separate and independent, many of them can run simultaneously on a single computer. A thin layer of software called a hypervisor decouples the VMs from the host, and dynamically allocates computing resources to each VM as needed.</a:t>
            </a:r>
          </a:p>
        </p:txBody>
      </p:sp>
      <p:sp>
        <p:nvSpPr>
          <p:cNvPr id="4" name="Slide Number Placeholder 3"/>
          <p:cNvSpPr>
            <a:spLocks noGrp="1"/>
          </p:cNvSpPr>
          <p:nvPr>
            <p:ph type="sldNum" sz="quarter" idx="10"/>
          </p:nvPr>
        </p:nvSpPr>
        <p:spPr/>
        <p:txBody>
          <a:bodyPr/>
          <a:lstStyle/>
          <a:p>
            <a:fld id="{5FFDC68E-C784-4A1C-BB30-0820D52053A7}"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described by Intel’s documentation [3], “There is no software-visible bit whose setting indicates whether a logical processor is in VMX non-root operation. This fact may allow a VMM to prevent guest software from determining that it is running in a virtual machine. Because VMX operation places restrictions even on software running with current privilege level (CPL) 0, guest software can run at the privilege level for which it was originally designed. This capability may simplify the development of a VMM . . . A VMM could use a different VMCS for each virtual machine that it supports. For a virtual machine with multiple logical processors (virtual processors), the VMM could use a different VMCS for each virtual processor.“]</a:t>
            </a:r>
          </a:p>
          <a:p>
            <a:endParaRPr lang="en-US" dirty="0"/>
          </a:p>
          <a:p>
            <a:r>
              <a:rPr lang="en-US" dirty="0"/>
              <a:t>[As described in Section 24.4 of Reference [3], strictly speaking, a VMCS does not store *all* of the register state for a swapped-out VM. Instead, it only stores %rip, %</a:t>
            </a:r>
            <a:r>
              <a:rPr lang="en-US" dirty="0" err="1"/>
              <a:t>rsp</a:t>
            </a:r>
            <a:r>
              <a:rPr lang="en-US" dirty="0"/>
              <a:t>, the segment registers (e.g., %cs and %</a:t>
            </a:r>
            <a:r>
              <a:rPr lang="en-US" dirty="0" err="1"/>
              <a:t>gs</a:t>
            </a:r>
            <a:r>
              <a:rPr lang="en-US" dirty="0"/>
              <a:t>), and some other control registers like %cr3. The hypervisor is responsible for saving the rest of the VM’s registers.]</a:t>
            </a:r>
          </a:p>
          <a:p>
            <a:endParaRPr lang="en-US" dirty="0"/>
          </a:p>
          <a:p>
            <a:r>
              <a:rPr lang="en-US" dirty="0"/>
              <a:t>[Ref: [1] </a:t>
            </a:r>
            <a:r>
              <a:rPr lang="en-US" dirty="0">
                <a:hlinkClick r:id="rId3"/>
              </a:rPr>
              <a:t>https://cseweb.ucsd.edu/~jfisherogden/hardwareVirt.pdf</a:t>
            </a:r>
            <a:endParaRPr lang="en-US" dirty="0"/>
          </a:p>
          <a:p>
            <a:r>
              <a:rPr lang="en-US" dirty="0"/>
              <a:t>        [2] Chapter 4 of “Hardware and Software Support for Virtualization" by </a:t>
            </a:r>
            <a:r>
              <a:rPr lang="en-US" dirty="0" err="1"/>
              <a:t>Bugnion</a:t>
            </a:r>
            <a:r>
              <a:rPr lang="en-US" dirty="0"/>
              <a:t>, </a:t>
            </a:r>
            <a:r>
              <a:rPr lang="en-US" dirty="0" err="1"/>
              <a:t>Nieh</a:t>
            </a:r>
            <a:r>
              <a:rPr lang="en-US" dirty="0"/>
              <a:t>, and </a:t>
            </a:r>
            <a:r>
              <a:rPr lang="en-US" dirty="0" err="1"/>
              <a:t>Tsafrir</a:t>
            </a:r>
            <a:r>
              <a:rPr lang="en-US" dirty="0"/>
              <a:t>. hw-sw-virtualization.pdf</a:t>
            </a:r>
          </a:p>
          <a:p>
            <a:r>
              <a:rPr lang="en-US" dirty="0"/>
              <a:t>        [3] https://www.intel.com/content/dam/www/public/us/en/documents/manuals/64-ia-32-architectures-software-developer-vol-3c-part-3-manual.pdf</a:t>
            </a:r>
          </a:p>
          <a:p>
            <a:r>
              <a:rPr lang="en-US" dirty="0"/>
              <a:t>]</a:t>
            </a:r>
          </a:p>
        </p:txBody>
      </p:sp>
      <p:sp>
        <p:nvSpPr>
          <p:cNvPr id="4" name="Slide Number Placeholder 3"/>
          <p:cNvSpPr>
            <a:spLocks noGrp="1"/>
          </p:cNvSpPr>
          <p:nvPr>
            <p:ph type="sldNum" sz="quarter" idx="5"/>
          </p:nvPr>
        </p:nvSpPr>
        <p:spPr/>
        <p:txBody>
          <a:bodyPr/>
          <a:lstStyle/>
          <a:p>
            <a:fld id="{2049842A-5CF9-4F0B-9230-CA0D438F5D42}" type="slidenum">
              <a:rPr lang="en-US" smtClean="0"/>
              <a:t>27</a:t>
            </a:fld>
            <a:endParaRPr lang="en-US"/>
          </a:p>
        </p:txBody>
      </p:sp>
    </p:spTree>
    <p:extLst>
      <p:ext uri="{BB962C8B-B14F-4D97-AF65-F5344CB8AC3E}">
        <p14:creationId xmlns:p14="http://schemas.microsoft.com/office/powerpoint/2010/main" val="10087897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49842A-5CF9-4F0B-9230-CA0D438F5D42}" type="slidenum">
              <a:rPr lang="en-US" smtClean="0"/>
              <a:t>28</a:t>
            </a:fld>
            <a:endParaRPr lang="en-US"/>
          </a:p>
        </p:txBody>
      </p:sp>
    </p:spTree>
    <p:extLst>
      <p:ext uri="{BB962C8B-B14F-4D97-AF65-F5344CB8AC3E}">
        <p14:creationId xmlns:p14="http://schemas.microsoft.com/office/powerpoint/2010/main" val="22540594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a VM-level page fault only traps to the VMM if the page fault is induced by the EPT part of the page walk! In other words, if an address translation hits an unmapped region in the guest %cr3’s page table, the page fault is handled by the guest OS. However, if an address translation hits an unmapped region in the EPT’s page table, then the fault is sent to the VMM.]</a:t>
            </a:r>
          </a:p>
          <a:p>
            <a:endParaRPr lang="en-US" dirty="0"/>
          </a:p>
          <a:p>
            <a:r>
              <a:rPr lang="en-US" dirty="0"/>
              <a:t>[Even if non-root mode has disabled interrupts, the arrival of an interrupt will cause a trap to the VMM if non-root code is running. See page 56 of the reference below.]</a:t>
            </a:r>
          </a:p>
          <a:p>
            <a:r>
              <a:rPr lang="en-US" dirty="0"/>
              <a:t>[Ref: Chapter 4 of “Hardware and Software Support for Virtualization" by </a:t>
            </a:r>
            <a:r>
              <a:rPr lang="en-US" dirty="0" err="1"/>
              <a:t>Bugnion</a:t>
            </a:r>
            <a:r>
              <a:rPr lang="en-US" dirty="0"/>
              <a:t>, </a:t>
            </a:r>
            <a:r>
              <a:rPr lang="en-US" dirty="0" err="1"/>
              <a:t>Nieh</a:t>
            </a:r>
            <a:r>
              <a:rPr lang="en-US" dirty="0"/>
              <a:t>, and </a:t>
            </a:r>
            <a:r>
              <a:rPr lang="en-US" dirty="0" err="1"/>
              <a:t>Tsafrir</a:t>
            </a:r>
            <a:r>
              <a:rPr lang="en-US" dirty="0"/>
              <a:t>. hw-sw-virtualization.pdf</a:t>
            </a:r>
          </a:p>
        </p:txBody>
      </p:sp>
      <p:sp>
        <p:nvSpPr>
          <p:cNvPr id="4" name="Slide Number Placeholder 3"/>
          <p:cNvSpPr>
            <a:spLocks noGrp="1"/>
          </p:cNvSpPr>
          <p:nvPr>
            <p:ph type="sldNum" sz="quarter" idx="5"/>
          </p:nvPr>
        </p:nvSpPr>
        <p:spPr/>
        <p:txBody>
          <a:bodyPr/>
          <a:lstStyle/>
          <a:p>
            <a:fld id="{2049842A-5CF9-4F0B-9230-CA0D438F5D42}" type="slidenum">
              <a:rPr lang="en-US" smtClean="0"/>
              <a:t>29</a:t>
            </a:fld>
            <a:endParaRPr lang="en-US"/>
          </a:p>
        </p:txBody>
      </p:sp>
    </p:spTree>
    <p:extLst>
      <p:ext uri="{BB962C8B-B14F-4D97-AF65-F5344CB8AC3E}">
        <p14:creationId xmlns:p14="http://schemas.microsoft.com/office/powerpoint/2010/main" val="10215023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a:t>
            </a:r>
            <a:r>
              <a:rPr lang="en-US" dirty="0">
                <a:hlinkClick r:id="rId3"/>
              </a:rPr>
              <a:t>https://googleprojectzero.blogspot.com/2019/01/taking-page-from-kernels-book-tlb-issue.html</a:t>
            </a:r>
            <a:r>
              <a:rPr lang="en-US" dirty="0"/>
              <a:t> (section “Introduction: TLBs and paging-structure caches”) for a good overview of TLBs and (developer-hidden) on-chip caches for intermediate (i.e., non-leaf) page table entries.]</a:t>
            </a:r>
          </a:p>
        </p:txBody>
      </p:sp>
      <p:sp>
        <p:nvSpPr>
          <p:cNvPr id="4" name="Slide Number Placeholder 3"/>
          <p:cNvSpPr>
            <a:spLocks noGrp="1"/>
          </p:cNvSpPr>
          <p:nvPr>
            <p:ph type="sldNum" sz="quarter" idx="5"/>
          </p:nvPr>
        </p:nvSpPr>
        <p:spPr/>
        <p:txBody>
          <a:bodyPr/>
          <a:lstStyle/>
          <a:p>
            <a:fld id="{2049842A-5CF9-4F0B-9230-CA0D438F5D42}" type="slidenum">
              <a:rPr lang="en-US" smtClean="0"/>
              <a:t>32</a:t>
            </a:fld>
            <a:endParaRPr lang="en-US"/>
          </a:p>
        </p:txBody>
      </p:sp>
    </p:spTree>
    <p:extLst>
      <p:ext uri="{BB962C8B-B14F-4D97-AF65-F5344CB8AC3E}">
        <p14:creationId xmlns:p14="http://schemas.microsoft.com/office/powerpoint/2010/main" val="37220620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49842A-5CF9-4F0B-9230-CA0D438F5D42}" type="slidenum">
              <a:rPr lang="en-US" smtClean="0"/>
              <a:t>33</a:t>
            </a:fld>
            <a:endParaRPr lang="en-US"/>
          </a:p>
        </p:txBody>
      </p:sp>
    </p:spTree>
    <p:extLst>
      <p:ext uri="{BB962C8B-B14F-4D97-AF65-F5344CB8AC3E}">
        <p14:creationId xmlns:p14="http://schemas.microsoft.com/office/powerpoint/2010/main" val="10306140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49842A-5CF9-4F0B-9230-CA0D438F5D42}" type="slidenum">
              <a:rPr lang="en-US" smtClean="0"/>
              <a:t>34</a:t>
            </a:fld>
            <a:endParaRPr lang="en-US"/>
          </a:p>
        </p:txBody>
      </p:sp>
    </p:spTree>
    <p:extLst>
      <p:ext uri="{BB962C8B-B14F-4D97-AF65-F5344CB8AC3E}">
        <p14:creationId xmlns:p14="http://schemas.microsoft.com/office/powerpoint/2010/main" val="3089999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49842A-5CF9-4F0B-9230-CA0D438F5D42}" type="slidenum">
              <a:rPr lang="en-US" smtClean="0"/>
              <a:t>35</a:t>
            </a:fld>
            <a:endParaRPr lang="en-US"/>
          </a:p>
        </p:txBody>
      </p:sp>
    </p:spTree>
    <p:extLst>
      <p:ext uri="{BB962C8B-B14F-4D97-AF65-F5344CB8AC3E}">
        <p14:creationId xmlns:p14="http://schemas.microsoft.com/office/powerpoint/2010/main" val="7846582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49842A-5CF9-4F0B-9230-CA0D438F5D42}" type="slidenum">
              <a:rPr lang="en-US" smtClean="0"/>
              <a:t>36</a:t>
            </a:fld>
            <a:endParaRPr lang="en-US"/>
          </a:p>
        </p:txBody>
      </p:sp>
    </p:spTree>
    <p:extLst>
      <p:ext uri="{BB962C8B-B14F-4D97-AF65-F5344CB8AC3E}">
        <p14:creationId xmlns:p14="http://schemas.microsoft.com/office/powerpoint/2010/main" val="32755120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49842A-5CF9-4F0B-9230-CA0D438F5D42}" type="slidenum">
              <a:rPr lang="en-US" smtClean="0"/>
              <a:t>37</a:t>
            </a:fld>
            <a:endParaRPr lang="en-US"/>
          </a:p>
        </p:txBody>
      </p:sp>
    </p:spTree>
    <p:extLst>
      <p:ext uri="{BB962C8B-B14F-4D97-AF65-F5344CB8AC3E}">
        <p14:creationId xmlns:p14="http://schemas.microsoft.com/office/powerpoint/2010/main" val="1592183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 typeface="Arial" pitchFamily="34" charset="0"/>
              <a:buChar char="•"/>
            </a:pPr>
            <a:r>
              <a:rPr lang="en-US" dirty="0"/>
              <a:t>To begin, let me introduce three very simple concepts regarding virtualization: the host operating system, the hypervisor, and the guest operating system.</a:t>
            </a:r>
          </a:p>
          <a:p>
            <a:pPr marL="685800" lvl="1" indent="-228600">
              <a:buFont typeface="Wingdings" pitchFamily="2" charset="2"/>
              <a:buChar char="§"/>
            </a:pPr>
            <a:r>
              <a:rPr lang="en-US" dirty="0"/>
              <a:t>The host operating system provides a host to one or more virtual machines (or partitions) and shares physical resources with them. It’s where the virtualization product or the partitioning product is installed.</a:t>
            </a:r>
          </a:p>
          <a:p>
            <a:pPr marL="685800" lvl="1" indent="-228600">
              <a:buFont typeface="Wingdings" pitchFamily="2" charset="2"/>
              <a:buChar char="§"/>
            </a:pPr>
            <a:r>
              <a:rPr lang="en-US" dirty="0"/>
              <a:t>The guest operating system is the operating system installed inside a virtual machine (or a partition). In a virtualization solution the guest OS can be completely different from the host OS. In a partitioning solution the guest OS must be identical to the host OS.</a:t>
            </a:r>
          </a:p>
          <a:p>
            <a:pPr marL="685800" lvl="1" indent="-228600">
              <a:buFont typeface="Wingdings" pitchFamily="2" charset="2"/>
              <a:buChar char="§"/>
            </a:pPr>
            <a:r>
              <a:rPr lang="en-US" dirty="0"/>
              <a:t>A hypervisor, also called a virtual machine manager (VMM), is a program that allows multiple operating systems to share a single hardware host. Each operating system appears to have the host’s processor, memory, and other resources all to itself. The task of this hypervisor is to handle resource and memory allocation for the virtual machines, ensuring they cannot disrupt each other, in addition to providing interfaces for higher level administration and monitoring tools.</a:t>
            </a:r>
          </a:p>
        </p:txBody>
      </p:sp>
      <p:sp>
        <p:nvSpPr>
          <p:cNvPr id="4" name="Slide Number Placeholder 3"/>
          <p:cNvSpPr>
            <a:spLocks noGrp="1"/>
          </p:cNvSpPr>
          <p:nvPr>
            <p:ph type="sldNum" sz="quarter" idx="10"/>
          </p:nvPr>
        </p:nvSpPr>
        <p:spPr/>
        <p:txBody>
          <a:bodyPr/>
          <a:lstStyle/>
          <a:p>
            <a:fld id="{5FFDC68E-C784-4A1C-BB30-0820D52053A7}"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eriod"/>
            </a:pPr>
            <a:r>
              <a:rPr lang="en-US" dirty="0"/>
              <a:t>Hosted virtualization software runs as an application or "guest" on top of a general-purpose operating system.</a:t>
            </a:r>
            <a:r>
              <a:rPr lang="en-US" baseline="0" dirty="0"/>
              <a:t> </a:t>
            </a:r>
          </a:p>
          <a:p>
            <a:pPr marL="228600" indent="-228600">
              <a:buNone/>
            </a:pPr>
            <a:r>
              <a:rPr lang="en-US" dirty="0"/>
              <a:t>In this architecture, a base operating system (such as Windows) is first installed. A piece of software called a hypervisor or virtual machine monitor (VMM) is installed on top of the host OS, and allows users to run various guest operating systems within their own application windows</a:t>
            </a:r>
            <a:endParaRPr lang="en-US" baseline="0" dirty="0"/>
          </a:p>
          <a:p>
            <a:pPr marL="228600" indent="-228600">
              <a:buNone/>
            </a:pPr>
            <a:r>
              <a:rPr lang="en-US" baseline="0" dirty="0"/>
              <a:t>Hosted Hypervisor</a:t>
            </a:r>
            <a:r>
              <a:rPr lang="en-US" dirty="0"/>
              <a:t> relies on an underlying OS, more security implications because of the reliance on the underlying OS, used</a:t>
            </a:r>
            <a:r>
              <a:rPr lang="en-US" baseline="0" dirty="0"/>
              <a:t> in VMware Workstation/Server/Player and MS Virtual PC</a:t>
            </a:r>
            <a:r>
              <a:rPr lang="en-US" dirty="0"/>
              <a:t>. </a:t>
            </a:r>
          </a:p>
          <a:p>
            <a:pPr marL="228600" indent="-228600">
              <a:buFont typeface="+mj-lt"/>
              <a:buNone/>
            </a:pPr>
            <a:r>
              <a:rPr lang="en-US" dirty="0"/>
              <a:t>2.  Bare-metal virtualization interfaces directly with computer hardware, without the need for a host operating system. In this architecture, a VMM (also called hypervisor) is installed that communicates directly with system hardware rather than relying on a host operating system.</a:t>
            </a:r>
          </a:p>
          <a:p>
            <a:pPr marL="228600" indent="-228600">
              <a:buNone/>
            </a:pPr>
            <a:r>
              <a:rPr lang="en-US" dirty="0"/>
              <a:t>In Bare Metal Hypervisor virtualization Engine</a:t>
            </a:r>
            <a:r>
              <a:rPr lang="en-US" baseline="0" dirty="0"/>
              <a:t> Installs directly on HW, there is no reliance on an underlying OS, used in VMware ESX Server, XEN and MS Hyper V.</a:t>
            </a:r>
            <a:endParaRPr lang="en-US" dirty="0"/>
          </a:p>
        </p:txBody>
      </p:sp>
      <p:sp>
        <p:nvSpPr>
          <p:cNvPr id="4" name="Slide Number Placeholder 3"/>
          <p:cNvSpPr>
            <a:spLocks noGrp="1"/>
          </p:cNvSpPr>
          <p:nvPr>
            <p:ph type="sldNum" sz="quarter" idx="10"/>
          </p:nvPr>
        </p:nvSpPr>
        <p:spPr/>
        <p:txBody>
          <a:bodyPr/>
          <a:lstStyle/>
          <a:p>
            <a:fld id="{5FFDC68E-C784-4A1C-BB30-0820D52053A7}"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None/>
            </a:pPr>
            <a:r>
              <a:rPr lang="en-US" dirty="0"/>
              <a:t>What are</a:t>
            </a:r>
            <a:r>
              <a:rPr lang="en-US" baseline="0" dirty="0"/>
              <a:t> security concepts in  VM Architecture?</a:t>
            </a:r>
          </a:p>
          <a:p>
            <a:pPr rtl="0">
              <a:buFont typeface="Wingdings" pitchFamily="2" charset="2"/>
              <a:buChar char="§"/>
            </a:pPr>
            <a:r>
              <a:rPr lang="en-US" sz="1200" kern="1200" dirty="0">
                <a:solidFill>
                  <a:schemeClr val="tx1"/>
                </a:solidFill>
                <a:latin typeface="+mn-lt"/>
                <a:ea typeface="+mn-ea"/>
                <a:cs typeface="+mn-cs"/>
              </a:rPr>
              <a:t> New privileged layers (Hypervisor) exist underneath the operating system that need to be considered</a:t>
            </a:r>
          </a:p>
          <a:p>
            <a:pPr rtl="0">
              <a:buFont typeface="Wingdings" pitchFamily="2" charset="2"/>
              <a:buChar char="§"/>
            </a:pPr>
            <a:r>
              <a:rPr lang="en-US" sz="1200" kern="1200" dirty="0">
                <a:solidFill>
                  <a:schemeClr val="tx1"/>
                </a:solidFill>
                <a:latin typeface="+mn-lt"/>
                <a:ea typeface="+mn-ea"/>
                <a:cs typeface="+mn-cs"/>
              </a:rPr>
              <a:t> One guest VM cannot be allowed to access or even address the “hardware resources” of another guest VM or the host/hypervisor</a:t>
            </a:r>
          </a:p>
          <a:p>
            <a:pPr rtl="0">
              <a:buFont typeface="Wingdings" pitchFamily="2" charset="2"/>
              <a:buChar char="§"/>
            </a:pPr>
            <a:r>
              <a:rPr lang="en-US" sz="1200" kern="1200" dirty="0">
                <a:solidFill>
                  <a:schemeClr val="tx1"/>
                </a:solidFill>
                <a:latin typeface="+mn-lt"/>
                <a:ea typeface="+mn-ea"/>
                <a:cs typeface="+mn-cs"/>
              </a:rPr>
              <a:t> Can the guest OS detect that it is virtualized and if so can it see anything on the host</a:t>
            </a:r>
          </a:p>
          <a:p>
            <a:pPr rtl="0">
              <a:buFont typeface="Wingdings" pitchFamily="2" charset="2"/>
              <a:buChar char="§"/>
            </a:pPr>
            <a:r>
              <a:rPr lang="en-US" sz="1200" kern="1200" dirty="0">
                <a:solidFill>
                  <a:schemeClr val="tx1"/>
                </a:solidFill>
                <a:latin typeface="+mn-lt"/>
                <a:ea typeface="+mn-ea"/>
                <a:cs typeface="+mn-cs"/>
              </a:rPr>
              <a:t> Physical connectivity between guests is recreated, e.g. IP network, file shares, may be more or less like true physical counterparts</a:t>
            </a:r>
          </a:p>
          <a:p>
            <a:pPr rtl="0">
              <a:buFont typeface="Wingdings" pitchFamily="2" charset="2"/>
              <a:buChar char="§"/>
            </a:pPr>
            <a:r>
              <a:rPr lang="en-US" sz="1200" kern="1200" dirty="0">
                <a:solidFill>
                  <a:schemeClr val="tx1"/>
                </a:solidFill>
                <a:latin typeface="+mn-lt"/>
                <a:ea typeface="+mn-ea"/>
                <a:cs typeface="+mn-cs"/>
              </a:rPr>
              <a:t> The protection of management interfaces (Console OS, </a:t>
            </a:r>
            <a:r>
              <a:rPr lang="en-US" sz="1200" kern="1200" dirty="0" err="1">
                <a:solidFill>
                  <a:schemeClr val="tx1"/>
                </a:solidFill>
                <a:latin typeface="+mn-lt"/>
                <a:ea typeface="+mn-ea"/>
                <a:cs typeface="+mn-cs"/>
              </a:rPr>
              <a:t>VirtualCenter</a:t>
            </a:r>
            <a:r>
              <a:rPr lang="en-US" sz="1200" kern="1200" dirty="0">
                <a:solidFill>
                  <a:schemeClr val="tx1"/>
                </a:solidFill>
                <a:latin typeface="+mn-lt"/>
                <a:ea typeface="+mn-ea"/>
                <a:cs typeface="+mn-cs"/>
              </a:rPr>
              <a:t>, etc...) very important. Root or Administrator Access to these interfaces provides “keys to the kingdom”</a:t>
            </a:r>
          </a:p>
          <a:p>
            <a:pPr rtl="0">
              <a:buFont typeface="Wingdings" pitchFamily="2" charset="2"/>
              <a:buChar char="§"/>
            </a:pPr>
            <a:r>
              <a:rPr lang="en-US" sz="1200" kern="1200" dirty="0">
                <a:solidFill>
                  <a:schemeClr val="tx1"/>
                </a:solidFill>
                <a:latin typeface="+mn-lt"/>
                <a:ea typeface="+mn-ea"/>
                <a:cs typeface="+mn-cs"/>
              </a:rPr>
              <a:t> Concept of mixing of Trust/Security Zones on a single physical box</a:t>
            </a:r>
          </a:p>
          <a:p>
            <a:pPr rtl="0">
              <a:buFont typeface="Wingdings" pitchFamily="2" charset="2"/>
              <a:buChar char="§"/>
            </a:pPr>
            <a:endParaRPr lang="en-US" sz="1200" kern="1200" dirty="0">
              <a:solidFill>
                <a:schemeClr val="tx1"/>
              </a:solidFill>
              <a:latin typeface="+mn-lt"/>
              <a:ea typeface="+mn-ea"/>
              <a:cs typeface="+mn-cs"/>
            </a:endParaRPr>
          </a:p>
          <a:p>
            <a:pPr rtl="0">
              <a:buFont typeface="Wingdings" pitchFamily="2" charset="2"/>
              <a:buChar char="§"/>
            </a:pPr>
            <a:endParaRPr lang="en-US" sz="1200" kern="1200" dirty="0">
              <a:solidFill>
                <a:schemeClr val="tx1"/>
              </a:solidFill>
              <a:latin typeface="+mn-lt"/>
              <a:ea typeface="+mn-ea"/>
              <a:cs typeface="+mn-cs"/>
            </a:endParaRPr>
          </a:p>
          <a:p>
            <a:pPr rtl="0">
              <a:buFont typeface="Wingdings" pitchFamily="2" charset="2"/>
              <a:buChar char="§"/>
            </a:pPr>
            <a:endParaRPr lang="en-US" sz="1200" kern="1200" dirty="0">
              <a:solidFill>
                <a:schemeClr val="tx1"/>
              </a:solidFill>
              <a:latin typeface="+mn-lt"/>
              <a:ea typeface="+mn-ea"/>
              <a:cs typeface="+mn-cs"/>
            </a:endParaRPr>
          </a:p>
          <a:p>
            <a:pPr rtl="0">
              <a:buFont typeface="Wingdings" pitchFamily="2" charset="2"/>
              <a:buChar char="§"/>
            </a:pPr>
            <a:endParaRPr lang="en-US" sz="1200" kern="1200" dirty="0">
              <a:solidFill>
                <a:schemeClr val="tx1"/>
              </a:solidFill>
              <a:latin typeface="+mn-lt"/>
              <a:ea typeface="+mn-ea"/>
              <a:cs typeface="+mn-cs"/>
            </a:endParaRPr>
          </a:p>
          <a:p>
            <a:pPr rtl="0">
              <a:buFont typeface="Wingdings" pitchFamily="2" charset="2"/>
              <a:buChar char="§"/>
            </a:pPr>
            <a:endParaRPr lang="en-US" sz="1200" kern="1200" dirty="0">
              <a:solidFill>
                <a:schemeClr val="tx1"/>
              </a:solidFill>
              <a:latin typeface="+mn-lt"/>
              <a:ea typeface="+mn-ea"/>
              <a:cs typeface="+mn-cs"/>
            </a:endParaRPr>
          </a:p>
          <a:p>
            <a:pPr rtl="0">
              <a:buFont typeface="Wingdings" pitchFamily="2" charset="2"/>
              <a:buChar char="§"/>
            </a:pPr>
            <a:endParaRPr lang="en-US" sz="1200" kern="1200" dirty="0">
              <a:solidFill>
                <a:schemeClr val="tx1"/>
              </a:solidFill>
              <a:latin typeface="+mn-lt"/>
              <a:ea typeface="+mn-ea"/>
              <a:cs typeface="+mn-cs"/>
            </a:endParaRPr>
          </a:p>
          <a:p>
            <a:pPr rtl="0">
              <a:buFont typeface="Wingdings" pitchFamily="2" charset="2"/>
              <a:buChar char="§"/>
            </a:pPr>
            <a:endParaRPr lang="en-US" sz="1200" kern="1200" dirty="0">
              <a:solidFill>
                <a:schemeClr val="tx1"/>
              </a:solidFill>
              <a:latin typeface="+mn-lt"/>
              <a:ea typeface="+mn-ea"/>
              <a:cs typeface="+mn-cs"/>
            </a:endParaRPr>
          </a:p>
          <a:p>
            <a:pPr marL="228600" indent="-228600">
              <a:buFont typeface="Wingdings" pitchFamily="2" charset="2"/>
              <a:buChar char="§"/>
            </a:pPr>
            <a:endParaRPr lang="en-US" dirty="0"/>
          </a:p>
        </p:txBody>
      </p:sp>
      <p:sp>
        <p:nvSpPr>
          <p:cNvPr id="4" name="Slide Number Placeholder 3"/>
          <p:cNvSpPr>
            <a:spLocks noGrp="1"/>
          </p:cNvSpPr>
          <p:nvPr>
            <p:ph type="sldNum" sz="quarter" idx="10"/>
          </p:nvPr>
        </p:nvSpPr>
        <p:spPr/>
        <p:txBody>
          <a:bodyPr/>
          <a:lstStyle/>
          <a:p>
            <a:fld id="{5FFDC68E-C784-4A1C-BB30-0820D52053A7}"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rtl="0">
              <a:buFont typeface="Arial" pitchFamily="34" charset="0"/>
              <a:buChar char="•"/>
            </a:pPr>
            <a:r>
              <a:rPr lang="en-US" dirty="0"/>
              <a:t> The hardware abstraction and isolation of VM bounds the scope of attack and makes it much more difficult for the attacker to access unauthorized data and resources on the physical machine. The guest is not even aware it is running in a virtualized environment. Since the attacker does not know details of the host environment, manipulating and compromising the machine is much more difficult. Hypervisors are much simpler than traditional OSs, and are therefore much easier to secure. They are </a:t>
            </a:r>
            <a:r>
              <a:rPr lang="en-US" i="1" dirty="0"/>
              <a:t>nothing more than a microkernel with a hardware compatibility layer</a:t>
            </a:r>
            <a:r>
              <a:rPr lang="en-US" dirty="0"/>
              <a:t> and a smaller code base correlates to simplicity, making it easier for software developers to minimize bugs and vulnerabilities. Each VM encapsulates the guest and prevents a malicious guest from accessing resources it does not own. This means that attackers should not be able to compromise the physical machine, only one VM at a time. An attack on the VM should not affect any of the other VMs on the server or the host OS. This is unlike a multi-user OS, where all users can be affected by an attack. In a VM infrastructure, each user can either access a given VM or they cannot. Inside a multi-user OS, a complex and thus vulnerable file system dictates which files each user can read, write, or execute. The isolation and abstraction of VMs provides additional security over a traditional multi-user computer. When a VM is compromised, the hypervisor can remove that VM or restore it to a state prior to attack. </a:t>
            </a:r>
          </a:p>
          <a:p>
            <a:pPr rtl="0">
              <a:buFont typeface="Arial" pitchFamily="34" charset="0"/>
              <a:buChar char="•"/>
            </a:pPr>
            <a:r>
              <a:rPr lang="en-US" sz="1200" kern="1200" dirty="0">
                <a:solidFill>
                  <a:schemeClr val="tx1"/>
                </a:solidFill>
                <a:latin typeface="+mn-lt"/>
                <a:ea typeface="+mn-ea"/>
                <a:cs typeface="+mn-cs"/>
              </a:rPr>
              <a:t>A compromised machine can be cloned in it current compromised state for forensic analysis. Once cloned the </a:t>
            </a:r>
          </a:p>
          <a:p>
            <a:pPr rtl="0"/>
            <a:r>
              <a:rPr lang="en-US" sz="1200" kern="1200" dirty="0">
                <a:solidFill>
                  <a:schemeClr val="tx1"/>
                </a:solidFill>
                <a:latin typeface="+mn-lt"/>
                <a:ea typeface="+mn-ea"/>
                <a:cs typeface="+mn-cs"/>
              </a:rPr>
              <a:t>VM can be immediately restored to a known good snapshot which is much faster than a physical server, reducing the impact of a security-related event </a:t>
            </a:r>
          </a:p>
          <a:p>
            <a:pPr rtl="0">
              <a:buFont typeface="Arial" pitchFamily="34" charset="0"/>
              <a:buChar char="•"/>
            </a:pPr>
            <a:r>
              <a:rPr lang="en-US" sz="1200" kern="1200" dirty="0">
                <a:solidFill>
                  <a:schemeClr val="tx1"/>
                </a:solidFill>
                <a:latin typeface="+mn-lt"/>
                <a:ea typeface="+mn-ea"/>
                <a:cs typeface="+mn-cs"/>
              </a:rPr>
              <a:t> You can quickly revert to a previous state if a patch is unsuccessful, making you more likely to install security patches sooner. You can create a clone of a production server easily, making you more likely to test security patches and more likely to install security patches. VMware Update Manager does patch scanning and compliance reporting, along with patch remediation for both online and offline VMs – again, making it more likely that security patches will be installed</a:t>
            </a:r>
          </a:p>
          <a:p>
            <a:pPr rtl="0">
              <a:buFont typeface="Arial" pitchFamily="34" charset="0"/>
              <a:buChar char="•"/>
            </a:pPr>
            <a:r>
              <a:rPr lang="en-US" sz="1200" kern="1200" dirty="0">
                <a:solidFill>
                  <a:schemeClr val="tx1"/>
                </a:solidFill>
                <a:latin typeface="+mn-lt"/>
                <a:ea typeface="+mn-ea"/>
                <a:cs typeface="+mn-cs"/>
              </a:rPr>
              <a:t> You can put in place cost effective intrusion detection, vulnerability scanning, and other security related appliances, because you can put them in a VM instead of a physical server</a:t>
            </a:r>
          </a:p>
          <a:p>
            <a:pPr rtl="0">
              <a:buFont typeface="Arial" pitchFamily="34" charset="0"/>
              <a:buChar char="•"/>
            </a:pPr>
            <a:r>
              <a:rPr lang="en-US" sz="1200" kern="1200" dirty="0">
                <a:solidFill>
                  <a:schemeClr val="tx1"/>
                </a:solidFill>
                <a:latin typeface="+mn-lt"/>
                <a:ea typeface="+mn-ea"/>
                <a:cs typeface="+mn-cs"/>
              </a:rPr>
              <a:t> Better Context – Provide protection from outside the OS, from a trusted context. New Capabilities – view all interactions and contexts: CPU, Memory, Network,</a:t>
            </a:r>
            <a:r>
              <a:rPr lang="en-US" sz="1200" kern="1200" baseline="0" dirty="0">
                <a:solidFill>
                  <a:schemeClr val="tx1"/>
                </a:solidFill>
                <a:latin typeface="+mn-lt"/>
                <a:ea typeface="+mn-ea"/>
                <a:cs typeface="+mn-cs"/>
              </a:rPr>
              <a:t> Storage.</a:t>
            </a:r>
            <a:endParaRPr lang="en-US" sz="1200" kern="1200" dirty="0">
              <a:solidFill>
                <a:schemeClr val="tx1"/>
              </a:solidFill>
              <a:latin typeface="+mn-lt"/>
              <a:ea typeface="+mn-ea"/>
              <a:cs typeface="+mn-cs"/>
            </a:endParaRPr>
          </a:p>
          <a:p>
            <a:pPr rtl="0">
              <a:buFont typeface="Arial" pitchFamily="34" charset="0"/>
              <a:buChar char="•"/>
            </a:pPr>
            <a:endParaRPr lang="en-US" sz="1200" kern="1200" dirty="0">
              <a:solidFill>
                <a:schemeClr val="tx1"/>
              </a:solidFill>
              <a:latin typeface="+mn-lt"/>
              <a:ea typeface="+mn-ea"/>
              <a:cs typeface="+mn-cs"/>
            </a:endParaRPr>
          </a:p>
          <a:p>
            <a:pPr rtl="0">
              <a:buFont typeface="Arial" pitchFamily="34" charset="0"/>
              <a:buChar char="•"/>
            </a:pPr>
            <a:endParaRPr lang="en-US" sz="1200" kern="1200" dirty="0">
              <a:solidFill>
                <a:schemeClr val="tx1"/>
              </a:solidFill>
              <a:latin typeface="+mn-lt"/>
              <a:ea typeface="+mn-ea"/>
              <a:cs typeface="+mn-cs"/>
            </a:endParaRPr>
          </a:p>
          <a:p>
            <a:pPr rtl="0">
              <a:buFont typeface="Arial" pitchFamily="34" charset="0"/>
              <a:buChar char="•"/>
            </a:pPr>
            <a:endParaRPr lang="en-US" sz="1200" kern="1200" dirty="0">
              <a:solidFill>
                <a:schemeClr val="tx1"/>
              </a:solidFill>
              <a:latin typeface="+mn-lt"/>
              <a:ea typeface="+mn-ea"/>
              <a:cs typeface="+mn-cs"/>
            </a:endParaRPr>
          </a:p>
          <a:p>
            <a:pPr rtl="0">
              <a:buFont typeface="Arial" pitchFamily="34" charset="0"/>
              <a:buChar char="•"/>
            </a:pPr>
            <a:endParaRPr lang="en-US" sz="1200" kern="1200" dirty="0">
              <a:solidFill>
                <a:schemeClr val="tx1"/>
              </a:solidFill>
              <a:latin typeface="+mn-lt"/>
              <a:ea typeface="+mn-ea"/>
              <a:cs typeface="+mn-cs"/>
            </a:endParaRPr>
          </a:p>
          <a:p>
            <a:pPr>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5FFDC68E-C784-4A1C-BB30-0820D52053A7}"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dirty="0"/>
              <a:t>Like physical machines, VMs are vulnerable to theft and denial of service attacks. The contents of the virtual disk for each virtual machine are usually stored as a file, which can be run by hypervisors on other machines, allowing attackers to copy the virtual disk and gain unrestricted access to the digital contents of the virtual machine. Since VMs share resources from the physical machine, VM infrastructures were particularly vulnerable to denial of service attacks, which could starve resources from all VMs on the physical machine</a:t>
            </a:r>
          </a:p>
          <a:p>
            <a:pPr marL="171450" indent="-171450">
              <a:buFont typeface="Arial" pitchFamily="34" charset="0"/>
              <a:buChar char="•"/>
            </a:pPr>
            <a:r>
              <a:rPr lang="en-US" dirty="0"/>
              <a:t>The single biggest vulnerability of VMs is due to the ease in which users can create many VMs, which become very difficult to secure, monitor, and maintain. VMs can be created and deployed in a matter of seconds, which is significantly smaller than the time to ensure that all VMs are up-to-date and secure. Traditional security methods need to be applied to each VM because the guest OS accesses the network directly. A compromised VM is a potential entry point for attackers to the hypervisor and host. Most current security products are not designed for efficient use in securing many VMs on the same physical server, but this is a problem many software companies are working on. In addition to creating more work for security administrators, VM sprawl wastes resources and creates more entry points for attackers. An obsolete VM becomes an easy entry point for attackers, who could potentially access the hypervisor, other VMs, and the host OS.</a:t>
            </a:r>
          </a:p>
          <a:p>
            <a:pPr marL="171450" indent="-171450">
              <a:buFont typeface="Arial" pitchFamily="34" charset="0"/>
              <a:buChar char="•"/>
            </a:pPr>
            <a:r>
              <a:rPr lang="en-US" dirty="0"/>
              <a:t>Virtual machines are inherently not physical, which means their theft can take place without physical theft of the host machine. The contents of the virtual disk for each VM are stored as a file by most hypervisors, which allows VMs to be copied and run from other physical machines. While this is a convenience feature, it is also a security threat. Attackers can copy the VM over the network or to a portable storage media and access data on their own machine without physically stealing a hard drive. Once attackers have direct access to the virtual disk, they have unlimited time to defeat all security mechanisms, such as passwords, using offline attacks. Since the attacker is accessing a copy of the VM rather than the original, the VM will not show any records of intrusion. The second danger of virtual disks is that the attacker could corrupt or externally modify the file while the VM is offline. This means the integrity of an offline VM may be compromised if the host is not securely protected. This is not usually an issue with physical servers because the machine must be running to be accessible by network. Modern encryption and integrity algorithms can be applied by the host hypervisor so that access and integrity are ensured.</a:t>
            </a:r>
          </a:p>
          <a:p>
            <a:pPr marL="171450" indent="-171450">
              <a:buFont typeface="Arial" pitchFamily="34" charset="0"/>
              <a:buChar char="•"/>
            </a:pPr>
            <a:r>
              <a:rPr lang="en-US" dirty="0"/>
              <a:t>The hypervisor provides the abstraction and resource allocation between the host and guests. Attackers ultimate goal is to compromise the hypervisor to gain with the ability </a:t>
            </a:r>
            <a:r>
              <a:rPr lang="en-US" i="1" dirty="0"/>
              <a:t>to execute arbitrary code on the host with the privileges of the [hypervisor] process. </a:t>
            </a:r>
            <a:r>
              <a:rPr lang="en-US" dirty="0"/>
              <a:t>The hypervisor is a program, running on the host, so if it is compromised, all VMs it controls and the host itself are accessible to the attacker. The hypervisor converts instructions for the guest OS into instructions for the host OS, however, if the guest is compromised, then the instructions sent to the hypervisor may be irrational. Researchers X ran two tools, </a:t>
            </a:r>
            <a:r>
              <a:rPr lang="en-US" dirty="0" err="1"/>
              <a:t>crashme</a:t>
            </a:r>
            <a:r>
              <a:rPr lang="en-US" dirty="0"/>
              <a:t> and </a:t>
            </a:r>
            <a:r>
              <a:rPr lang="en-US" dirty="0" err="1"/>
              <a:t>iofuzz</a:t>
            </a:r>
            <a:r>
              <a:rPr lang="en-US" dirty="0"/>
              <a:t>, which generate random I/O port activity inside the virtual machines, until the hypervisor or VM crashed. The details of these attacks are not included in this paper because they were unique to each VM implementation, and all flaws detected we fixed before the paper was published. They were able to compromise the hypervisor and access the host using any major hypervisor available to the public. However, hypervisors are generally more secure than OSs, since the hypervisor is a relatively small and simple program, which helps to limit low-level vulnerabilities that may be present in many programs.</a:t>
            </a:r>
          </a:p>
          <a:p>
            <a:pPr marL="171450" indent="-171450">
              <a:buFont typeface="Arial" pitchFamily="34" charset="0"/>
              <a:buChar char="•"/>
            </a:pPr>
            <a:r>
              <a:rPr lang="en-US" dirty="0"/>
              <a:t>It does not matter how secure the original hypervisor is if it can be externally modified to use the attackers software. One attack of this form is known as Virtual Machine Based Root Kits (VMBR). In this attack, the hypervisors system calls to the host OS are changed to run malicious code instead. Fortunately, there are several methods for preventing hypervisor modification. The host can use a trusted platform module (TPM) to create a trusted relationship with the hypervisor. Alternatively, the guest can verify the integrity of the hypervisor when it boots. A third solution is to use an embedded hypervisor. An embedded hypervisor runs without a host OS and inherently cannot be modified.</a:t>
            </a:r>
          </a:p>
          <a:p>
            <a:pPr marL="171450" indent="-171450">
              <a:buFont typeface="Arial" pitchFamily="34" charset="0"/>
              <a:buChar char="•"/>
            </a:pPr>
            <a:r>
              <a:rPr lang="en-US" dirty="0"/>
              <a:t>VM Communication refers guest-to-guest attacks, in which attackers use one VM to access or control other VMs on the same hypervisor. These attacks can happen with out without compromising the hypervisor layer. A malicious VM can potentially access other VMs through shared memory, network connections, and other shared resources. For example, if a malicious VM determines where another VM s allocated memory lies, then it could read or write to that location and interfere with the others operation. Sometimes it is desirable for two VMs to be able to communicate. This has many applications, such as for dedicated monitoring of a VM or implementing a network technology that requires multiple peers. Instead of providing full isolation, IBMs </a:t>
            </a:r>
            <a:r>
              <a:rPr lang="en-US" dirty="0" err="1"/>
              <a:t>sHype</a:t>
            </a:r>
            <a:r>
              <a:rPr lang="en-US" dirty="0"/>
              <a:t> is intended to be a secure architecture for addressing inter-VM communication in a VM infrastructure. </a:t>
            </a:r>
            <a:r>
              <a:rPr lang="en-US" dirty="0" err="1"/>
              <a:t>sHype</a:t>
            </a:r>
            <a:r>
              <a:rPr lang="en-US" dirty="0"/>
              <a:t> allows system administrators to define policies for communication between each VM and ensure that only authorized VMs have access to communicate with each other.</a:t>
            </a:r>
          </a:p>
          <a:p>
            <a:pPr marL="171450" indent="-171450">
              <a:buFont typeface="Arial" pitchFamily="34" charset="0"/>
              <a:buChar char="•"/>
            </a:pPr>
            <a:r>
              <a:rPr lang="en-US" dirty="0" err="1"/>
              <a:t>DoS</a:t>
            </a:r>
            <a:r>
              <a:rPr lang="en-US" dirty="0"/>
              <a:t> attacks are a threat to all servers, however an improperly configured hypervisor can allow a single VM to consume all resources, thus starving any other VM running on the same physical machine. </a:t>
            </a:r>
            <a:r>
              <a:rPr lang="en-US" dirty="0" err="1"/>
              <a:t>DoS</a:t>
            </a:r>
            <a:r>
              <a:rPr lang="en-US" dirty="0"/>
              <a:t> attacks make network hosts unable to function since critical processes do not have the hardware resources to execute in a timely manner. Fortunately, the solution is simple. Hypervisors prevent any VM from gaining 100% usage of any resources, including CPU, RAM, network bandwidth, and graphics memory. Additionally, the hypervisor can be configured so that when it detects extreme resource consumption, it can evaluate whether an attack is being made and automatically restart the VM. VMs can usually be initialized much faster than physical machines because their boot sequence does not need to initialize and verify hardware, so restarting the VM has a smaller effect than restarting a physical machine.</a:t>
            </a:r>
          </a:p>
        </p:txBody>
      </p:sp>
      <p:sp>
        <p:nvSpPr>
          <p:cNvPr id="4" name="Slide Number Placeholder 3"/>
          <p:cNvSpPr>
            <a:spLocks noGrp="1"/>
          </p:cNvSpPr>
          <p:nvPr>
            <p:ph type="sldNum" sz="quarter" idx="10"/>
          </p:nvPr>
        </p:nvSpPr>
        <p:spPr/>
        <p:txBody>
          <a:bodyPr/>
          <a:lstStyle/>
          <a:p>
            <a:fld id="{5FFDC68E-C784-4A1C-BB30-0820D52053A7}"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Let’s review the common security issues and the implications of choosing a hosted versus bare-metal virtualization platform.</a:t>
            </a:r>
          </a:p>
        </p:txBody>
      </p:sp>
      <p:sp>
        <p:nvSpPr>
          <p:cNvPr id="4" name="Slide Number Placeholder 3"/>
          <p:cNvSpPr>
            <a:spLocks noGrp="1"/>
          </p:cNvSpPr>
          <p:nvPr>
            <p:ph type="sldNum" sz="quarter" idx="10"/>
          </p:nvPr>
        </p:nvSpPr>
        <p:spPr/>
        <p:txBody>
          <a:bodyPr/>
          <a:lstStyle/>
          <a:p>
            <a:fld id="{5FFDC68E-C784-4A1C-BB30-0820D52053A7}"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dirty="0"/>
              <a:t>The biggest problem with VMs, Steffen and MacDonald say, is the potential for IT or security managers to lose control of them simply by not being able to see the risks as they crop up. Here's a look at the five top virtual server security concerns of the moment.</a:t>
            </a:r>
          </a:p>
          <a:p>
            <a:pPr marL="171450" indent="-171450">
              <a:buFont typeface="Arial" pitchFamily="34" charset="0"/>
              <a:buChar char="•"/>
            </a:pPr>
            <a:r>
              <a:rPr lang="en-US" dirty="0"/>
              <a:t>The overarching issue with virtual servers is responsibility. Unlike physical servers, which are the direct responsibility of the data-center or IT managers in whose physical domain they sit, responsibility for virtual servers is often left up in the air. Should the business-unit that requested it be able to configure and secure it? Should it be the IT manager closest to the physical host? A centralized master </a:t>
            </a:r>
            <a:r>
              <a:rPr lang="en-US" dirty="0" err="1"/>
              <a:t>sysadmin</a:t>
            </a:r>
            <a:r>
              <a:rPr lang="en-US" dirty="0"/>
              <a:t> tasked with management and security for all the virtualized assets in an enterprise? "People don't appreciate that when you add virtual servers there's another layer there of technology in addition to the application and the operating system and the hardware, and you have to secure it. </a:t>
            </a:r>
          </a:p>
          <a:p>
            <a:pPr marL="171450" indent="-171450">
              <a:buFont typeface="Arial" pitchFamily="34" charset="0"/>
              <a:buChar char="•"/>
            </a:pPr>
            <a:r>
              <a:rPr lang="en-US" dirty="0"/>
              <a:t>The most tangible risk that can come out of a lack of responsibility is the failure to keep up with the constant, labor-intensive process of patching, maintaining and securing each virtual server in a company. Unlike the physical servers on which they sit, which are launched and configured by hands-on IT managers who also install the latest patches, virtual machines tend to be launched from server images that may have been created, configured and patched weeks or months before. Most companies maintain a small number of general-purpose "golden" images from which to launch or </a:t>
            </a:r>
            <a:r>
              <a:rPr lang="en-US" dirty="0" err="1"/>
              <a:t>relaunch</a:t>
            </a:r>
            <a:r>
              <a:rPr lang="en-US" dirty="0"/>
              <a:t> new VMs for many purposes, but also keep dozens or hundreds of server images stored on DVD or disk after being laboriously configured to support specific applications or business requirements. Both Microsoft and VMware supply patch-management schedules with their base infrastructure products. Both require disk images stored in libraries to be launched periodically so they can be patched.</a:t>
            </a:r>
          </a:p>
          <a:p>
            <a:pPr marL="171450" indent="-171450">
              <a:buFont typeface="Arial" pitchFamily="34" charset="0"/>
              <a:buChar char="•"/>
            </a:pPr>
            <a:r>
              <a:rPr lang="en-US" dirty="0"/>
              <a:t>Virtual servers are designed to be, if not invisible, then at least very low profile, at least within the data center. All the storage or bandwidth or floor space or electricity they need comes from the physical server on which they sit. To data-center managers not specifically tasked with monitoring all the minute interactions of the VMs inside each host, a set of virtual servers becomes an invisible network within which there are few controls. "Virtual switch implementations let the VMs talk to each other, and across the network, But unless you put virtualized security controls—virtual sniffers, virtual firewalls, all the same controls you'd use on a physical server, inside that network, you don't see what's going on." "There are a lot of compliance and use issues, Just because you don't have a sniffer to see those packets moving between the virtual servers doesn't mean they're not there,“</a:t>
            </a:r>
          </a:p>
          <a:p>
            <a:pPr marL="171450" indent="-171450">
              <a:buFont typeface="Arial" pitchFamily="34" charset="0"/>
              <a:buChar char="•"/>
            </a:pPr>
            <a:r>
              <a:rPr lang="en-US" dirty="0"/>
              <a:t>Another consequence of the lack of oversight of virtual machines is sprawl—the uncontrolled proliferation of virtual machines launched, and often forgotten, by IT managers, developers or business-unit managers who want extra servers for some specific purpose, and lose track of them later. VM sprawl wastes resources, creates unmonitored servers that could have access to sensitive data, and sets the company as a whole and IT in particular up for a painful cleanup when a problem crops up later.</a:t>
            </a:r>
          </a:p>
          <a:p>
            <a:pPr marL="171450" indent="-171450">
              <a:buFont typeface="Arial" pitchFamily="34" charset="0"/>
              <a:buChar char="•"/>
            </a:pPr>
            <a:r>
              <a:rPr lang="en-US" dirty="0"/>
              <a:t>One of the very best things about virtual infrastructures is the ability to buy or test a product from a third-party vendor and have it up and running in minutes, rather than having to clear space on a test server, install the software, get it to talk to the operating system and the network and then, hours later, see whether it does what it's supposed to. Unfortunately, virtual appliances are also virtual pigs in a poke. "There's an operating system and application in every package, every one with its own configuration and patch status and you have no idea what's in there or who's going to maintain it or what the long-term risk is going to be, It has a full application and OS all configured and ready to run. In five minutes you can try out that new anti-spam server.</a:t>
            </a:r>
          </a:p>
          <a:p>
            <a:pPr marL="171450"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5FFDC68E-C784-4A1C-BB30-0820D52053A7}" type="slidenum">
              <a:rPr lang="en-US" smtClean="0"/>
              <a:pPr/>
              <a:t>10</a:t>
            </a:fld>
            <a:endParaRPr lang="en-US"/>
          </a:p>
        </p:txBody>
      </p:sp>
    </p:spTree>
    <p:extLst>
      <p:ext uri="{BB962C8B-B14F-4D97-AF65-F5344CB8AC3E}">
        <p14:creationId xmlns:p14="http://schemas.microsoft.com/office/powerpoint/2010/main" val="417509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2022-05-12</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544582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2022-05-12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021016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2022-05-12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7320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ection breaker slide with customer logo">
    <p:bg>
      <p:bgPr>
        <a:solidFill>
          <a:schemeClr val="bg1"/>
        </a:solidFill>
        <a:effectLst/>
      </p:bgPr>
    </p:bg>
    <p:spTree>
      <p:nvGrpSpPr>
        <p:cNvPr id="1" name=""/>
        <p:cNvGrpSpPr/>
        <p:nvPr/>
      </p:nvGrpSpPr>
      <p:grpSpPr>
        <a:xfrm>
          <a:off x="0" y="0"/>
          <a:ext cx="0" cy="0"/>
          <a:chOff x="0" y="0"/>
          <a:chExt cx="0" cy="0"/>
        </a:xfrm>
      </p:grpSpPr>
      <p:sp>
        <p:nvSpPr>
          <p:cNvPr id="11" name="Text Placeholder 12"/>
          <p:cNvSpPr>
            <a:spLocks noGrp="1"/>
          </p:cNvSpPr>
          <p:nvPr>
            <p:ph type="body" sz="quarter" idx="11" hasCustomPrompt="1"/>
          </p:nvPr>
        </p:nvSpPr>
        <p:spPr>
          <a:xfrm>
            <a:off x="899886" y="2667682"/>
            <a:ext cx="10392229" cy="663575"/>
          </a:xfrm>
        </p:spPr>
        <p:txBody>
          <a:bodyPr>
            <a:normAutofit/>
          </a:bodyPr>
          <a:lstStyle>
            <a:lvl1pPr algn="ctr">
              <a:buNone/>
              <a:defRPr lang="en-US" sz="3400" b="1" kern="1200" baseline="0" dirty="0" smtClean="0">
                <a:solidFill>
                  <a:schemeClr val="accent2"/>
                </a:solidFill>
                <a:latin typeface="+mj-lt"/>
                <a:ea typeface="+mn-ea"/>
                <a:cs typeface="Arial"/>
              </a:defRPr>
            </a:lvl1pPr>
          </a:lstStyle>
          <a:p>
            <a:pPr lvl="0"/>
            <a:r>
              <a:rPr lang="en-US" dirty="0"/>
              <a:t>Section Name Here</a:t>
            </a:r>
          </a:p>
        </p:txBody>
      </p:sp>
      <p:sp>
        <p:nvSpPr>
          <p:cNvPr id="12" name="Text Placeholder 12"/>
          <p:cNvSpPr>
            <a:spLocks noGrp="1"/>
          </p:cNvSpPr>
          <p:nvPr>
            <p:ph type="body" sz="quarter" idx="12" hasCustomPrompt="1"/>
          </p:nvPr>
        </p:nvSpPr>
        <p:spPr>
          <a:xfrm>
            <a:off x="899886" y="3441565"/>
            <a:ext cx="10392229" cy="389182"/>
          </a:xfrm>
        </p:spPr>
        <p:txBody>
          <a:bodyPr>
            <a:normAutofit/>
          </a:bodyPr>
          <a:lstStyle>
            <a:lvl1pPr algn="ctr">
              <a:buNone/>
              <a:defRPr lang="en-US" sz="1800" b="0" kern="1200" dirty="0" smtClean="0">
                <a:solidFill>
                  <a:schemeClr val="accent2"/>
                </a:solidFill>
                <a:latin typeface="+mj-lt"/>
                <a:ea typeface="+mn-ea"/>
                <a:cs typeface="Arial"/>
              </a:defRPr>
            </a:lvl1pPr>
          </a:lstStyle>
          <a:p>
            <a:pPr lvl="0"/>
            <a:r>
              <a:rPr lang="en-US" dirty="0"/>
              <a:t>Who what when where</a:t>
            </a:r>
          </a:p>
        </p:txBody>
      </p:sp>
      <p:sp>
        <p:nvSpPr>
          <p:cNvPr id="18" name="Picture Placeholder 9"/>
          <p:cNvSpPr>
            <a:spLocks noGrp="1"/>
          </p:cNvSpPr>
          <p:nvPr>
            <p:ph type="pic" sz="quarter" idx="10" hasCustomPrompt="1"/>
          </p:nvPr>
        </p:nvSpPr>
        <p:spPr>
          <a:xfrm>
            <a:off x="10682818" y="316141"/>
            <a:ext cx="1204383" cy="848631"/>
          </a:xfrm>
        </p:spPr>
        <p:txBody>
          <a:bodyPr>
            <a:noAutofit/>
          </a:bodyPr>
          <a:lstStyle>
            <a:lvl1pPr marL="0" indent="0" algn="ctr">
              <a:buNone/>
              <a:defRPr sz="1100" baseline="0">
                <a:latin typeface="+mj-lt"/>
              </a:defRPr>
            </a:lvl1pPr>
          </a:lstStyle>
          <a:p>
            <a:r>
              <a:rPr lang="en-US" dirty="0"/>
              <a:t>Click here to add Customer / Partner Logo</a:t>
            </a:r>
            <a:endParaRPr lang="en-IN" dirty="0"/>
          </a:p>
        </p:txBody>
      </p:sp>
    </p:spTree>
    <p:extLst>
      <p:ext uri="{BB962C8B-B14F-4D97-AF65-F5344CB8AC3E}">
        <p14:creationId xmlns:p14="http://schemas.microsoft.com/office/powerpoint/2010/main" val="5139109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EF3772-D26D-42B1-8F68-C6DA20709343}"/>
              </a:ext>
            </a:extLst>
          </p:cNvPr>
          <p:cNvSpPr>
            <a:spLocks noGrp="1"/>
          </p:cNvSpPr>
          <p:nvPr>
            <p:ph/>
          </p:nvPr>
        </p:nvSpPr>
        <p:spPr>
          <a:xfrm>
            <a:off x="609600" y="277813"/>
            <a:ext cx="10972800" cy="58531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EAC3A72-2708-48D4-AD84-A36752FAB1AC}"/>
              </a:ext>
            </a:extLst>
          </p:cNvPr>
          <p:cNvSpPr>
            <a:spLocks noGrp="1"/>
          </p:cNvSpPr>
          <p:nvPr>
            <p:ph type="dt" sz="half" idx="10"/>
          </p:nvPr>
        </p:nvSpPr>
        <p:spPr>
          <a:xfrm>
            <a:off x="609600" y="6248400"/>
            <a:ext cx="2844800" cy="457200"/>
          </a:xfrm>
        </p:spPr>
        <p:txBody>
          <a:bodyPr/>
          <a:lstStyle>
            <a:lvl1pPr>
              <a:defRPr/>
            </a:lvl1pPr>
          </a:lstStyle>
          <a:p>
            <a:endParaRPr lang="en-US" altLang="en-US"/>
          </a:p>
        </p:txBody>
      </p:sp>
      <p:sp>
        <p:nvSpPr>
          <p:cNvPr id="4" name="Footer Placeholder 3">
            <a:extLst>
              <a:ext uri="{FF2B5EF4-FFF2-40B4-BE49-F238E27FC236}">
                <a16:creationId xmlns:a16="http://schemas.microsoft.com/office/drawing/2014/main" id="{560286BC-87E1-4AA9-949B-2C769908381B}"/>
              </a:ext>
            </a:extLst>
          </p:cNvPr>
          <p:cNvSpPr>
            <a:spLocks noGrp="1"/>
          </p:cNvSpPr>
          <p:nvPr>
            <p:ph type="ftr" sz="quarter" idx="11"/>
          </p:nvPr>
        </p:nvSpPr>
        <p:spPr>
          <a:xfrm>
            <a:off x="4165600" y="6248400"/>
            <a:ext cx="3860800" cy="457200"/>
          </a:xfrm>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DC99A8C1-FECA-4AB2-962E-C4B6A1ECB936}"/>
              </a:ext>
            </a:extLst>
          </p:cNvPr>
          <p:cNvSpPr>
            <a:spLocks noGrp="1"/>
          </p:cNvSpPr>
          <p:nvPr>
            <p:ph type="sldNum" sz="quarter" idx="12"/>
          </p:nvPr>
        </p:nvSpPr>
        <p:spPr>
          <a:xfrm>
            <a:off x="8737600" y="6248400"/>
            <a:ext cx="2844800" cy="457200"/>
          </a:xfrm>
        </p:spPr>
        <p:txBody>
          <a:bodyPr/>
          <a:lstStyle>
            <a:lvl1pPr>
              <a:defRPr/>
            </a:lvl1pPr>
          </a:lstStyle>
          <a:p>
            <a:fld id="{C412BEEF-46F0-4D1C-8901-5104B4F84655}" type="slidenum">
              <a:rPr lang="fa-IR" altLang="en-US"/>
              <a:pPr/>
              <a:t>‹#›</a:t>
            </a:fld>
            <a:endParaRPr lang="en-US" altLang="en-US"/>
          </a:p>
        </p:txBody>
      </p:sp>
    </p:spTree>
    <p:extLst>
      <p:ext uri="{BB962C8B-B14F-4D97-AF65-F5344CB8AC3E}">
        <p14:creationId xmlns:p14="http://schemas.microsoft.com/office/powerpoint/2010/main" val="1249494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1EAE9-BDE1-4997-AB87-87233A81AC43}"/>
              </a:ext>
            </a:extLst>
          </p:cNvPr>
          <p:cNvSpPr>
            <a:spLocks noGrp="1"/>
          </p:cNvSpPr>
          <p:nvPr>
            <p:ph type="title"/>
          </p:nvPr>
        </p:nvSpPr>
        <p:spPr>
          <a:xfrm>
            <a:off x="609600" y="277813"/>
            <a:ext cx="10972800" cy="1143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36E32E9E-9FA6-4F47-A048-7228A673223C}"/>
              </a:ext>
            </a:extLst>
          </p:cNvPr>
          <p:cNvSpPr>
            <a:spLocks noGrp="1"/>
          </p:cNvSpPr>
          <p:nvPr>
            <p:ph type="body" sz="half" idx="1"/>
          </p:nvPr>
        </p:nvSpPr>
        <p:spPr>
          <a:xfrm>
            <a:off x="609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BC1B0F-9B86-4C02-BCFC-6642FA206043}"/>
              </a:ext>
            </a:extLst>
          </p:cNvPr>
          <p:cNvSpPr>
            <a:spLocks noGrp="1"/>
          </p:cNvSpPr>
          <p:nvPr>
            <p:ph sz="half" idx="2"/>
          </p:nvPr>
        </p:nvSpPr>
        <p:spPr>
          <a:xfrm>
            <a:off x="6197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C0615D-B532-4D00-9C32-E8CD48031989}"/>
              </a:ext>
            </a:extLst>
          </p:cNvPr>
          <p:cNvSpPr>
            <a:spLocks noGrp="1"/>
          </p:cNvSpPr>
          <p:nvPr>
            <p:ph type="dt" sz="half" idx="10"/>
          </p:nvPr>
        </p:nvSpPr>
        <p:spPr>
          <a:xfrm>
            <a:off x="609600" y="6248400"/>
            <a:ext cx="2844800" cy="457200"/>
          </a:xfrm>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AD31939B-A6D7-4D6C-84A4-B311DC14D413}"/>
              </a:ext>
            </a:extLst>
          </p:cNvPr>
          <p:cNvSpPr>
            <a:spLocks noGrp="1"/>
          </p:cNvSpPr>
          <p:nvPr>
            <p:ph type="ftr" sz="quarter" idx="11"/>
          </p:nvPr>
        </p:nvSpPr>
        <p:spPr>
          <a:xfrm>
            <a:off x="4165600" y="6248400"/>
            <a:ext cx="3860800" cy="457200"/>
          </a:xfrm>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94A0C330-937D-4203-8A73-87D75063468C}"/>
              </a:ext>
            </a:extLst>
          </p:cNvPr>
          <p:cNvSpPr>
            <a:spLocks noGrp="1"/>
          </p:cNvSpPr>
          <p:nvPr>
            <p:ph type="sldNum" sz="quarter" idx="12"/>
          </p:nvPr>
        </p:nvSpPr>
        <p:spPr>
          <a:xfrm>
            <a:off x="8737600" y="6248400"/>
            <a:ext cx="2844800" cy="457200"/>
          </a:xfrm>
        </p:spPr>
        <p:txBody>
          <a:bodyPr/>
          <a:lstStyle>
            <a:lvl1pPr>
              <a:defRPr/>
            </a:lvl1pPr>
          </a:lstStyle>
          <a:p>
            <a:fld id="{89BE7078-D0A6-4731-81B4-3002EFDBBFB1}" type="slidenum">
              <a:rPr lang="fa-IR" altLang="en-US"/>
              <a:pPr/>
              <a:t>‹#›</a:t>
            </a:fld>
            <a:endParaRPr lang="en-US" altLang="en-US"/>
          </a:p>
        </p:txBody>
      </p:sp>
    </p:spTree>
    <p:extLst>
      <p:ext uri="{BB962C8B-B14F-4D97-AF65-F5344CB8AC3E}">
        <p14:creationId xmlns:p14="http://schemas.microsoft.com/office/powerpoint/2010/main" val="13878893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wo-Column A">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68171" y="1431195"/>
            <a:ext cx="5384800" cy="463940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431195"/>
            <a:ext cx="5384800" cy="463940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ABD32832-E7D5-430C-95AE-F3FEA72DD31D}" type="slidenum">
              <a:rPr lang="en-US" smtClean="0"/>
              <a:pPr/>
              <a:t>‹#›</a:t>
            </a:fld>
            <a:endParaRPr lang="en-US" dirty="0"/>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87668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ection Divider">
    <p:spTree>
      <p:nvGrpSpPr>
        <p:cNvPr id="1" name=""/>
        <p:cNvGrpSpPr/>
        <p:nvPr/>
      </p:nvGrpSpPr>
      <p:grpSpPr>
        <a:xfrm>
          <a:off x="0" y="0"/>
          <a:ext cx="0" cy="0"/>
          <a:chOff x="0" y="0"/>
          <a:chExt cx="0" cy="0"/>
        </a:xfrm>
      </p:grpSpPr>
      <p:sp>
        <p:nvSpPr>
          <p:cNvPr id="18" name="Title 17"/>
          <p:cNvSpPr>
            <a:spLocks noGrp="1"/>
          </p:cNvSpPr>
          <p:nvPr>
            <p:ph type="title" hasCustomPrompt="1"/>
          </p:nvPr>
        </p:nvSpPr>
        <p:spPr>
          <a:xfrm>
            <a:off x="3586674" y="3179701"/>
            <a:ext cx="7961223" cy="498598"/>
          </a:xfrm>
          <a:noFill/>
        </p:spPr>
        <p:txBody>
          <a:bodyPr wrap="square" lIns="0" tIns="0" rIns="0" bIns="0">
            <a:spAutoFit/>
          </a:bodyPr>
          <a:lstStyle>
            <a:lvl1pPr algn="l">
              <a:defRPr sz="3600">
                <a:solidFill>
                  <a:schemeClr val="bg2"/>
                </a:solidFill>
              </a:defRPr>
            </a:lvl1pPr>
          </a:lstStyle>
          <a:p>
            <a:r>
              <a:rPr lang="en-US" dirty="0"/>
              <a:t>Section Title</a:t>
            </a:r>
          </a:p>
        </p:txBody>
      </p:sp>
      <p:sp>
        <p:nvSpPr>
          <p:cNvPr id="2" name="Slide Number Placeholder 1"/>
          <p:cNvSpPr>
            <a:spLocks noGrp="1"/>
          </p:cNvSpPr>
          <p:nvPr>
            <p:ph type="sldNum" sz="quarter" idx="10"/>
          </p:nvPr>
        </p:nvSpPr>
        <p:spPr/>
        <p:txBody>
          <a:bodyPr/>
          <a:lstStyle/>
          <a:p>
            <a:fld id="{ABD32832-E7D5-430C-95AE-F3FEA72DD31D}" type="slidenum">
              <a:rPr lang="en-US" smtClean="0"/>
              <a:pPr/>
              <a:t>‹#›</a:t>
            </a:fld>
            <a:endParaRPr lang="en-US" dirty="0"/>
          </a:p>
        </p:txBody>
      </p:sp>
    </p:spTree>
    <p:extLst>
      <p:ext uri="{BB962C8B-B14F-4D97-AF65-F5344CB8AC3E}">
        <p14:creationId xmlns:p14="http://schemas.microsoft.com/office/powerpoint/2010/main" val="6994943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6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BD32832-E7D5-430C-95AE-F3FEA72DD31D}" type="slidenum">
              <a:rPr lang="en-US" smtClean="0"/>
              <a:pPr/>
              <a:t>‹#›</a:t>
            </a:fld>
            <a:endParaRPr lang="en-US" dirty="0"/>
          </a:p>
        </p:txBody>
      </p:sp>
      <p:sp>
        <p:nvSpPr>
          <p:cNvPr id="12" name="Title 11"/>
          <p:cNvSpPr>
            <a:spLocks noGrp="1"/>
          </p:cNvSpPr>
          <p:nvPr>
            <p:ph type="title"/>
          </p:nvPr>
        </p:nvSpPr>
        <p:spPr/>
        <p:txBody>
          <a:bodyPr/>
          <a:lstStyle/>
          <a:p>
            <a:r>
              <a:rPr lang="en-US"/>
              <a:t>Click to edit Master title style</a:t>
            </a:r>
          </a:p>
        </p:txBody>
      </p:sp>
      <p:sp>
        <p:nvSpPr>
          <p:cNvPr id="22" name="Text Placeholder 21"/>
          <p:cNvSpPr>
            <a:spLocks noGrp="1"/>
          </p:cNvSpPr>
          <p:nvPr>
            <p:ph type="body" sz="quarter" idx="13" hasCustomPrompt="1"/>
          </p:nvPr>
        </p:nvSpPr>
        <p:spPr>
          <a:xfrm>
            <a:off x="609600" y="1609725"/>
            <a:ext cx="10972800" cy="4494861"/>
          </a:xfrm>
        </p:spPr>
        <p:txBody>
          <a:bodyPr/>
          <a:lstStyle>
            <a:lvl1pPr>
              <a:defRPr/>
            </a:lvl1pPr>
            <a:lvl2pPr>
              <a:defRPr/>
            </a:lvl2pPr>
            <a:lvl3pPr>
              <a:defRPr/>
            </a:lvl3pPr>
            <a:lvl4pPr>
              <a:defRPr/>
            </a:lvl4pPr>
            <a:lvl5pPr>
              <a:defRPr/>
            </a:lvl5pPr>
          </a:lstStyle>
          <a:p>
            <a:pPr lvl="0"/>
            <a:r>
              <a:rPr lang="en-US" dirty="0"/>
              <a:t>Click to edit 1st level</a:t>
            </a:r>
          </a:p>
          <a:p>
            <a:pPr lvl="1"/>
            <a:r>
              <a:rPr lang="en-US" dirty="0"/>
              <a:t>2nd level</a:t>
            </a:r>
          </a:p>
          <a:p>
            <a:pPr lvl="2"/>
            <a:r>
              <a:rPr lang="en-US" dirty="0"/>
              <a:t>3rd level</a:t>
            </a:r>
          </a:p>
          <a:p>
            <a:pPr lvl="3"/>
            <a:r>
              <a:rPr lang="en-US" dirty="0"/>
              <a:t>4th level</a:t>
            </a:r>
          </a:p>
          <a:p>
            <a:pPr lvl="4"/>
            <a:r>
              <a:rPr lang="en-US" dirty="0"/>
              <a:t>5th level</a:t>
            </a:r>
          </a:p>
        </p:txBody>
      </p:sp>
    </p:spTree>
    <p:extLst>
      <p:ext uri="{BB962C8B-B14F-4D97-AF65-F5344CB8AC3E}">
        <p14:creationId xmlns:p14="http://schemas.microsoft.com/office/powerpoint/2010/main" val="41108414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11379200" cy="838200"/>
          </a:xfrm>
        </p:spPr>
        <p:txBody>
          <a:bodyPr/>
          <a:lstStyle/>
          <a:p>
            <a:r>
              <a:rPr lang="en-US"/>
              <a:t>Click to edit Master title style</a:t>
            </a:r>
          </a:p>
        </p:txBody>
      </p:sp>
      <p:sp>
        <p:nvSpPr>
          <p:cNvPr id="3" name="Table Placeholder 2"/>
          <p:cNvSpPr>
            <a:spLocks noGrp="1"/>
          </p:cNvSpPr>
          <p:nvPr>
            <p:ph type="tbl" idx="1"/>
          </p:nvPr>
        </p:nvSpPr>
        <p:spPr>
          <a:xfrm>
            <a:off x="607485" y="1690688"/>
            <a:ext cx="10966449" cy="4252912"/>
          </a:xfrm>
        </p:spPr>
        <p:txBody>
          <a:bodyPr/>
          <a:lstStyle/>
          <a:p>
            <a:pPr lvl="0"/>
            <a:endParaRPr lang="en-US" noProof="0"/>
          </a:p>
        </p:txBody>
      </p:sp>
    </p:spTree>
    <p:extLst>
      <p:ext uri="{BB962C8B-B14F-4D97-AF65-F5344CB8AC3E}">
        <p14:creationId xmlns:p14="http://schemas.microsoft.com/office/powerpoint/2010/main" val="2814340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2022-05-12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754914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2022-05-12</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654817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2022-05-12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601632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2022-05-12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219141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2022-05-12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22361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2022-05-12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797236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2022-05-12</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42562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2022-05-12</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832523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2022-05-12</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31347059"/>
      </p:ext>
    </p:extLst>
  </p:cSld>
  <p:clrMap bg1="dk1" tx1="lt1" bg2="dk2" tx2="lt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 id="2147483685" r:id="rId12"/>
    <p:sldLayoutId id="2147483686" r:id="rId13"/>
    <p:sldLayoutId id="2147483687" r:id="rId14"/>
    <p:sldLayoutId id="2147483688" r:id="rId15"/>
    <p:sldLayoutId id="2147483689" r:id="rId16"/>
    <p:sldLayoutId id="2147483690" r:id="rId17"/>
    <p:sldLayoutId id="2147483691" r:id="rId18"/>
  </p:sldLayoutIdLst>
  <p:hf sldNum="0" hdr="0" ftr="0" dt="0"/>
  <p:txStyles>
    <p:titleStyle>
      <a:lvl1pPr algn="l" defTabSz="914400" rtl="0" eaLnBrk="1" latinLnBrk="0" hangingPunct="1">
        <a:lnSpc>
          <a:spcPct val="90000"/>
        </a:lnSpc>
        <a:spcBef>
          <a:spcPct val="0"/>
        </a:spcBef>
        <a:buNone/>
        <a:defRPr lang="en-US" sz="4800" i="1"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700" kern="1200">
          <a:solidFill>
            <a:schemeClr val="tx1"/>
          </a:solidFill>
          <a:latin typeface="+mn-lt"/>
          <a:ea typeface="+mn-ea"/>
          <a:cs typeface="+mn-cs"/>
        </a:defRPr>
      </a:lvl1pPr>
      <a:lvl2pPr marL="45720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500" kern="1200">
          <a:solidFill>
            <a:schemeClr val="tx1"/>
          </a:solidFill>
          <a:latin typeface="+mn-lt"/>
          <a:ea typeface="+mn-ea"/>
          <a:cs typeface="+mn-cs"/>
        </a:defRPr>
      </a:lvl2pPr>
      <a:lvl3pPr marL="73152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3pPr>
      <a:lvl4pPr marL="100584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4pPr>
      <a:lvl5pPr marL="128016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www.vmware.com/products/datacenter-virtualization/vsphere/esxi-and-esx/overview.htm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B7856644-4E57-43F6-A462-9640874C8D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85"/>
          <a:stretch/>
        </p:blipFill>
        <p:spPr>
          <a:xfrm>
            <a:off x="-1" y="10"/>
            <a:ext cx="12192000" cy="6857988"/>
          </a:xfrm>
          <a:prstGeom prst="rect">
            <a:avLst/>
          </a:prstGeom>
        </p:spPr>
      </p:pic>
      <p:sp>
        <p:nvSpPr>
          <p:cNvPr id="9" name="Rectangle 8">
            <a:extLst>
              <a:ext uri="{FF2B5EF4-FFF2-40B4-BE49-F238E27FC236}">
                <a16:creationId xmlns:a16="http://schemas.microsoft.com/office/drawing/2014/main" id="{0B121716-8B64-478F-ABDB-17030AD1B7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24000">
                <a:schemeClr val="bg1">
                  <a:alpha val="20000"/>
                </a:schemeClr>
              </a:gs>
              <a:gs pos="78000">
                <a:schemeClr val="bg1">
                  <a:alpha val="30000"/>
                </a:schemeClr>
              </a:gs>
              <a:gs pos="50000">
                <a:schemeClr val="bg1">
                  <a:alpha val="30000"/>
                </a:schemeClr>
              </a:gs>
              <a:gs pos="100000">
                <a:schemeClr val="bg1">
                  <a:alpha val="4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1128D5-E10E-42F1-B5F2-EA1A35DCFFA6}"/>
              </a:ext>
            </a:extLst>
          </p:cNvPr>
          <p:cNvSpPr>
            <a:spLocks noGrp="1"/>
          </p:cNvSpPr>
          <p:nvPr>
            <p:ph type="ctrTitle"/>
          </p:nvPr>
        </p:nvSpPr>
        <p:spPr>
          <a:xfrm>
            <a:off x="372723" y="4956811"/>
            <a:ext cx="11439414" cy="897439"/>
          </a:xfrm>
        </p:spPr>
        <p:txBody>
          <a:bodyPr>
            <a:normAutofit/>
          </a:bodyPr>
          <a:lstStyle/>
          <a:p>
            <a:r>
              <a:rPr lang="en-US" sz="4400" dirty="0">
                <a:solidFill>
                  <a:schemeClr val="tx1"/>
                </a:solidFill>
              </a:rPr>
              <a:t>Virtualization Security</a:t>
            </a:r>
          </a:p>
        </p:txBody>
      </p:sp>
      <p:sp>
        <p:nvSpPr>
          <p:cNvPr id="3" name="Subtitle 2">
            <a:extLst>
              <a:ext uri="{FF2B5EF4-FFF2-40B4-BE49-F238E27FC236}">
                <a16:creationId xmlns:a16="http://schemas.microsoft.com/office/drawing/2014/main" id="{304629E4-8678-4A4F-8C8B-D5DEC750F417}"/>
              </a:ext>
            </a:extLst>
          </p:cNvPr>
          <p:cNvSpPr>
            <a:spLocks noGrp="1"/>
          </p:cNvSpPr>
          <p:nvPr>
            <p:ph type="subTitle" idx="1"/>
          </p:nvPr>
        </p:nvSpPr>
        <p:spPr>
          <a:xfrm>
            <a:off x="764275" y="5783001"/>
            <a:ext cx="10656310" cy="425961"/>
          </a:xfrm>
        </p:spPr>
        <p:txBody>
          <a:bodyPr>
            <a:normAutofit/>
          </a:bodyPr>
          <a:lstStyle/>
          <a:p>
            <a:pPr>
              <a:lnSpc>
                <a:spcPct val="100000"/>
              </a:lnSpc>
              <a:spcAft>
                <a:spcPts val="600"/>
              </a:spcAft>
            </a:pPr>
            <a:r>
              <a:rPr lang="en-US" sz="700" dirty="0">
                <a:solidFill>
                  <a:schemeClr val="tx1"/>
                </a:solidFill>
              </a:rPr>
              <a:t>CIS 360 – Prof. C. R. Johnson</a:t>
            </a:r>
          </a:p>
          <a:p>
            <a:pPr>
              <a:lnSpc>
                <a:spcPct val="100000"/>
              </a:lnSpc>
              <a:spcAft>
                <a:spcPts val="600"/>
              </a:spcAft>
            </a:pPr>
            <a:r>
              <a:rPr lang="en-US" sz="700" dirty="0">
                <a:solidFill>
                  <a:schemeClr val="tx1"/>
                </a:solidFill>
              </a:rPr>
              <a:t>University of Wisconsin – Stevens Point</a:t>
            </a:r>
          </a:p>
        </p:txBody>
      </p:sp>
    </p:spTree>
    <p:extLst>
      <p:ext uri="{BB962C8B-B14F-4D97-AF65-F5344CB8AC3E}">
        <p14:creationId xmlns:p14="http://schemas.microsoft.com/office/powerpoint/2010/main" val="2008127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a:t>VM Security Concerns</a:t>
            </a:r>
          </a:p>
        </p:txBody>
      </p:sp>
      <p:sp>
        <p:nvSpPr>
          <p:cNvPr id="8" name="Content Placeholder 7"/>
          <p:cNvSpPr>
            <a:spLocks noGrp="1"/>
          </p:cNvSpPr>
          <p:nvPr>
            <p:ph idx="1"/>
          </p:nvPr>
        </p:nvSpPr>
        <p:spPr/>
        <p:txBody>
          <a:bodyPr/>
          <a:lstStyle/>
          <a:p>
            <a:r>
              <a:rPr lang="en-US" b="1" dirty="0"/>
              <a:t>Managing oversight and responsibility</a:t>
            </a:r>
          </a:p>
          <a:p>
            <a:r>
              <a:rPr lang="en-US" b="1" dirty="0"/>
              <a:t>Patching and maintenance</a:t>
            </a:r>
          </a:p>
          <a:p>
            <a:r>
              <a:rPr lang="en-US" b="1" dirty="0"/>
              <a:t>Visibility and compliance</a:t>
            </a:r>
          </a:p>
          <a:p>
            <a:r>
              <a:rPr lang="en-US" b="1" dirty="0"/>
              <a:t>VM sprawl</a:t>
            </a:r>
          </a:p>
          <a:p>
            <a:r>
              <a:rPr lang="en-US" b="1" dirty="0"/>
              <a:t>Managing Virtual Appliances</a:t>
            </a:r>
          </a:p>
          <a:p>
            <a:endParaRPr lang="en-US" b="1" dirty="0"/>
          </a:p>
          <a:p>
            <a:endParaRPr lang="en-US" b="1" dirty="0"/>
          </a:p>
          <a:p>
            <a:endParaRPr lang="en-US" b="1" dirty="0"/>
          </a:p>
          <a:p>
            <a:endParaRPr lang="en-US" b="1" dirty="0"/>
          </a:p>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C9554-7831-4168-A093-AE28BB16E68A}"/>
              </a:ext>
            </a:extLst>
          </p:cNvPr>
          <p:cNvSpPr>
            <a:spLocks noGrp="1"/>
          </p:cNvSpPr>
          <p:nvPr>
            <p:ph type="title"/>
          </p:nvPr>
        </p:nvSpPr>
        <p:spPr/>
        <p:txBody>
          <a:bodyPr/>
          <a:lstStyle/>
          <a:p>
            <a:r>
              <a:rPr lang="en-US" dirty="0"/>
              <a:t>The Challenge</a:t>
            </a:r>
          </a:p>
        </p:txBody>
      </p:sp>
      <p:sp>
        <p:nvSpPr>
          <p:cNvPr id="3" name="Content Placeholder 2">
            <a:extLst>
              <a:ext uri="{FF2B5EF4-FFF2-40B4-BE49-F238E27FC236}">
                <a16:creationId xmlns:a16="http://schemas.microsoft.com/office/drawing/2014/main" id="{FA18C73F-632C-4C0B-A0EF-11221C458C80}"/>
              </a:ext>
            </a:extLst>
          </p:cNvPr>
          <p:cNvSpPr>
            <a:spLocks noGrp="1"/>
          </p:cNvSpPr>
          <p:nvPr>
            <p:ph idx="1"/>
          </p:nvPr>
        </p:nvSpPr>
        <p:spPr>
          <a:xfrm>
            <a:off x="1066800" y="2103120"/>
            <a:ext cx="5800754" cy="3849624"/>
          </a:xfrm>
        </p:spPr>
        <p:txBody>
          <a:bodyPr>
            <a:normAutofit/>
          </a:bodyPr>
          <a:lstStyle/>
          <a:p>
            <a:pPr marL="0" indent="0">
              <a:buNone/>
            </a:pPr>
            <a:r>
              <a:rPr lang="en-US" sz="2400" b="1" dirty="0"/>
              <a:t>How can we take an OS and user-mode processes, and trick them into thinking that they’re running on bare metal?</a:t>
            </a:r>
          </a:p>
        </p:txBody>
      </p:sp>
      <p:grpSp>
        <p:nvGrpSpPr>
          <p:cNvPr id="31" name="Group 30">
            <a:extLst>
              <a:ext uri="{FF2B5EF4-FFF2-40B4-BE49-F238E27FC236}">
                <a16:creationId xmlns:a16="http://schemas.microsoft.com/office/drawing/2014/main" id="{4B4D80C3-8697-46E0-9E50-AD8FAB6578E8}"/>
              </a:ext>
            </a:extLst>
          </p:cNvPr>
          <p:cNvGrpSpPr/>
          <p:nvPr/>
        </p:nvGrpSpPr>
        <p:grpSpPr>
          <a:xfrm>
            <a:off x="2605870" y="829403"/>
            <a:ext cx="8343019" cy="4904424"/>
            <a:chOff x="3102015" y="1410069"/>
            <a:chExt cx="8343019" cy="4904424"/>
          </a:xfrm>
        </p:grpSpPr>
        <p:sp>
          <p:nvSpPr>
            <p:cNvPr id="5" name="Rectangle 4">
              <a:extLst>
                <a:ext uri="{FF2B5EF4-FFF2-40B4-BE49-F238E27FC236}">
                  <a16:creationId xmlns:a16="http://schemas.microsoft.com/office/drawing/2014/main" id="{10DB6962-373D-4CCB-A4B2-023026817A21}"/>
                </a:ext>
              </a:extLst>
            </p:cNvPr>
            <p:cNvSpPr/>
            <p:nvPr/>
          </p:nvSpPr>
          <p:spPr>
            <a:xfrm>
              <a:off x="7922783" y="5720133"/>
              <a:ext cx="3291842" cy="5943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Segoe UI" panose="020B0502040204020203" pitchFamily="34" charset="0"/>
                  <a:cs typeface="Segoe UI" panose="020B0502040204020203" pitchFamily="34" charset="0"/>
                </a:rPr>
                <a:t>Hardware</a:t>
              </a:r>
            </a:p>
          </p:txBody>
        </p:sp>
        <p:sp>
          <p:nvSpPr>
            <p:cNvPr id="6" name="Rectangle 5">
              <a:extLst>
                <a:ext uri="{FF2B5EF4-FFF2-40B4-BE49-F238E27FC236}">
                  <a16:creationId xmlns:a16="http://schemas.microsoft.com/office/drawing/2014/main" id="{8D3F3369-413E-4C77-9EC0-95DC92667B5A}"/>
                </a:ext>
              </a:extLst>
            </p:cNvPr>
            <p:cNvSpPr/>
            <p:nvPr/>
          </p:nvSpPr>
          <p:spPr>
            <a:xfrm>
              <a:off x="7922783" y="4867426"/>
              <a:ext cx="3291842" cy="5943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Segoe UI" panose="020B0502040204020203" pitchFamily="34" charset="0"/>
                  <a:cs typeface="Segoe UI" panose="020B0502040204020203" pitchFamily="34" charset="0"/>
                </a:rPr>
                <a:t>Hypervisor</a:t>
              </a:r>
            </a:p>
          </p:txBody>
        </p:sp>
        <p:cxnSp>
          <p:nvCxnSpPr>
            <p:cNvPr id="7" name="Straight Connector 6">
              <a:extLst>
                <a:ext uri="{FF2B5EF4-FFF2-40B4-BE49-F238E27FC236}">
                  <a16:creationId xmlns:a16="http://schemas.microsoft.com/office/drawing/2014/main" id="{7084FA70-DA86-4CE6-BB6C-F3EFD1721625}"/>
                </a:ext>
              </a:extLst>
            </p:cNvPr>
            <p:cNvCxnSpPr>
              <a:cxnSpLocks/>
            </p:cNvCxnSpPr>
            <p:nvPr/>
          </p:nvCxnSpPr>
          <p:spPr>
            <a:xfrm>
              <a:off x="4021160" y="4723236"/>
              <a:ext cx="7423874" cy="70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EBF74DD9-44C7-4A9E-9494-BC80F80B93E0}"/>
                </a:ext>
              </a:extLst>
            </p:cNvPr>
            <p:cNvGrpSpPr/>
            <p:nvPr/>
          </p:nvGrpSpPr>
          <p:grpSpPr>
            <a:xfrm>
              <a:off x="7739905" y="1410069"/>
              <a:ext cx="1828799" cy="3178654"/>
              <a:chOff x="4434841" y="1198463"/>
              <a:chExt cx="1828799" cy="3178654"/>
            </a:xfrm>
          </p:grpSpPr>
          <p:grpSp>
            <p:nvGrpSpPr>
              <p:cNvPr id="18" name="Group 17">
                <a:extLst>
                  <a:ext uri="{FF2B5EF4-FFF2-40B4-BE49-F238E27FC236}">
                    <a16:creationId xmlns:a16="http://schemas.microsoft.com/office/drawing/2014/main" id="{B31436AE-B0B1-4538-8256-CC9C5A4761D4}"/>
                  </a:ext>
                </a:extLst>
              </p:cNvPr>
              <p:cNvGrpSpPr/>
              <p:nvPr/>
            </p:nvGrpSpPr>
            <p:grpSpPr>
              <a:xfrm>
                <a:off x="4434841" y="1909379"/>
                <a:ext cx="1752600" cy="2467738"/>
                <a:chOff x="4572001" y="2061779"/>
                <a:chExt cx="1752600" cy="2467738"/>
              </a:xfrm>
            </p:grpSpPr>
            <p:sp>
              <p:nvSpPr>
                <p:cNvPr id="20" name="Rectangle 19">
                  <a:extLst>
                    <a:ext uri="{FF2B5EF4-FFF2-40B4-BE49-F238E27FC236}">
                      <a16:creationId xmlns:a16="http://schemas.microsoft.com/office/drawing/2014/main" id="{2FA99DF2-BCF0-438F-A791-23557819CD3B}"/>
                    </a:ext>
                  </a:extLst>
                </p:cNvPr>
                <p:cNvSpPr/>
                <p:nvPr/>
              </p:nvSpPr>
              <p:spPr>
                <a:xfrm>
                  <a:off x="4678679" y="3375025"/>
                  <a:ext cx="1539241" cy="1036955"/>
                </a:xfrm>
                <a:prstGeom prst="rect">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n w="3175">
                        <a:solidFill>
                          <a:schemeClr val="tx1"/>
                        </a:solidFill>
                      </a:ln>
                      <a:solidFill>
                        <a:schemeClr val="bg1"/>
                      </a:solidFill>
                      <a:latin typeface="Segoe UI" panose="020B0502040204020203" pitchFamily="34" charset="0"/>
                      <a:cs typeface="Segoe UI" panose="020B0502040204020203" pitchFamily="34" charset="0"/>
                    </a:rPr>
                    <a:t>Guest OS</a:t>
                  </a:r>
                </a:p>
              </p:txBody>
            </p:sp>
            <p:grpSp>
              <p:nvGrpSpPr>
                <p:cNvPr id="21" name="Group 20">
                  <a:extLst>
                    <a:ext uri="{FF2B5EF4-FFF2-40B4-BE49-F238E27FC236}">
                      <a16:creationId xmlns:a16="http://schemas.microsoft.com/office/drawing/2014/main" id="{9E65B9BD-37AE-429F-A844-386AAF146674}"/>
                    </a:ext>
                  </a:extLst>
                </p:cNvPr>
                <p:cNvGrpSpPr/>
                <p:nvPr/>
              </p:nvGrpSpPr>
              <p:grpSpPr>
                <a:xfrm>
                  <a:off x="4572001" y="2200910"/>
                  <a:ext cx="1752600" cy="1036955"/>
                  <a:chOff x="4587241" y="2322830"/>
                  <a:chExt cx="1752600" cy="1036955"/>
                </a:xfrm>
              </p:grpSpPr>
              <p:sp>
                <p:nvSpPr>
                  <p:cNvPr id="23" name="Rectangle 22">
                    <a:extLst>
                      <a:ext uri="{FF2B5EF4-FFF2-40B4-BE49-F238E27FC236}">
                        <a16:creationId xmlns:a16="http://schemas.microsoft.com/office/drawing/2014/main" id="{A04F505B-2A81-4169-BB9D-C21F6D355069}"/>
                      </a:ext>
                    </a:extLst>
                  </p:cNvPr>
                  <p:cNvSpPr/>
                  <p:nvPr/>
                </p:nvSpPr>
                <p:spPr>
                  <a:xfrm>
                    <a:off x="4693919" y="2322830"/>
                    <a:ext cx="1539241" cy="1036955"/>
                  </a:xfrm>
                  <a:prstGeom prst="rect">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0" b="1" dirty="0">
                      <a:solidFill>
                        <a:schemeClr val="bg1"/>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id="{FD716D72-7CB1-40A6-9E78-F5C7F27B10C3}"/>
                      </a:ext>
                    </a:extLst>
                  </p:cNvPr>
                  <p:cNvSpPr txBox="1"/>
                  <p:nvPr/>
                </p:nvSpPr>
                <p:spPr>
                  <a:xfrm>
                    <a:off x="4587241" y="2373183"/>
                    <a:ext cx="1752600" cy="892552"/>
                  </a:xfrm>
                  <a:prstGeom prst="rect">
                    <a:avLst/>
                  </a:prstGeom>
                  <a:noFill/>
                </p:spPr>
                <p:txBody>
                  <a:bodyPr wrap="square" rtlCol="0">
                    <a:spAutoFit/>
                  </a:bodyPr>
                  <a:lstStyle/>
                  <a:p>
                    <a:pPr algn="ctr"/>
                    <a:r>
                      <a:rPr lang="en-US" sz="2600" b="1" dirty="0">
                        <a:ln w="3175">
                          <a:solidFill>
                            <a:schemeClr val="tx1"/>
                          </a:solidFill>
                        </a:ln>
                        <a:solidFill>
                          <a:schemeClr val="bg1"/>
                        </a:solidFill>
                        <a:latin typeface="Segoe UI" panose="020B0502040204020203" pitchFamily="34" charset="0"/>
                        <a:cs typeface="Segoe UI" panose="020B0502040204020203" pitchFamily="34" charset="0"/>
                      </a:rPr>
                      <a:t>Guest processes</a:t>
                    </a:r>
                  </a:p>
                </p:txBody>
              </p:sp>
            </p:grpSp>
            <p:sp>
              <p:nvSpPr>
                <p:cNvPr id="22" name="Rectangle 21">
                  <a:extLst>
                    <a:ext uri="{FF2B5EF4-FFF2-40B4-BE49-F238E27FC236}">
                      <a16:creationId xmlns:a16="http://schemas.microsoft.com/office/drawing/2014/main" id="{3635E087-2E24-4F06-B1B9-78D8DC1FC058}"/>
                    </a:ext>
                  </a:extLst>
                </p:cNvPr>
                <p:cNvSpPr/>
                <p:nvPr/>
              </p:nvSpPr>
              <p:spPr>
                <a:xfrm>
                  <a:off x="4587240" y="2061779"/>
                  <a:ext cx="1700601" cy="2467738"/>
                </a:xfrm>
                <a:prstGeom prst="rect">
                  <a:avLst/>
                </a:pr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E87F1418-AC52-4523-9234-ED0995D63D4E}"/>
                  </a:ext>
                </a:extLst>
              </p:cNvPr>
              <p:cNvSpPr txBox="1"/>
              <p:nvPr/>
            </p:nvSpPr>
            <p:spPr>
              <a:xfrm>
                <a:off x="4480560" y="1198463"/>
                <a:ext cx="1783080" cy="646331"/>
              </a:xfrm>
              <a:prstGeom prst="rect">
                <a:avLst/>
              </a:prstGeom>
              <a:noFill/>
            </p:spPr>
            <p:txBody>
              <a:bodyPr wrap="square" rtlCol="0">
                <a:spAutoFit/>
              </a:bodyPr>
              <a:lstStyle/>
              <a:p>
                <a:pPr algn="ctr"/>
                <a:r>
                  <a:rPr lang="en-US" sz="3600" b="1" dirty="0">
                    <a:latin typeface="Segoe UI" panose="020B0502040204020203" pitchFamily="34" charset="0"/>
                    <a:cs typeface="Segoe UI" panose="020B0502040204020203" pitchFamily="34" charset="0"/>
                  </a:rPr>
                  <a:t>VM</a:t>
                </a:r>
                <a:r>
                  <a:rPr lang="en-US" sz="4800" b="1" baseline="-25000" dirty="0">
                    <a:latin typeface="Segoe UI" panose="020B0502040204020203" pitchFamily="34" charset="0"/>
                    <a:cs typeface="Segoe UI" panose="020B0502040204020203" pitchFamily="34" charset="0"/>
                  </a:rPr>
                  <a:t>0</a:t>
                </a:r>
                <a:endParaRPr lang="en-US" sz="3600" b="1" baseline="-25000" dirty="0">
                  <a:latin typeface="Segoe UI" panose="020B0502040204020203" pitchFamily="34" charset="0"/>
                  <a:cs typeface="Segoe UI" panose="020B0502040204020203" pitchFamily="34" charset="0"/>
                </a:endParaRPr>
              </a:p>
            </p:txBody>
          </p:sp>
        </p:grpSp>
        <p:grpSp>
          <p:nvGrpSpPr>
            <p:cNvPr id="9" name="Group 8">
              <a:extLst>
                <a:ext uri="{FF2B5EF4-FFF2-40B4-BE49-F238E27FC236}">
                  <a16:creationId xmlns:a16="http://schemas.microsoft.com/office/drawing/2014/main" id="{B13AC6DD-C6EB-4129-B2CD-08E5B8932307}"/>
                </a:ext>
              </a:extLst>
            </p:cNvPr>
            <p:cNvGrpSpPr/>
            <p:nvPr/>
          </p:nvGrpSpPr>
          <p:grpSpPr>
            <a:xfrm>
              <a:off x="9583942" y="1410069"/>
              <a:ext cx="1783082" cy="3178654"/>
              <a:chOff x="6278878" y="1198463"/>
              <a:chExt cx="1783082" cy="3178654"/>
            </a:xfrm>
          </p:grpSpPr>
          <p:grpSp>
            <p:nvGrpSpPr>
              <p:cNvPr id="11" name="Group 10">
                <a:extLst>
                  <a:ext uri="{FF2B5EF4-FFF2-40B4-BE49-F238E27FC236}">
                    <a16:creationId xmlns:a16="http://schemas.microsoft.com/office/drawing/2014/main" id="{77080D5E-C3FC-49AB-92A9-E3B03FF7C3B6}"/>
                  </a:ext>
                </a:extLst>
              </p:cNvPr>
              <p:cNvGrpSpPr/>
              <p:nvPr/>
            </p:nvGrpSpPr>
            <p:grpSpPr>
              <a:xfrm>
                <a:off x="6309360" y="1909379"/>
                <a:ext cx="1752600" cy="2467738"/>
                <a:chOff x="6339840" y="2061779"/>
                <a:chExt cx="1752600" cy="2467738"/>
              </a:xfrm>
            </p:grpSpPr>
            <p:sp>
              <p:nvSpPr>
                <p:cNvPr id="13" name="Rectangle 12">
                  <a:extLst>
                    <a:ext uri="{FF2B5EF4-FFF2-40B4-BE49-F238E27FC236}">
                      <a16:creationId xmlns:a16="http://schemas.microsoft.com/office/drawing/2014/main" id="{0E1FEB0D-3D71-4960-BF25-72B2CABE99E3}"/>
                    </a:ext>
                  </a:extLst>
                </p:cNvPr>
                <p:cNvSpPr/>
                <p:nvPr/>
              </p:nvSpPr>
              <p:spPr>
                <a:xfrm>
                  <a:off x="6446520" y="3375025"/>
                  <a:ext cx="1539241" cy="1036955"/>
                </a:xfrm>
                <a:prstGeom prst="rect">
                  <a:avLst/>
                </a:prstGeom>
                <a:solidFill>
                  <a:srgbClr val="FF858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n w="3175">
                        <a:solidFill>
                          <a:schemeClr val="tx1"/>
                        </a:solidFill>
                      </a:ln>
                      <a:solidFill>
                        <a:schemeClr val="bg1"/>
                      </a:solidFill>
                      <a:latin typeface="Segoe UI" panose="020B0502040204020203" pitchFamily="34" charset="0"/>
                      <a:cs typeface="Segoe UI" panose="020B0502040204020203" pitchFamily="34" charset="0"/>
                    </a:rPr>
                    <a:t>Guest OS</a:t>
                  </a:r>
                </a:p>
              </p:txBody>
            </p:sp>
            <p:grpSp>
              <p:nvGrpSpPr>
                <p:cNvPr id="14" name="Group 13">
                  <a:extLst>
                    <a:ext uri="{FF2B5EF4-FFF2-40B4-BE49-F238E27FC236}">
                      <a16:creationId xmlns:a16="http://schemas.microsoft.com/office/drawing/2014/main" id="{C20A70D7-B5F3-48DE-B929-D0B1D6ED777C}"/>
                    </a:ext>
                  </a:extLst>
                </p:cNvPr>
                <p:cNvGrpSpPr/>
                <p:nvPr/>
              </p:nvGrpSpPr>
              <p:grpSpPr>
                <a:xfrm>
                  <a:off x="6339840" y="2200910"/>
                  <a:ext cx="1752600" cy="1036955"/>
                  <a:chOff x="4587241" y="2322830"/>
                  <a:chExt cx="1752600" cy="1036955"/>
                </a:xfrm>
              </p:grpSpPr>
              <p:sp>
                <p:nvSpPr>
                  <p:cNvPr id="16" name="Rectangle 15">
                    <a:extLst>
                      <a:ext uri="{FF2B5EF4-FFF2-40B4-BE49-F238E27FC236}">
                        <a16:creationId xmlns:a16="http://schemas.microsoft.com/office/drawing/2014/main" id="{E512FBA6-7209-4135-9038-F76B91579685}"/>
                      </a:ext>
                    </a:extLst>
                  </p:cNvPr>
                  <p:cNvSpPr/>
                  <p:nvPr/>
                </p:nvSpPr>
                <p:spPr>
                  <a:xfrm>
                    <a:off x="4693919" y="2322830"/>
                    <a:ext cx="1539241" cy="1036955"/>
                  </a:xfrm>
                  <a:prstGeom prst="rect">
                    <a:avLst/>
                  </a:prstGeom>
                  <a:solidFill>
                    <a:srgbClr val="FF858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0" b="1" dirty="0">
                      <a:solidFill>
                        <a:schemeClr val="bg1"/>
                      </a:solidFill>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3D4B0E3A-6507-410B-8881-F00465CDDFC3}"/>
                      </a:ext>
                    </a:extLst>
                  </p:cNvPr>
                  <p:cNvSpPr txBox="1"/>
                  <p:nvPr/>
                </p:nvSpPr>
                <p:spPr>
                  <a:xfrm>
                    <a:off x="4587241" y="2373183"/>
                    <a:ext cx="1752600" cy="892552"/>
                  </a:xfrm>
                  <a:prstGeom prst="rect">
                    <a:avLst/>
                  </a:prstGeom>
                  <a:noFill/>
                </p:spPr>
                <p:txBody>
                  <a:bodyPr wrap="square" rtlCol="0">
                    <a:spAutoFit/>
                  </a:bodyPr>
                  <a:lstStyle/>
                  <a:p>
                    <a:pPr algn="ctr"/>
                    <a:r>
                      <a:rPr lang="en-US" sz="2600" b="1" dirty="0">
                        <a:ln w="3175">
                          <a:solidFill>
                            <a:schemeClr val="tx1"/>
                          </a:solidFill>
                        </a:ln>
                        <a:solidFill>
                          <a:schemeClr val="bg1"/>
                        </a:solidFill>
                        <a:latin typeface="Segoe UI" panose="020B0502040204020203" pitchFamily="34" charset="0"/>
                        <a:cs typeface="Segoe UI" panose="020B0502040204020203" pitchFamily="34" charset="0"/>
                      </a:rPr>
                      <a:t>Guest processes</a:t>
                    </a:r>
                  </a:p>
                </p:txBody>
              </p:sp>
            </p:grpSp>
            <p:sp>
              <p:nvSpPr>
                <p:cNvPr id="15" name="Rectangle 14">
                  <a:extLst>
                    <a:ext uri="{FF2B5EF4-FFF2-40B4-BE49-F238E27FC236}">
                      <a16:creationId xmlns:a16="http://schemas.microsoft.com/office/drawing/2014/main" id="{D5D5F251-D375-4E59-82C9-6BD99EE090AF}"/>
                    </a:ext>
                  </a:extLst>
                </p:cNvPr>
                <p:cNvSpPr/>
                <p:nvPr/>
              </p:nvSpPr>
              <p:spPr>
                <a:xfrm>
                  <a:off x="6374364" y="2061779"/>
                  <a:ext cx="1700601" cy="2467738"/>
                </a:xfrm>
                <a:prstGeom prst="rect">
                  <a:avLst/>
                </a:pr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DE859397-3D0F-4416-8145-45B86C8516DB}"/>
                  </a:ext>
                </a:extLst>
              </p:cNvPr>
              <p:cNvSpPr txBox="1"/>
              <p:nvPr/>
            </p:nvSpPr>
            <p:spPr>
              <a:xfrm>
                <a:off x="6278878" y="1198463"/>
                <a:ext cx="1783080" cy="646331"/>
              </a:xfrm>
              <a:prstGeom prst="rect">
                <a:avLst/>
              </a:prstGeom>
              <a:noFill/>
            </p:spPr>
            <p:txBody>
              <a:bodyPr wrap="square" rtlCol="0">
                <a:spAutoFit/>
              </a:bodyPr>
              <a:lstStyle/>
              <a:p>
                <a:pPr algn="ctr"/>
                <a:r>
                  <a:rPr lang="en-US" sz="3600" b="1" dirty="0">
                    <a:latin typeface="Segoe UI" panose="020B0502040204020203" pitchFamily="34" charset="0"/>
                    <a:cs typeface="Segoe UI" panose="020B0502040204020203" pitchFamily="34" charset="0"/>
                  </a:rPr>
                  <a:t>VM</a:t>
                </a:r>
                <a:r>
                  <a:rPr lang="en-US" sz="4800" b="1" baseline="-25000" dirty="0">
                    <a:latin typeface="Segoe UI" panose="020B0502040204020203" pitchFamily="34" charset="0"/>
                    <a:cs typeface="Segoe UI" panose="020B0502040204020203" pitchFamily="34" charset="0"/>
                  </a:rPr>
                  <a:t>1</a:t>
                </a:r>
                <a:endParaRPr lang="en-US" sz="3600" b="1" baseline="-25000" dirty="0">
                  <a:latin typeface="Segoe UI" panose="020B0502040204020203" pitchFamily="34" charset="0"/>
                  <a:cs typeface="Segoe UI" panose="020B0502040204020203" pitchFamily="34" charset="0"/>
                </a:endParaRPr>
              </a:p>
            </p:txBody>
          </p:sp>
        </p:grpSp>
        <p:sp>
          <p:nvSpPr>
            <p:cNvPr id="26" name="TextBox 25">
              <a:extLst>
                <a:ext uri="{FF2B5EF4-FFF2-40B4-BE49-F238E27FC236}">
                  <a16:creationId xmlns:a16="http://schemas.microsoft.com/office/drawing/2014/main" id="{CF5B82EA-FFEE-4397-8C0C-3B02AF79EA9E}"/>
                </a:ext>
              </a:extLst>
            </p:cNvPr>
            <p:cNvSpPr txBox="1"/>
            <p:nvPr/>
          </p:nvSpPr>
          <p:spPr>
            <a:xfrm>
              <a:off x="3102015" y="4216722"/>
              <a:ext cx="4655735" cy="523220"/>
            </a:xfrm>
            <a:prstGeom prst="rect">
              <a:avLst/>
            </a:prstGeom>
            <a:noFill/>
          </p:spPr>
          <p:txBody>
            <a:bodyPr wrap="square" rtlCol="0">
              <a:spAutoFit/>
            </a:bodyPr>
            <a:lstStyle/>
            <a:p>
              <a:pPr algn="r"/>
              <a:r>
                <a:rPr lang="en-US" sz="2800" b="1" dirty="0">
                  <a:latin typeface="Segoe UI" panose="020B0502040204020203" pitchFamily="34" charset="0"/>
                  <a:cs typeface="Segoe UI" panose="020B0502040204020203" pitchFamily="34" charset="0"/>
                </a:rPr>
                <a:t>Virtual hardware interface</a:t>
              </a:r>
            </a:p>
          </p:txBody>
        </p:sp>
        <p:cxnSp>
          <p:nvCxnSpPr>
            <p:cNvPr id="29" name="Straight Connector 28">
              <a:extLst>
                <a:ext uri="{FF2B5EF4-FFF2-40B4-BE49-F238E27FC236}">
                  <a16:creationId xmlns:a16="http://schemas.microsoft.com/office/drawing/2014/main" id="{44F1E19C-616F-4CEF-A3C4-8520518A6E2D}"/>
                </a:ext>
              </a:extLst>
            </p:cNvPr>
            <p:cNvCxnSpPr>
              <a:cxnSpLocks/>
            </p:cNvCxnSpPr>
            <p:nvPr/>
          </p:nvCxnSpPr>
          <p:spPr>
            <a:xfrm>
              <a:off x="4020267" y="5583543"/>
              <a:ext cx="7423874" cy="70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F282E07-9460-4343-8709-9103DC50E6B2}"/>
                </a:ext>
              </a:extLst>
            </p:cNvPr>
            <p:cNvSpPr txBox="1"/>
            <p:nvPr/>
          </p:nvSpPr>
          <p:spPr>
            <a:xfrm>
              <a:off x="3102015" y="5071991"/>
              <a:ext cx="4655735" cy="523220"/>
            </a:xfrm>
            <a:prstGeom prst="rect">
              <a:avLst/>
            </a:prstGeom>
            <a:noFill/>
          </p:spPr>
          <p:txBody>
            <a:bodyPr wrap="square" rtlCol="0">
              <a:spAutoFit/>
            </a:bodyPr>
            <a:lstStyle/>
            <a:p>
              <a:pPr algn="r"/>
              <a:r>
                <a:rPr lang="en-US" sz="2800" b="1" dirty="0">
                  <a:latin typeface="Segoe UI" panose="020B0502040204020203" pitchFamily="34" charset="0"/>
                  <a:cs typeface="Segoe UI" panose="020B0502040204020203" pitchFamily="34" charset="0"/>
                </a:rPr>
                <a:t>Real hardware interface</a:t>
              </a:r>
            </a:p>
          </p:txBody>
        </p:sp>
      </p:grpSp>
      <p:grpSp>
        <p:nvGrpSpPr>
          <p:cNvPr id="34" name="Group 33">
            <a:extLst>
              <a:ext uri="{FF2B5EF4-FFF2-40B4-BE49-F238E27FC236}">
                <a16:creationId xmlns:a16="http://schemas.microsoft.com/office/drawing/2014/main" id="{40A56915-B5FD-4902-9807-80858179310C}"/>
              </a:ext>
            </a:extLst>
          </p:cNvPr>
          <p:cNvGrpSpPr/>
          <p:nvPr/>
        </p:nvGrpSpPr>
        <p:grpSpPr>
          <a:xfrm>
            <a:off x="8179857" y="4570108"/>
            <a:ext cx="3752717" cy="1916328"/>
            <a:chOff x="8634716" y="4998793"/>
            <a:chExt cx="3752717" cy="1916328"/>
          </a:xfrm>
        </p:grpSpPr>
        <p:sp>
          <p:nvSpPr>
            <p:cNvPr id="4" name="TextBox 3">
              <a:extLst>
                <a:ext uri="{FF2B5EF4-FFF2-40B4-BE49-F238E27FC236}">
                  <a16:creationId xmlns:a16="http://schemas.microsoft.com/office/drawing/2014/main" id="{69108D04-CF6B-4D16-B800-09866668106B}"/>
                </a:ext>
              </a:extLst>
            </p:cNvPr>
            <p:cNvSpPr txBox="1"/>
            <p:nvPr/>
          </p:nvSpPr>
          <p:spPr>
            <a:xfrm>
              <a:off x="8634716" y="6207235"/>
              <a:ext cx="3752717" cy="707886"/>
            </a:xfrm>
            <a:prstGeom prst="rect">
              <a:avLst/>
            </a:prstGeom>
            <a:noFill/>
          </p:spPr>
          <p:txBody>
            <a:bodyPr wrap="square" rtlCol="0">
              <a:spAutoFit/>
            </a:bodyPr>
            <a:lstStyle/>
            <a:p>
              <a:pPr algn="ctr"/>
              <a:r>
                <a:rPr lang="en-US" sz="2000" b="1" dirty="0">
                  <a:latin typeface="Segoe UI" panose="020B0502040204020203" pitchFamily="34" charset="0"/>
                  <a:cs typeface="Segoe UI" panose="020B0502040204020203" pitchFamily="34" charset="0"/>
                </a:rPr>
                <a:t>Also called a VMM</a:t>
              </a:r>
            </a:p>
            <a:p>
              <a:pPr algn="ctr"/>
              <a:r>
                <a:rPr lang="en-US" sz="2000" b="1" dirty="0">
                  <a:latin typeface="Segoe UI" panose="020B0502040204020203" pitchFamily="34" charset="0"/>
                  <a:cs typeface="Segoe UI" panose="020B0502040204020203" pitchFamily="34" charset="0"/>
                </a:rPr>
                <a:t>(“virtual machine monitor”)</a:t>
              </a:r>
            </a:p>
          </p:txBody>
        </p:sp>
        <p:cxnSp>
          <p:nvCxnSpPr>
            <p:cNvPr id="25" name="Straight Arrow Connector 24">
              <a:extLst>
                <a:ext uri="{FF2B5EF4-FFF2-40B4-BE49-F238E27FC236}">
                  <a16:creationId xmlns:a16="http://schemas.microsoft.com/office/drawing/2014/main" id="{9FD44DA7-E0F3-4AEE-BCE2-EB42AE92E9C4}"/>
                </a:ext>
              </a:extLst>
            </p:cNvPr>
            <p:cNvCxnSpPr/>
            <p:nvPr/>
          </p:nvCxnSpPr>
          <p:spPr>
            <a:xfrm>
              <a:off x="11567709" y="4998793"/>
              <a:ext cx="0" cy="1269246"/>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E4BABB8-495B-4A3A-BDD1-F6AED5771640}"/>
                </a:ext>
              </a:extLst>
            </p:cNvPr>
            <p:cNvCxnSpPr>
              <a:cxnSpLocks/>
            </p:cNvCxnSpPr>
            <p:nvPr/>
          </p:nvCxnSpPr>
          <p:spPr>
            <a:xfrm flipH="1">
              <a:off x="11085721" y="5010368"/>
              <a:ext cx="491879" cy="0"/>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39499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F8BFC-AFF8-4707-A528-EB95ABB1887E}"/>
              </a:ext>
            </a:extLst>
          </p:cNvPr>
          <p:cNvSpPr>
            <a:spLocks noGrp="1"/>
          </p:cNvSpPr>
          <p:nvPr>
            <p:ph type="title"/>
          </p:nvPr>
        </p:nvSpPr>
        <p:spPr/>
        <p:txBody>
          <a:bodyPr/>
          <a:lstStyle/>
          <a:p>
            <a:r>
              <a:rPr lang="en-US" dirty="0"/>
              <a:t>Why Is Virtualization Useful?</a:t>
            </a:r>
          </a:p>
        </p:txBody>
      </p:sp>
      <p:sp>
        <p:nvSpPr>
          <p:cNvPr id="3" name="Content Placeholder 2">
            <a:extLst>
              <a:ext uri="{FF2B5EF4-FFF2-40B4-BE49-F238E27FC236}">
                <a16:creationId xmlns:a16="http://schemas.microsoft.com/office/drawing/2014/main" id="{3CE197C4-01DB-4C97-AC3D-DE512223FF3D}"/>
              </a:ext>
            </a:extLst>
          </p:cNvPr>
          <p:cNvSpPr>
            <a:spLocks noGrp="1"/>
          </p:cNvSpPr>
          <p:nvPr>
            <p:ph idx="1"/>
          </p:nvPr>
        </p:nvSpPr>
        <p:spPr>
          <a:xfrm>
            <a:off x="1066801" y="2103120"/>
            <a:ext cx="4694118" cy="3849624"/>
          </a:xfrm>
        </p:spPr>
        <p:txBody>
          <a:bodyPr>
            <a:normAutofit/>
          </a:bodyPr>
          <a:lstStyle/>
          <a:p>
            <a:pPr marL="0" indent="0">
              <a:buNone/>
            </a:pPr>
            <a:r>
              <a:rPr lang="en-US" sz="2000" b="1" dirty="0"/>
              <a:t>Security: </a:t>
            </a:r>
            <a:r>
              <a:rPr lang="en-US" sz="2000" dirty="0"/>
              <a:t>Isolation between VMs is useful if VMs don’t trust each other, and/or host doesn’t trust VMs</a:t>
            </a:r>
          </a:p>
          <a:p>
            <a:r>
              <a:rPr lang="en-US" sz="2000" dirty="0"/>
              <a:t>Ex: In Windows 10 Enterprise, navigating to an untrusted website will open the web browser inside of a Hyper-V VM</a:t>
            </a:r>
          </a:p>
          <a:p>
            <a:endParaRPr lang="en-US" dirty="0"/>
          </a:p>
        </p:txBody>
      </p:sp>
      <p:pic>
        <p:nvPicPr>
          <p:cNvPr id="6" name="Picture 5">
            <a:extLst>
              <a:ext uri="{FF2B5EF4-FFF2-40B4-BE49-F238E27FC236}">
                <a16:creationId xmlns:a16="http://schemas.microsoft.com/office/drawing/2014/main" id="{116B7568-D36B-41BA-8209-AF9DF03AE9C2}"/>
              </a:ext>
            </a:extLst>
          </p:cNvPr>
          <p:cNvPicPr>
            <a:picLocks noChangeAspect="1"/>
          </p:cNvPicPr>
          <p:nvPr/>
        </p:nvPicPr>
        <p:blipFill>
          <a:blip r:embed="rId3"/>
          <a:stretch>
            <a:fillRect/>
          </a:stretch>
        </p:blipFill>
        <p:spPr>
          <a:xfrm>
            <a:off x="6096001" y="2045861"/>
            <a:ext cx="5356860" cy="3906883"/>
          </a:xfrm>
          <a:prstGeom prst="rect">
            <a:avLst/>
          </a:prstGeom>
        </p:spPr>
      </p:pic>
    </p:spTree>
    <p:extLst>
      <p:ext uri="{BB962C8B-B14F-4D97-AF65-F5344CB8AC3E}">
        <p14:creationId xmlns:p14="http://schemas.microsoft.com/office/powerpoint/2010/main" val="188712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7B3963-A8D8-4AB0-9FA9-2D78CA3A3324}"/>
              </a:ext>
            </a:extLst>
          </p:cNvPr>
          <p:cNvPicPr>
            <a:picLocks noChangeAspect="1"/>
          </p:cNvPicPr>
          <p:nvPr/>
        </p:nvPicPr>
        <p:blipFill>
          <a:blip r:embed="rId2"/>
          <a:stretch>
            <a:fillRect/>
          </a:stretch>
        </p:blipFill>
        <p:spPr>
          <a:xfrm>
            <a:off x="2925536" y="4249451"/>
            <a:ext cx="6340928" cy="2139818"/>
          </a:xfrm>
          <a:prstGeom prst="rect">
            <a:avLst/>
          </a:prstGeom>
        </p:spPr>
      </p:pic>
      <p:sp>
        <p:nvSpPr>
          <p:cNvPr id="8" name="Title 1">
            <a:extLst>
              <a:ext uri="{FF2B5EF4-FFF2-40B4-BE49-F238E27FC236}">
                <a16:creationId xmlns:a16="http://schemas.microsoft.com/office/drawing/2014/main" id="{5E649F8A-0897-4AEC-A116-8ED55014DE6F}"/>
              </a:ext>
            </a:extLst>
          </p:cNvPr>
          <p:cNvSpPr>
            <a:spLocks noGrp="1"/>
          </p:cNvSpPr>
          <p:nvPr>
            <p:ph type="title"/>
          </p:nvPr>
        </p:nvSpPr>
        <p:spPr/>
        <p:txBody>
          <a:bodyPr/>
          <a:lstStyle/>
          <a:p>
            <a:r>
              <a:rPr lang="en-US" dirty="0"/>
              <a:t>Why Is Virtualization Useful?</a:t>
            </a:r>
          </a:p>
        </p:txBody>
      </p:sp>
      <p:sp>
        <p:nvSpPr>
          <p:cNvPr id="3" name="Content Placeholder 2">
            <a:extLst>
              <a:ext uri="{FF2B5EF4-FFF2-40B4-BE49-F238E27FC236}">
                <a16:creationId xmlns:a16="http://schemas.microsoft.com/office/drawing/2014/main" id="{B7B60DE6-29D3-6724-0B1D-AB68653EC4D3}"/>
              </a:ext>
            </a:extLst>
          </p:cNvPr>
          <p:cNvSpPr>
            <a:spLocks noGrp="1"/>
          </p:cNvSpPr>
          <p:nvPr>
            <p:ph idx="1"/>
          </p:nvPr>
        </p:nvSpPr>
        <p:spPr/>
        <p:txBody>
          <a:bodyPr/>
          <a:lstStyle/>
          <a:p>
            <a:r>
              <a:rPr lang="en-US" sz="2000" dirty="0"/>
              <a:t>Server consolidation: VMs make it easy for the owner of a physical machine to rent that machine to others</a:t>
            </a:r>
          </a:p>
          <a:p>
            <a:r>
              <a:rPr lang="en-US" sz="2000" dirty="0"/>
              <a:t>Cram a bunch of somewhat-busy server apps onto a single physical machine</a:t>
            </a:r>
          </a:p>
          <a:p>
            <a:r>
              <a:rPr lang="en-US" sz="2000" dirty="0"/>
              <a:t>Cheaper than allocating a separate physical server per app</a:t>
            </a:r>
          </a:p>
          <a:p>
            <a:r>
              <a:rPr lang="en-US" sz="2000" dirty="0"/>
              <a:t>Ex: A multi-tenant datacenter like Amazon’s EC2 runs code from multiple parties on a single physical server</a:t>
            </a:r>
          </a:p>
          <a:p>
            <a:endParaRPr lang="en-US" dirty="0"/>
          </a:p>
        </p:txBody>
      </p:sp>
    </p:spTree>
    <p:extLst>
      <p:ext uri="{BB962C8B-B14F-4D97-AF65-F5344CB8AC3E}">
        <p14:creationId xmlns:p14="http://schemas.microsoft.com/office/powerpoint/2010/main" val="386335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62917-8EA4-4718-B5E1-FB0B225A87B8}"/>
              </a:ext>
            </a:extLst>
          </p:cNvPr>
          <p:cNvSpPr>
            <a:spLocks noGrp="1"/>
          </p:cNvSpPr>
          <p:nvPr>
            <p:ph type="title"/>
          </p:nvPr>
        </p:nvSpPr>
        <p:spPr/>
        <p:txBody>
          <a:bodyPr/>
          <a:lstStyle/>
          <a:p>
            <a:r>
              <a:rPr lang="en-US" dirty="0"/>
              <a:t>How Can We Implement Virtualization?</a:t>
            </a:r>
          </a:p>
        </p:txBody>
      </p:sp>
      <p:sp>
        <p:nvSpPr>
          <p:cNvPr id="3" name="Content Placeholder 2">
            <a:extLst>
              <a:ext uri="{FF2B5EF4-FFF2-40B4-BE49-F238E27FC236}">
                <a16:creationId xmlns:a16="http://schemas.microsoft.com/office/drawing/2014/main" id="{D129E715-802C-4B9C-AEA7-FE4CDE6C252C}"/>
              </a:ext>
            </a:extLst>
          </p:cNvPr>
          <p:cNvSpPr>
            <a:spLocks noGrp="1"/>
          </p:cNvSpPr>
          <p:nvPr>
            <p:ph idx="1"/>
          </p:nvPr>
        </p:nvSpPr>
        <p:spPr/>
        <p:txBody>
          <a:bodyPr>
            <a:normAutofit/>
          </a:bodyPr>
          <a:lstStyle/>
          <a:p>
            <a:r>
              <a:rPr lang="en-US" sz="2000" dirty="0">
                <a:latin typeface="Segoe UI" panose="020B0502040204020203" pitchFamily="34" charset="0"/>
                <a:cs typeface="Segoe UI" panose="020B0502040204020203" pitchFamily="34" charset="0"/>
              </a:rPr>
              <a:t>Hosted Interpretation</a:t>
            </a:r>
          </a:p>
          <a:p>
            <a:r>
              <a:rPr lang="en-US" sz="2000" dirty="0">
                <a:latin typeface="Segoe UI" panose="020B0502040204020203" pitchFamily="34" charset="0"/>
                <a:cs typeface="Segoe UI" panose="020B0502040204020203" pitchFamily="34" charset="0"/>
              </a:rPr>
              <a:t>Popek-Goldberg VMMs</a:t>
            </a:r>
          </a:p>
          <a:p>
            <a:r>
              <a:rPr lang="en-US" sz="2000" dirty="0">
                <a:latin typeface="Segoe UI" panose="020B0502040204020203" pitchFamily="34" charset="0"/>
                <a:cs typeface="Segoe UI" panose="020B0502040204020203" pitchFamily="34" charset="0"/>
              </a:rPr>
              <a:t>Dynamic Binary Translation</a:t>
            </a:r>
          </a:p>
          <a:p>
            <a:r>
              <a:rPr lang="en-US" sz="2000" dirty="0">
                <a:latin typeface="Segoe UI" panose="020B0502040204020203" pitchFamily="34" charset="0"/>
                <a:cs typeface="Segoe UI" panose="020B0502040204020203" pitchFamily="34" charset="0"/>
              </a:rPr>
              <a:t>Hardware-assisted Virtualization</a:t>
            </a:r>
          </a:p>
        </p:txBody>
      </p:sp>
    </p:spTree>
    <p:extLst>
      <p:ext uri="{BB962C8B-B14F-4D97-AF65-F5344CB8AC3E}">
        <p14:creationId xmlns:p14="http://schemas.microsoft.com/office/powerpoint/2010/main" val="1095511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3CAEA-E580-4602-878B-F6F56D3BC41B}"/>
              </a:ext>
            </a:extLst>
          </p:cNvPr>
          <p:cNvSpPr>
            <a:spLocks noGrp="1"/>
          </p:cNvSpPr>
          <p:nvPr>
            <p:ph type="title"/>
          </p:nvPr>
        </p:nvSpPr>
        <p:spPr/>
        <p:txBody>
          <a:bodyPr/>
          <a:lstStyle/>
          <a:p>
            <a:r>
              <a:rPr lang="en-US" dirty="0"/>
              <a:t>Hosted Interpretation</a:t>
            </a:r>
          </a:p>
        </p:txBody>
      </p:sp>
      <p:sp>
        <p:nvSpPr>
          <p:cNvPr id="4" name="Content Placeholder 2">
            <a:extLst>
              <a:ext uri="{FF2B5EF4-FFF2-40B4-BE49-F238E27FC236}">
                <a16:creationId xmlns:a16="http://schemas.microsoft.com/office/drawing/2014/main" id="{AA2076C7-B495-471F-9724-01E158B04A62}"/>
              </a:ext>
            </a:extLst>
          </p:cNvPr>
          <p:cNvSpPr>
            <a:spLocks noGrp="1"/>
          </p:cNvSpPr>
          <p:nvPr>
            <p:ph idx="1"/>
          </p:nvPr>
        </p:nvSpPr>
        <p:spPr/>
        <p:txBody>
          <a:bodyPr>
            <a:normAutofit/>
          </a:bodyPr>
          <a:lstStyle/>
          <a:p>
            <a:r>
              <a:rPr lang="en-US" sz="2000" dirty="0"/>
              <a:t>Run the VMM as a regular user application atop a host OS</a:t>
            </a:r>
          </a:p>
          <a:p>
            <a:pPr lvl="1"/>
            <a:r>
              <a:rPr lang="en-US" sz="2000" dirty="0"/>
              <a:t>VMM maintains a software-level representation of physical hardware</a:t>
            </a:r>
          </a:p>
          <a:p>
            <a:pPr lvl="1"/>
            <a:r>
              <a:rPr lang="en-US" sz="2000" dirty="0"/>
              <a:t>VMM steps through the instructions in the code of the VM, updating the virtual hardware as necessary</a:t>
            </a:r>
          </a:p>
        </p:txBody>
      </p:sp>
      <p:sp>
        <p:nvSpPr>
          <p:cNvPr id="8" name="TextBox 7">
            <a:extLst>
              <a:ext uri="{FF2B5EF4-FFF2-40B4-BE49-F238E27FC236}">
                <a16:creationId xmlns:a16="http://schemas.microsoft.com/office/drawing/2014/main" id="{C58FAA44-44C5-41D8-B021-40D7FF91F736}"/>
              </a:ext>
            </a:extLst>
          </p:cNvPr>
          <p:cNvSpPr txBox="1"/>
          <p:nvPr/>
        </p:nvSpPr>
        <p:spPr>
          <a:xfrm>
            <a:off x="2868931" y="3429000"/>
            <a:ext cx="6755130" cy="2862322"/>
          </a:xfrm>
          <a:prstGeom prst="rect">
            <a:avLst/>
          </a:prstGeom>
          <a:noFill/>
          <a:ln>
            <a:solidFill>
              <a:schemeClr val="tx1"/>
            </a:solidFill>
          </a:ln>
        </p:spPr>
        <p:txBody>
          <a:bodyPr wrap="square" rtlCol="0">
            <a:spAutoFit/>
          </a:bodyPr>
          <a:lstStyle/>
          <a:p>
            <a:r>
              <a:rPr lang="en-US" dirty="0">
                <a:latin typeface="Consolas" panose="020B0609020204030204" pitchFamily="49" charset="0"/>
                <a:cs typeface="Consolas" panose="020B0609020204030204" pitchFamily="49" charset="0"/>
              </a:rPr>
              <a:t>while(1){</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curr_instr</a:t>
            </a:r>
            <a:r>
              <a:rPr lang="en-US" dirty="0">
                <a:latin typeface="Consolas" panose="020B0609020204030204" pitchFamily="49" charset="0"/>
                <a:cs typeface="Consolas" panose="020B0609020204030204" pitchFamily="49" charset="0"/>
              </a:rPr>
              <a:t> = fetch(</a:t>
            </a:r>
            <a:r>
              <a:rPr lang="en-US" dirty="0" err="1">
                <a:latin typeface="Consolas" panose="020B0609020204030204" pitchFamily="49" charset="0"/>
                <a:cs typeface="Consolas" panose="020B0609020204030204" pitchFamily="49" charset="0"/>
              </a:rPr>
              <a:t>virtHw.PC</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switch(</a:t>
            </a:r>
            <a:r>
              <a:rPr lang="en-US" dirty="0" err="1">
                <a:latin typeface="Consolas" panose="020B0609020204030204" pitchFamily="49" charset="0"/>
                <a:cs typeface="Consolas" panose="020B0609020204030204" pitchFamily="49" charset="0"/>
              </a:rPr>
              <a:t>curr_instr</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case ADD:</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sum = </a:t>
            </a:r>
            <a:r>
              <a:rPr lang="en-US" dirty="0" err="1">
                <a:latin typeface="Consolas" panose="020B0609020204030204" pitchFamily="49" charset="0"/>
                <a:cs typeface="Consolas" panose="020B0609020204030204" pitchFamily="49" charset="0"/>
              </a:rPr>
              <a:t>virtHw.regs</a:t>
            </a:r>
            <a:r>
              <a:rPr lang="en-US" dirty="0">
                <a:latin typeface="Consolas" panose="020B0609020204030204" pitchFamily="49" charset="0"/>
                <a:cs typeface="Consolas" panose="020B0609020204030204" pitchFamily="49" charset="0"/>
              </a:rPr>
              <a:t>[curr_instr.reg0] +      </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virtHw.regs</a:t>
            </a:r>
            <a:r>
              <a:rPr lang="en-US" dirty="0">
                <a:latin typeface="Consolas" panose="020B0609020204030204" pitchFamily="49" charset="0"/>
                <a:cs typeface="Consolas" panose="020B0609020204030204" pitchFamily="49" charset="0"/>
              </a:rPr>
              <a:t>[curr_instr.reg1];</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virtHw.regs</a:t>
            </a:r>
            <a:r>
              <a:rPr lang="en-US" dirty="0">
                <a:latin typeface="Consolas" panose="020B0609020204030204" pitchFamily="49" charset="0"/>
                <a:cs typeface="Consolas" panose="020B0609020204030204" pitchFamily="49" charset="0"/>
              </a:rPr>
              <a:t>[curr_instr.reg0] = sum;</a:t>
            </a:r>
          </a:p>
          <a:p>
            <a:r>
              <a:rPr lang="en-US" dirty="0">
                <a:latin typeface="Consolas" panose="020B0609020204030204" pitchFamily="49" charset="0"/>
                <a:cs typeface="Consolas" panose="020B0609020204030204" pitchFamily="49" charset="0"/>
              </a:rPr>
              <a:t>            break;</a:t>
            </a:r>
          </a:p>
          <a:p>
            <a:r>
              <a:rPr lang="en-US" dirty="0">
                <a:latin typeface="Consolas" panose="020B0609020204030204" pitchFamily="49" charset="0"/>
                <a:cs typeface="Consolas" panose="020B0609020204030204" pitchFamily="49" charset="0"/>
              </a:rPr>
              <a:t>        case SUB:</a:t>
            </a:r>
          </a:p>
          <a:p>
            <a:r>
              <a:rPr lang="en-US" dirty="0">
                <a:latin typeface="Consolas" panose="020B0609020204030204" pitchFamily="49" charset="0"/>
                <a:cs typeface="Consolas" panose="020B0609020204030204" pitchFamily="49" charset="0"/>
              </a:rPr>
              <a:t>            //...etc...</a:t>
            </a:r>
          </a:p>
        </p:txBody>
      </p:sp>
    </p:spTree>
    <p:extLst>
      <p:ext uri="{BB962C8B-B14F-4D97-AF65-F5344CB8AC3E}">
        <p14:creationId xmlns:p14="http://schemas.microsoft.com/office/powerpoint/2010/main" val="687311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3CAEA-E580-4602-878B-F6F56D3BC41B}"/>
              </a:ext>
            </a:extLst>
          </p:cNvPr>
          <p:cNvSpPr>
            <a:spLocks noGrp="1"/>
          </p:cNvSpPr>
          <p:nvPr>
            <p:ph type="title"/>
          </p:nvPr>
        </p:nvSpPr>
        <p:spPr/>
        <p:txBody>
          <a:bodyPr/>
          <a:lstStyle/>
          <a:p>
            <a:r>
              <a:rPr lang="en-US" dirty="0"/>
              <a:t>Hosted Interpretation</a:t>
            </a:r>
          </a:p>
        </p:txBody>
      </p:sp>
      <p:sp>
        <p:nvSpPr>
          <p:cNvPr id="4" name="Content Placeholder 2">
            <a:extLst>
              <a:ext uri="{FF2B5EF4-FFF2-40B4-BE49-F238E27FC236}">
                <a16:creationId xmlns:a16="http://schemas.microsoft.com/office/drawing/2014/main" id="{AA2076C7-B495-471F-9724-01E158B04A62}"/>
              </a:ext>
            </a:extLst>
          </p:cNvPr>
          <p:cNvSpPr>
            <a:spLocks noGrp="1"/>
          </p:cNvSpPr>
          <p:nvPr>
            <p:ph idx="1"/>
          </p:nvPr>
        </p:nvSpPr>
        <p:spPr/>
        <p:txBody>
          <a:bodyPr>
            <a:normAutofit fontScale="62500" lnSpcReduction="20000"/>
          </a:bodyPr>
          <a:lstStyle/>
          <a:p>
            <a:r>
              <a:rPr lang="en-US" sz="3200" b="1" dirty="0"/>
              <a:t>Good:</a:t>
            </a:r>
            <a:r>
              <a:rPr lang="en-US" sz="3200" dirty="0"/>
              <a:t> Easy to interpose on sensitive operations</a:t>
            </a:r>
          </a:p>
          <a:p>
            <a:pPr lvl="1"/>
            <a:r>
              <a:rPr lang="en-US" sz="2800" dirty="0"/>
              <a:t>The guest OS will want to read and write sensitive registers (e.g., </a:t>
            </a:r>
            <a:r>
              <a:rPr lang="en-US" sz="2800" b="1" dirty="0">
                <a:latin typeface="Consolas" panose="020B0609020204030204" pitchFamily="49" charset="0"/>
              </a:rPr>
              <a:t>%</a:t>
            </a:r>
            <a:r>
              <a:rPr lang="en-US" sz="2800" b="1" dirty="0" err="1">
                <a:latin typeface="Consolas" panose="020B0609020204030204" pitchFamily="49" charset="0"/>
              </a:rPr>
              <a:t>gs</a:t>
            </a:r>
            <a:r>
              <a:rPr lang="en-US" sz="2800" dirty="0"/>
              <a:t>, </a:t>
            </a:r>
            <a:r>
              <a:rPr lang="en-US" sz="2800" b="1" dirty="0">
                <a:latin typeface="Consolas" panose="020B0609020204030204" pitchFamily="49" charset="0"/>
              </a:rPr>
              <a:t>%cr3</a:t>
            </a:r>
            <a:r>
              <a:rPr lang="en-US" sz="2800" dirty="0"/>
              <a:t>), send commands to IO devices (e.g., </a:t>
            </a:r>
            <a:r>
              <a:rPr lang="en-US" sz="2800" b="1" dirty="0" err="1">
                <a:latin typeface="Consolas" panose="020B0609020204030204" pitchFamily="49" charset="0"/>
              </a:rPr>
              <a:t>inb</a:t>
            </a:r>
            <a:r>
              <a:rPr lang="en-US" sz="2800" dirty="0"/>
              <a:t>), etc.</a:t>
            </a:r>
          </a:p>
          <a:p>
            <a:pPr lvl="1"/>
            <a:r>
              <a:rPr lang="en-US" sz="2800" dirty="0"/>
              <a:t>The interpreter can handle sensitive operations according to a policy</a:t>
            </a:r>
          </a:p>
          <a:p>
            <a:pPr lvl="2"/>
            <a:r>
              <a:rPr lang="en-US" sz="2800" dirty="0"/>
              <a:t>Ex: All VM disk IO is redirected to backing files in the host OS</a:t>
            </a:r>
          </a:p>
          <a:p>
            <a:pPr lvl="2"/>
            <a:r>
              <a:rPr lang="en-US" sz="2800" dirty="0"/>
              <a:t>Ex: VM cannot access the network at all, or can only access a predefined set of remote IP addresses</a:t>
            </a:r>
          </a:p>
          <a:p>
            <a:r>
              <a:rPr lang="en-US" sz="3200" b="1" dirty="0"/>
              <a:t>Good:</a:t>
            </a:r>
            <a:r>
              <a:rPr lang="en-US" sz="3200" dirty="0"/>
              <a:t> Provides “complete” isolation (no guest instruction is directly executed on host hardware)</a:t>
            </a:r>
          </a:p>
          <a:p>
            <a:r>
              <a:rPr lang="en-US" sz="3200" b="1" dirty="0"/>
              <a:t>Good:</a:t>
            </a:r>
            <a:r>
              <a:rPr lang="en-US" sz="3200" dirty="0"/>
              <a:t> Virtual ISA can be different than the physical ISA</a:t>
            </a:r>
          </a:p>
          <a:p>
            <a:r>
              <a:rPr lang="en-US" sz="3200" b="1" dirty="0"/>
              <a:t>Bad:</a:t>
            </a:r>
            <a:r>
              <a:rPr lang="en-US" sz="3200" dirty="0"/>
              <a:t> Accurately emulating a modern processor is difficult</a:t>
            </a:r>
          </a:p>
          <a:p>
            <a:r>
              <a:rPr lang="en-US" sz="3200" b="1" dirty="0"/>
              <a:t>Bad:</a:t>
            </a:r>
            <a:r>
              <a:rPr lang="en-US" sz="3200" dirty="0"/>
              <a:t> Interpretation is slow! [Ex: </a:t>
            </a:r>
            <a:r>
              <a:rPr lang="en-US" sz="3200" dirty="0" err="1"/>
              <a:t>Bochs</a:t>
            </a:r>
            <a:r>
              <a:rPr lang="en-US" sz="3200" dirty="0"/>
              <a:t> is 2x—3x slower than direct execution]</a:t>
            </a:r>
          </a:p>
          <a:p>
            <a:endParaRPr lang="en-US" sz="3200" dirty="0"/>
          </a:p>
        </p:txBody>
      </p:sp>
    </p:spTree>
    <p:extLst>
      <p:ext uri="{BB962C8B-B14F-4D97-AF65-F5344CB8AC3E}">
        <p14:creationId xmlns:p14="http://schemas.microsoft.com/office/powerpoint/2010/main" val="3295991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6850E-ED20-40D0-8284-B7EE508C646B}"/>
              </a:ext>
            </a:extLst>
          </p:cNvPr>
          <p:cNvSpPr>
            <a:spLocks noGrp="1"/>
          </p:cNvSpPr>
          <p:nvPr>
            <p:ph type="title"/>
          </p:nvPr>
        </p:nvSpPr>
        <p:spPr/>
        <p:txBody>
          <a:bodyPr/>
          <a:lstStyle/>
          <a:p>
            <a:r>
              <a:rPr lang="en-US" dirty="0"/>
              <a:t>Popek and Goldberg: Terminology</a:t>
            </a:r>
          </a:p>
        </p:txBody>
      </p:sp>
      <p:sp>
        <p:nvSpPr>
          <p:cNvPr id="3" name="Content Placeholder 2">
            <a:extLst>
              <a:ext uri="{FF2B5EF4-FFF2-40B4-BE49-F238E27FC236}">
                <a16:creationId xmlns:a16="http://schemas.microsoft.com/office/drawing/2014/main" id="{0DC765D9-510A-4DE5-B494-DFD0A165419F}"/>
              </a:ext>
            </a:extLst>
          </p:cNvPr>
          <p:cNvSpPr>
            <a:spLocks noGrp="1"/>
          </p:cNvSpPr>
          <p:nvPr>
            <p:ph idx="1"/>
          </p:nvPr>
        </p:nvSpPr>
        <p:spPr/>
        <p:txBody>
          <a:bodyPr>
            <a:normAutofit fontScale="62500" lnSpcReduction="20000"/>
          </a:bodyPr>
          <a:lstStyle/>
          <a:p>
            <a:r>
              <a:rPr lang="en-US" sz="3600" b="1" dirty="0"/>
              <a:t>Privileged instructions</a:t>
            </a:r>
            <a:r>
              <a:rPr lang="en-US" sz="3600" dirty="0"/>
              <a:t> cause a trap if the processor isn’t in privileged mode</a:t>
            </a:r>
          </a:p>
          <a:p>
            <a:r>
              <a:rPr lang="en-US" sz="3600" b="1" dirty="0"/>
              <a:t>Sensitive instructions </a:t>
            </a:r>
            <a:r>
              <a:rPr lang="en-US" sz="3600" dirty="0"/>
              <a:t>access low-level machine state (e.g., page tables, IO devices, privilege bits) that should be managed by control software (i.e., an OS or a VMM)</a:t>
            </a:r>
          </a:p>
          <a:p>
            <a:r>
              <a:rPr lang="en-US" sz="3600" b="1" dirty="0"/>
              <a:t>Safe instructions </a:t>
            </a:r>
            <a:r>
              <a:rPr lang="en-US" sz="3600" dirty="0"/>
              <a:t>are not sensitive</a:t>
            </a:r>
          </a:p>
          <a:p>
            <a:endParaRPr lang="en-US" sz="3600" dirty="0"/>
          </a:p>
          <a:p>
            <a:r>
              <a:rPr lang="en-US" sz="3600" dirty="0"/>
              <a:t>A </a:t>
            </a:r>
            <a:r>
              <a:rPr lang="en-US" sz="3600" b="1" dirty="0"/>
              <a:t>VMM</a:t>
            </a:r>
            <a:r>
              <a:rPr lang="en-US" sz="3600" dirty="0"/>
              <a:t> is a control program that is:</a:t>
            </a:r>
          </a:p>
          <a:p>
            <a:pPr lvl="1"/>
            <a:r>
              <a:rPr lang="en-US" sz="3200" b="1" dirty="0"/>
              <a:t>Efficient:</a:t>
            </a:r>
            <a:r>
              <a:rPr lang="en-US" sz="3200" dirty="0"/>
              <a:t> All safe guest instructions run directly on hardware</a:t>
            </a:r>
          </a:p>
          <a:p>
            <a:pPr lvl="1"/>
            <a:r>
              <a:rPr lang="en-US" sz="3200" b="1" dirty="0"/>
              <a:t>Omnipotent:</a:t>
            </a:r>
            <a:r>
              <a:rPr lang="en-US" sz="3200" dirty="0"/>
              <a:t> Only the VMM can manipulate sensitive state</a:t>
            </a:r>
          </a:p>
          <a:p>
            <a:pPr lvl="1"/>
            <a:r>
              <a:rPr lang="en-US" sz="3200" b="1" dirty="0"/>
              <a:t>Undetectable:</a:t>
            </a:r>
            <a:r>
              <a:rPr lang="en-US" sz="3200" dirty="0"/>
              <a:t> A guest cannot determine that it is running atop a VMM </a:t>
            </a:r>
          </a:p>
        </p:txBody>
      </p:sp>
    </p:spTree>
    <p:extLst>
      <p:ext uri="{BB962C8B-B14F-4D97-AF65-F5344CB8AC3E}">
        <p14:creationId xmlns:p14="http://schemas.microsoft.com/office/powerpoint/2010/main" val="1293191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31C7981-EB5F-40BF-8493-BB071D318E8F}"/>
              </a:ext>
            </a:extLst>
          </p:cNvPr>
          <p:cNvGrpSpPr/>
          <p:nvPr/>
        </p:nvGrpSpPr>
        <p:grpSpPr>
          <a:xfrm>
            <a:off x="484638" y="1660610"/>
            <a:ext cx="4114800" cy="4183946"/>
            <a:chOff x="3723083" y="2532371"/>
            <a:chExt cx="4114800" cy="4183946"/>
          </a:xfrm>
        </p:grpSpPr>
        <p:sp>
          <p:nvSpPr>
            <p:cNvPr id="8" name="Oval 7">
              <a:extLst>
                <a:ext uri="{FF2B5EF4-FFF2-40B4-BE49-F238E27FC236}">
                  <a16:creationId xmlns:a16="http://schemas.microsoft.com/office/drawing/2014/main" id="{EA182CDB-B8B4-4B3C-AC08-527AC8A5AFED}"/>
                </a:ext>
              </a:extLst>
            </p:cNvPr>
            <p:cNvSpPr>
              <a:spLocks noChangeAspect="1"/>
            </p:cNvSpPr>
            <p:nvPr/>
          </p:nvSpPr>
          <p:spPr bwMode="auto">
            <a:xfrm>
              <a:off x="3723083" y="2601517"/>
              <a:ext cx="4114800" cy="4114800"/>
            </a:xfrm>
            <a:prstGeom prst="ellipse">
              <a:avLst/>
            </a:prstGeom>
            <a:solidFill>
              <a:srgbClr val="FF5D5D"/>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96" charset="-128"/>
              </a:endParaRPr>
            </a:p>
          </p:txBody>
        </p:sp>
        <p:sp>
          <p:nvSpPr>
            <p:cNvPr id="9" name="Oval 8">
              <a:extLst>
                <a:ext uri="{FF2B5EF4-FFF2-40B4-BE49-F238E27FC236}">
                  <a16:creationId xmlns:a16="http://schemas.microsoft.com/office/drawing/2014/main" id="{F2254827-E3A5-448B-8B4D-3BEF88A1D57F}"/>
                </a:ext>
              </a:extLst>
            </p:cNvPr>
            <p:cNvSpPr>
              <a:spLocks noChangeAspect="1"/>
            </p:cNvSpPr>
            <p:nvPr/>
          </p:nvSpPr>
          <p:spPr bwMode="auto">
            <a:xfrm>
              <a:off x="4169566" y="3048000"/>
              <a:ext cx="3221834" cy="3221834"/>
            </a:xfrm>
            <a:prstGeom prst="ellipse">
              <a:avLst/>
            </a:prstGeom>
            <a:solidFill>
              <a:srgbClr val="F9B62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96" charset="-128"/>
              </a:endParaRPr>
            </a:p>
          </p:txBody>
        </p:sp>
        <p:sp>
          <p:nvSpPr>
            <p:cNvPr id="10" name="Oval 9">
              <a:extLst>
                <a:ext uri="{FF2B5EF4-FFF2-40B4-BE49-F238E27FC236}">
                  <a16:creationId xmlns:a16="http://schemas.microsoft.com/office/drawing/2014/main" id="{BCAB4285-8C23-4E28-9903-72C1579E0ACE}"/>
                </a:ext>
              </a:extLst>
            </p:cNvPr>
            <p:cNvSpPr>
              <a:spLocks noChangeAspect="1"/>
            </p:cNvSpPr>
            <p:nvPr/>
          </p:nvSpPr>
          <p:spPr bwMode="auto">
            <a:xfrm>
              <a:off x="4635102" y="3513536"/>
              <a:ext cx="2290763" cy="2290763"/>
            </a:xfrm>
            <a:prstGeom prst="ellipse">
              <a:avLst/>
            </a:prstGeom>
            <a:solidFill>
              <a:srgbClr val="B4F14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96" charset="-128"/>
              </a:endParaRPr>
            </a:p>
          </p:txBody>
        </p:sp>
        <p:sp>
          <p:nvSpPr>
            <p:cNvPr id="11" name="Oval 10">
              <a:extLst>
                <a:ext uri="{FF2B5EF4-FFF2-40B4-BE49-F238E27FC236}">
                  <a16:creationId xmlns:a16="http://schemas.microsoft.com/office/drawing/2014/main" id="{DE322A4B-6EC6-4A8D-B876-7C010AB5994A}"/>
                </a:ext>
              </a:extLst>
            </p:cNvPr>
            <p:cNvSpPr>
              <a:spLocks noChangeAspect="1"/>
            </p:cNvSpPr>
            <p:nvPr/>
          </p:nvSpPr>
          <p:spPr bwMode="auto">
            <a:xfrm>
              <a:off x="5132785" y="4011219"/>
              <a:ext cx="1295400" cy="1295400"/>
            </a:xfrm>
            <a:prstGeom prst="ellipse">
              <a:avLst/>
            </a:prstGeom>
            <a:solidFill>
              <a:srgbClr val="35F94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96" charset="-128"/>
              </a:endParaRPr>
            </a:p>
          </p:txBody>
        </p:sp>
        <p:sp>
          <p:nvSpPr>
            <p:cNvPr id="12" name="TextBox 11">
              <a:extLst>
                <a:ext uri="{FF2B5EF4-FFF2-40B4-BE49-F238E27FC236}">
                  <a16:creationId xmlns:a16="http://schemas.microsoft.com/office/drawing/2014/main" id="{9A88326F-AA5F-49D0-80FC-DC31A0542353}"/>
                </a:ext>
              </a:extLst>
            </p:cNvPr>
            <p:cNvSpPr txBox="1"/>
            <p:nvPr/>
          </p:nvSpPr>
          <p:spPr>
            <a:xfrm>
              <a:off x="5147856" y="4366529"/>
              <a:ext cx="1295400" cy="584775"/>
            </a:xfrm>
            <a:prstGeom prst="rect">
              <a:avLst/>
            </a:prstGeom>
            <a:noFill/>
          </p:spPr>
          <p:txBody>
            <a:bodyPr wrap="square" rtlCol="0">
              <a:spAutoFit/>
            </a:bodyPr>
            <a:lstStyle/>
            <a:p>
              <a:pPr algn="ctr"/>
              <a:r>
                <a:rPr lang="en-US" sz="3200" dirty="0">
                  <a:latin typeface="+mn-lt"/>
                </a:rPr>
                <a:t>Ring 0</a:t>
              </a:r>
            </a:p>
          </p:txBody>
        </p:sp>
        <p:sp>
          <p:nvSpPr>
            <p:cNvPr id="13" name="TextBox 12">
              <a:extLst>
                <a:ext uri="{FF2B5EF4-FFF2-40B4-BE49-F238E27FC236}">
                  <a16:creationId xmlns:a16="http://schemas.microsoft.com/office/drawing/2014/main" id="{302ED24B-52AE-48AE-9E82-1E861B2B0E4D}"/>
                </a:ext>
              </a:extLst>
            </p:cNvPr>
            <p:cNvSpPr txBox="1"/>
            <p:nvPr/>
          </p:nvSpPr>
          <p:spPr>
            <a:xfrm>
              <a:off x="5132783" y="3012140"/>
              <a:ext cx="1295400" cy="584775"/>
            </a:xfrm>
            <a:prstGeom prst="rect">
              <a:avLst/>
            </a:prstGeom>
            <a:noFill/>
          </p:spPr>
          <p:txBody>
            <a:bodyPr wrap="square" rtlCol="0">
              <a:spAutoFit/>
            </a:bodyPr>
            <a:lstStyle/>
            <a:p>
              <a:pPr algn="ctr"/>
              <a:r>
                <a:rPr lang="en-US" sz="3200" dirty="0">
                  <a:latin typeface="+mn-lt"/>
                </a:rPr>
                <a:t>Ring 2</a:t>
              </a:r>
            </a:p>
          </p:txBody>
        </p:sp>
        <p:sp>
          <p:nvSpPr>
            <p:cNvPr id="14" name="TextBox 13">
              <a:extLst>
                <a:ext uri="{FF2B5EF4-FFF2-40B4-BE49-F238E27FC236}">
                  <a16:creationId xmlns:a16="http://schemas.microsoft.com/office/drawing/2014/main" id="{79B6A17D-A227-420B-8DFF-9D163F7A1E86}"/>
                </a:ext>
              </a:extLst>
            </p:cNvPr>
            <p:cNvSpPr txBox="1"/>
            <p:nvPr/>
          </p:nvSpPr>
          <p:spPr>
            <a:xfrm>
              <a:off x="5148694" y="2532371"/>
              <a:ext cx="1295400" cy="584775"/>
            </a:xfrm>
            <a:prstGeom prst="rect">
              <a:avLst/>
            </a:prstGeom>
            <a:noFill/>
          </p:spPr>
          <p:txBody>
            <a:bodyPr wrap="square" rtlCol="0">
              <a:spAutoFit/>
            </a:bodyPr>
            <a:lstStyle/>
            <a:p>
              <a:pPr algn="ctr"/>
              <a:r>
                <a:rPr lang="en-US" sz="3200" dirty="0">
                  <a:latin typeface="+mn-lt"/>
                </a:rPr>
                <a:t>Ring 3</a:t>
              </a:r>
            </a:p>
          </p:txBody>
        </p:sp>
        <p:sp>
          <p:nvSpPr>
            <p:cNvPr id="15" name="TextBox 14">
              <a:extLst>
                <a:ext uri="{FF2B5EF4-FFF2-40B4-BE49-F238E27FC236}">
                  <a16:creationId xmlns:a16="http://schemas.microsoft.com/office/drawing/2014/main" id="{D8DCA586-6D43-4F13-A680-59EFF9553658}"/>
                </a:ext>
              </a:extLst>
            </p:cNvPr>
            <p:cNvSpPr txBox="1"/>
            <p:nvPr/>
          </p:nvSpPr>
          <p:spPr>
            <a:xfrm>
              <a:off x="5140319" y="3520637"/>
              <a:ext cx="1295400" cy="584775"/>
            </a:xfrm>
            <a:prstGeom prst="rect">
              <a:avLst/>
            </a:prstGeom>
            <a:noFill/>
          </p:spPr>
          <p:txBody>
            <a:bodyPr wrap="square" rtlCol="0">
              <a:spAutoFit/>
            </a:bodyPr>
            <a:lstStyle/>
            <a:p>
              <a:pPr algn="ctr"/>
              <a:r>
                <a:rPr lang="en-US" sz="3200" dirty="0">
                  <a:latin typeface="+mn-lt"/>
                </a:rPr>
                <a:t>Ring 1</a:t>
              </a:r>
            </a:p>
          </p:txBody>
        </p:sp>
      </p:grpSp>
      <p:grpSp>
        <p:nvGrpSpPr>
          <p:cNvPr id="16" name="Group 15">
            <a:extLst>
              <a:ext uri="{FF2B5EF4-FFF2-40B4-BE49-F238E27FC236}">
                <a16:creationId xmlns:a16="http://schemas.microsoft.com/office/drawing/2014/main" id="{958A4AA1-2756-4C5F-8C57-21CC6C023222}"/>
              </a:ext>
            </a:extLst>
          </p:cNvPr>
          <p:cNvGrpSpPr/>
          <p:nvPr/>
        </p:nvGrpSpPr>
        <p:grpSpPr>
          <a:xfrm>
            <a:off x="388521" y="579288"/>
            <a:ext cx="1905000" cy="1398523"/>
            <a:chOff x="7162800" y="1124413"/>
            <a:chExt cx="1905000" cy="1398523"/>
          </a:xfrm>
        </p:grpSpPr>
        <p:grpSp>
          <p:nvGrpSpPr>
            <p:cNvPr id="17" name="Group 16">
              <a:extLst>
                <a:ext uri="{FF2B5EF4-FFF2-40B4-BE49-F238E27FC236}">
                  <a16:creationId xmlns:a16="http://schemas.microsoft.com/office/drawing/2014/main" id="{5C759F77-4434-4BFA-AAF3-77A406F27BDD}"/>
                </a:ext>
              </a:extLst>
            </p:cNvPr>
            <p:cNvGrpSpPr/>
            <p:nvPr/>
          </p:nvGrpSpPr>
          <p:grpSpPr>
            <a:xfrm>
              <a:off x="7162800" y="1124413"/>
              <a:ext cx="1905000" cy="932987"/>
              <a:chOff x="7010400" y="1038776"/>
              <a:chExt cx="1905000" cy="932987"/>
            </a:xfrm>
          </p:grpSpPr>
          <p:sp>
            <p:nvSpPr>
              <p:cNvPr id="19" name="TextBox 18">
                <a:extLst>
                  <a:ext uri="{FF2B5EF4-FFF2-40B4-BE49-F238E27FC236}">
                    <a16:creationId xmlns:a16="http://schemas.microsoft.com/office/drawing/2014/main" id="{3DE98E55-5AF3-4E16-8F69-FD2792ACA109}"/>
                  </a:ext>
                </a:extLst>
              </p:cNvPr>
              <p:cNvSpPr txBox="1"/>
              <p:nvPr/>
            </p:nvSpPr>
            <p:spPr>
              <a:xfrm>
                <a:off x="7279482" y="1038776"/>
                <a:ext cx="1295400" cy="584775"/>
              </a:xfrm>
              <a:prstGeom prst="rect">
                <a:avLst/>
              </a:prstGeom>
              <a:noFill/>
            </p:spPr>
            <p:txBody>
              <a:bodyPr wrap="square" rtlCol="0">
                <a:spAutoFit/>
              </a:bodyPr>
              <a:lstStyle/>
              <a:p>
                <a:pPr algn="ctr"/>
                <a:r>
                  <a:rPr lang="en-US" sz="3200" dirty="0">
                    <a:latin typeface="+mn-lt"/>
                  </a:rPr>
                  <a:t>Least</a:t>
                </a:r>
              </a:p>
            </p:txBody>
          </p:sp>
          <p:sp>
            <p:nvSpPr>
              <p:cNvPr id="20" name="TextBox 19">
                <a:extLst>
                  <a:ext uri="{FF2B5EF4-FFF2-40B4-BE49-F238E27FC236}">
                    <a16:creationId xmlns:a16="http://schemas.microsoft.com/office/drawing/2014/main" id="{7985816B-5544-4721-A13C-D66C39A0F7DE}"/>
                  </a:ext>
                </a:extLst>
              </p:cNvPr>
              <p:cNvSpPr txBox="1"/>
              <p:nvPr/>
            </p:nvSpPr>
            <p:spPr>
              <a:xfrm>
                <a:off x="7010400" y="1386988"/>
                <a:ext cx="1905000" cy="584775"/>
              </a:xfrm>
              <a:prstGeom prst="rect">
                <a:avLst/>
              </a:prstGeom>
              <a:noFill/>
            </p:spPr>
            <p:txBody>
              <a:bodyPr wrap="square" rtlCol="0">
                <a:spAutoFit/>
              </a:bodyPr>
              <a:lstStyle/>
              <a:p>
                <a:pPr algn="ctr"/>
                <a:r>
                  <a:rPr lang="en-US" sz="3200" dirty="0">
                    <a:latin typeface="+mn-lt"/>
                  </a:rPr>
                  <a:t>privileged</a:t>
                </a:r>
              </a:p>
            </p:txBody>
          </p:sp>
        </p:grpSp>
        <p:cxnSp>
          <p:nvCxnSpPr>
            <p:cNvPr id="18" name="Straight Arrow Connector 17">
              <a:extLst>
                <a:ext uri="{FF2B5EF4-FFF2-40B4-BE49-F238E27FC236}">
                  <a16:creationId xmlns:a16="http://schemas.microsoft.com/office/drawing/2014/main" id="{9DEECBC0-98F1-451A-962E-0E5BB85E2FF1}"/>
                </a:ext>
              </a:extLst>
            </p:cNvPr>
            <p:cNvCxnSpPr>
              <a:cxnSpLocks/>
            </p:cNvCxnSpPr>
            <p:nvPr/>
          </p:nvCxnSpPr>
          <p:spPr bwMode="auto">
            <a:xfrm>
              <a:off x="8305800" y="2034691"/>
              <a:ext cx="409204" cy="488245"/>
            </a:xfrm>
            <a:prstGeom prst="straightConnector1">
              <a:avLst/>
            </a:prstGeom>
            <a:solidFill>
              <a:schemeClr val="accent1"/>
            </a:solidFill>
            <a:ln w="19050" cap="flat" cmpd="sng" algn="ctr">
              <a:solidFill>
                <a:schemeClr val="tx1"/>
              </a:solidFill>
              <a:prstDash val="solid"/>
              <a:round/>
              <a:headEnd type="none" w="med" len="med"/>
              <a:tailEnd type="triangle" w="lg" len="lg"/>
            </a:ln>
            <a:effectLst/>
          </p:spPr>
        </p:cxnSp>
      </p:grpSp>
      <p:grpSp>
        <p:nvGrpSpPr>
          <p:cNvPr id="21" name="Group 20">
            <a:extLst>
              <a:ext uri="{FF2B5EF4-FFF2-40B4-BE49-F238E27FC236}">
                <a16:creationId xmlns:a16="http://schemas.microsoft.com/office/drawing/2014/main" id="{687D04EE-4E6B-45F8-BB81-963235D84911}"/>
              </a:ext>
            </a:extLst>
          </p:cNvPr>
          <p:cNvGrpSpPr/>
          <p:nvPr/>
        </p:nvGrpSpPr>
        <p:grpSpPr>
          <a:xfrm>
            <a:off x="293397" y="4121551"/>
            <a:ext cx="2077849" cy="2301290"/>
            <a:chOff x="3810000" y="4574331"/>
            <a:chExt cx="2077849" cy="2301290"/>
          </a:xfrm>
        </p:grpSpPr>
        <p:grpSp>
          <p:nvGrpSpPr>
            <p:cNvPr id="22" name="Group 21">
              <a:extLst>
                <a:ext uri="{FF2B5EF4-FFF2-40B4-BE49-F238E27FC236}">
                  <a16:creationId xmlns:a16="http://schemas.microsoft.com/office/drawing/2014/main" id="{ED730EF1-8810-480D-ACC3-E751983C992D}"/>
                </a:ext>
              </a:extLst>
            </p:cNvPr>
            <p:cNvGrpSpPr/>
            <p:nvPr/>
          </p:nvGrpSpPr>
          <p:grpSpPr>
            <a:xfrm>
              <a:off x="3810000" y="5942634"/>
              <a:ext cx="1905000" cy="932987"/>
              <a:chOff x="7010400" y="1038776"/>
              <a:chExt cx="1905000" cy="932987"/>
            </a:xfrm>
          </p:grpSpPr>
          <p:sp>
            <p:nvSpPr>
              <p:cNvPr id="24" name="TextBox 23">
                <a:extLst>
                  <a:ext uri="{FF2B5EF4-FFF2-40B4-BE49-F238E27FC236}">
                    <a16:creationId xmlns:a16="http://schemas.microsoft.com/office/drawing/2014/main" id="{A6E5FF96-2D06-4C87-80C9-2622AF9B3702}"/>
                  </a:ext>
                </a:extLst>
              </p:cNvPr>
              <p:cNvSpPr txBox="1"/>
              <p:nvPr/>
            </p:nvSpPr>
            <p:spPr>
              <a:xfrm>
                <a:off x="7279482" y="1038776"/>
                <a:ext cx="1295400" cy="584775"/>
              </a:xfrm>
              <a:prstGeom prst="rect">
                <a:avLst/>
              </a:prstGeom>
              <a:noFill/>
            </p:spPr>
            <p:txBody>
              <a:bodyPr wrap="square" rtlCol="0">
                <a:spAutoFit/>
              </a:bodyPr>
              <a:lstStyle/>
              <a:p>
                <a:pPr algn="ctr"/>
                <a:r>
                  <a:rPr lang="en-US" sz="3200" dirty="0">
                    <a:latin typeface="+mn-lt"/>
                  </a:rPr>
                  <a:t>Most</a:t>
                </a:r>
              </a:p>
            </p:txBody>
          </p:sp>
          <p:sp>
            <p:nvSpPr>
              <p:cNvPr id="25" name="TextBox 24">
                <a:extLst>
                  <a:ext uri="{FF2B5EF4-FFF2-40B4-BE49-F238E27FC236}">
                    <a16:creationId xmlns:a16="http://schemas.microsoft.com/office/drawing/2014/main" id="{0EE899F5-4491-4791-8F27-DBB7CE727934}"/>
                  </a:ext>
                </a:extLst>
              </p:cNvPr>
              <p:cNvSpPr txBox="1"/>
              <p:nvPr/>
            </p:nvSpPr>
            <p:spPr>
              <a:xfrm>
                <a:off x="7010400" y="1386988"/>
                <a:ext cx="1905000" cy="584775"/>
              </a:xfrm>
              <a:prstGeom prst="rect">
                <a:avLst/>
              </a:prstGeom>
              <a:noFill/>
            </p:spPr>
            <p:txBody>
              <a:bodyPr wrap="square" rtlCol="0">
                <a:spAutoFit/>
              </a:bodyPr>
              <a:lstStyle/>
              <a:p>
                <a:pPr algn="ctr"/>
                <a:r>
                  <a:rPr lang="en-US" sz="3200" dirty="0">
                    <a:latin typeface="+mn-lt"/>
                  </a:rPr>
                  <a:t>privileged</a:t>
                </a:r>
              </a:p>
            </p:txBody>
          </p:sp>
        </p:grpSp>
        <p:cxnSp>
          <p:nvCxnSpPr>
            <p:cNvPr id="23" name="Straight Arrow Connector 22">
              <a:extLst>
                <a:ext uri="{FF2B5EF4-FFF2-40B4-BE49-F238E27FC236}">
                  <a16:creationId xmlns:a16="http://schemas.microsoft.com/office/drawing/2014/main" id="{39D01AD1-AD78-49CC-B061-AD783308FC06}"/>
                </a:ext>
              </a:extLst>
            </p:cNvPr>
            <p:cNvCxnSpPr>
              <a:cxnSpLocks/>
            </p:cNvCxnSpPr>
            <p:nvPr/>
          </p:nvCxnSpPr>
          <p:spPr bwMode="auto">
            <a:xfrm flipV="1">
              <a:off x="4945884" y="4574331"/>
              <a:ext cx="941965" cy="1503095"/>
            </a:xfrm>
            <a:prstGeom prst="straightConnector1">
              <a:avLst/>
            </a:prstGeom>
            <a:solidFill>
              <a:schemeClr val="accent1"/>
            </a:solidFill>
            <a:ln w="19050" cap="flat" cmpd="sng" algn="ctr">
              <a:solidFill>
                <a:schemeClr val="tx1"/>
              </a:solidFill>
              <a:prstDash val="solid"/>
              <a:round/>
              <a:headEnd type="none" w="med" len="med"/>
              <a:tailEnd type="triangle" w="lg" len="lg"/>
            </a:ln>
            <a:effectLst/>
          </p:spPr>
        </p:cxnSp>
      </p:grpSp>
      <p:sp>
        <p:nvSpPr>
          <p:cNvPr id="52" name="TextBox 51">
            <a:extLst>
              <a:ext uri="{FF2B5EF4-FFF2-40B4-BE49-F238E27FC236}">
                <a16:creationId xmlns:a16="http://schemas.microsoft.com/office/drawing/2014/main" id="{F72A1ECD-3C17-4936-B1C6-280B16348946}"/>
              </a:ext>
            </a:extLst>
          </p:cNvPr>
          <p:cNvSpPr txBox="1"/>
          <p:nvPr/>
        </p:nvSpPr>
        <p:spPr>
          <a:xfrm>
            <a:off x="2293521" y="5784294"/>
            <a:ext cx="2678684" cy="584775"/>
          </a:xfrm>
          <a:prstGeom prst="rect">
            <a:avLst/>
          </a:prstGeom>
          <a:noFill/>
        </p:spPr>
        <p:txBody>
          <a:bodyPr wrap="square" rtlCol="0">
            <a:spAutoFit/>
          </a:bodyPr>
          <a:lstStyle/>
          <a:p>
            <a:pPr algn="ctr"/>
            <a:r>
              <a:rPr lang="en-US" sz="3200" b="1" dirty="0">
                <a:latin typeface="Segoe UI" panose="020B0502040204020203" pitchFamily="34" charset="0"/>
                <a:cs typeface="Segoe UI" panose="020B0502040204020203" pitchFamily="34" charset="0"/>
              </a:rPr>
              <a:t>x86 Rings</a:t>
            </a:r>
          </a:p>
        </p:txBody>
      </p:sp>
      <p:grpSp>
        <p:nvGrpSpPr>
          <p:cNvPr id="6" name="Group 5">
            <a:extLst>
              <a:ext uri="{FF2B5EF4-FFF2-40B4-BE49-F238E27FC236}">
                <a16:creationId xmlns:a16="http://schemas.microsoft.com/office/drawing/2014/main" id="{063311D1-0862-4B29-AA6B-F5961FE01FC9}"/>
              </a:ext>
            </a:extLst>
          </p:cNvPr>
          <p:cNvGrpSpPr/>
          <p:nvPr/>
        </p:nvGrpSpPr>
        <p:grpSpPr>
          <a:xfrm>
            <a:off x="3214520" y="2624031"/>
            <a:ext cx="1975465" cy="592096"/>
            <a:chOff x="3044259" y="2814322"/>
            <a:chExt cx="1975465" cy="592096"/>
          </a:xfrm>
        </p:grpSpPr>
        <p:cxnSp>
          <p:nvCxnSpPr>
            <p:cNvPr id="53" name="Straight Arrow Connector 52">
              <a:extLst>
                <a:ext uri="{FF2B5EF4-FFF2-40B4-BE49-F238E27FC236}">
                  <a16:creationId xmlns:a16="http://schemas.microsoft.com/office/drawing/2014/main" id="{91AC033F-C38C-4FA1-989D-1BAB95A428F5}"/>
                </a:ext>
              </a:extLst>
            </p:cNvPr>
            <p:cNvCxnSpPr>
              <a:cxnSpLocks/>
            </p:cNvCxnSpPr>
            <p:nvPr/>
          </p:nvCxnSpPr>
          <p:spPr bwMode="auto">
            <a:xfrm flipH="1" flipV="1">
              <a:off x="3044259" y="2814322"/>
              <a:ext cx="1968788" cy="592096"/>
            </a:xfrm>
            <a:prstGeom prst="straightConnector1">
              <a:avLst/>
            </a:prstGeom>
            <a:solidFill>
              <a:schemeClr val="accent1"/>
            </a:solidFill>
            <a:ln w="19050" cap="flat" cmpd="sng" algn="ctr">
              <a:solidFill>
                <a:schemeClr val="tx1"/>
              </a:solidFill>
              <a:prstDash val="solid"/>
              <a:round/>
              <a:headEnd type="none" w="med" len="med"/>
              <a:tailEnd type="triangle" w="lg" len="lg"/>
            </a:ln>
            <a:effectLst/>
          </p:spPr>
        </p:cxnSp>
        <p:cxnSp>
          <p:nvCxnSpPr>
            <p:cNvPr id="75" name="Straight Arrow Connector 74">
              <a:extLst>
                <a:ext uri="{FF2B5EF4-FFF2-40B4-BE49-F238E27FC236}">
                  <a16:creationId xmlns:a16="http://schemas.microsoft.com/office/drawing/2014/main" id="{F5EB726B-19DF-40F7-B17C-E96EE3003297}"/>
                </a:ext>
              </a:extLst>
            </p:cNvPr>
            <p:cNvCxnSpPr>
              <a:cxnSpLocks/>
            </p:cNvCxnSpPr>
            <p:nvPr/>
          </p:nvCxnSpPr>
          <p:spPr bwMode="auto">
            <a:xfrm flipH="1" flipV="1">
              <a:off x="3044259" y="3305568"/>
              <a:ext cx="1975465" cy="100850"/>
            </a:xfrm>
            <a:prstGeom prst="straightConnector1">
              <a:avLst/>
            </a:prstGeom>
            <a:solidFill>
              <a:schemeClr val="accent1"/>
            </a:solidFill>
            <a:ln w="19050" cap="flat" cmpd="sng" algn="ctr">
              <a:solidFill>
                <a:schemeClr val="tx1"/>
              </a:solidFill>
              <a:prstDash val="solid"/>
              <a:round/>
              <a:headEnd type="none" w="med" len="med"/>
              <a:tailEnd type="triangle" w="lg" len="lg"/>
            </a:ln>
            <a:effectLst/>
          </p:spPr>
        </p:cxnSp>
      </p:grpSp>
      <p:sp>
        <p:nvSpPr>
          <p:cNvPr id="84" name="Content Placeholder 2">
            <a:extLst>
              <a:ext uri="{FF2B5EF4-FFF2-40B4-BE49-F238E27FC236}">
                <a16:creationId xmlns:a16="http://schemas.microsoft.com/office/drawing/2014/main" id="{B718D1E6-F2BE-47EF-BD47-BA235E3DE457}"/>
              </a:ext>
            </a:extLst>
          </p:cNvPr>
          <p:cNvSpPr>
            <a:spLocks noGrp="1"/>
          </p:cNvSpPr>
          <p:nvPr>
            <p:ph idx="1"/>
          </p:nvPr>
        </p:nvSpPr>
        <p:spPr>
          <a:xfrm>
            <a:off x="5027318" y="2745790"/>
            <a:ext cx="6097881" cy="3206953"/>
          </a:xfrm>
        </p:spPr>
        <p:txBody>
          <a:bodyPr>
            <a:normAutofit fontScale="85000" lnSpcReduction="20000"/>
          </a:bodyPr>
          <a:lstStyle/>
          <a:p>
            <a:r>
              <a:rPr lang="en-US" sz="2400" dirty="0">
                <a:latin typeface="Segoe UI" panose="020B0502040204020203" pitchFamily="34" charset="0"/>
                <a:cs typeface="Segoe UI" panose="020B0502040204020203" pitchFamily="34" charset="0"/>
              </a:rPr>
              <a:t>Intel originally thought that device drivers could be “isolated” here</a:t>
            </a:r>
          </a:p>
          <a:p>
            <a:r>
              <a:rPr lang="en-US" sz="2400" dirty="0">
                <a:latin typeface="Segoe UI" panose="020B0502040204020203" pitchFamily="34" charset="0"/>
                <a:cs typeface="Segoe UI" panose="020B0502040204020203" pitchFamily="34" charset="0"/>
              </a:rPr>
              <a:t>However, “isolated” drivers in Rings 1 or 2 can still access ring 0 memory pages, so isolation is weak in practice without additional segment-based protection (but segment support was dropped in x86-64)</a:t>
            </a:r>
          </a:p>
          <a:p>
            <a:r>
              <a:rPr lang="en-US" sz="2400" dirty="0">
                <a:latin typeface="Segoe UI" panose="020B0502040204020203" pitchFamily="34" charset="0"/>
                <a:cs typeface="Segoe UI" panose="020B0502040204020203" pitchFamily="34" charset="0"/>
              </a:rPr>
              <a:t>Also, many non-x86 chips only define two privilege levels, so portable OSes shouldn’t leverage Rings 1 and 2</a:t>
            </a:r>
          </a:p>
        </p:txBody>
      </p:sp>
      <p:grpSp>
        <p:nvGrpSpPr>
          <p:cNvPr id="76" name="Group 75">
            <a:extLst>
              <a:ext uri="{FF2B5EF4-FFF2-40B4-BE49-F238E27FC236}">
                <a16:creationId xmlns:a16="http://schemas.microsoft.com/office/drawing/2014/main" id="{12B39B8F-4E5B-4454-825D-AD8B827FAEAD}"/>
              </a:ext>
            </a:extLst>
          </p:cNvPr>
          <p:cNvGrpSpPr/>
          <p:nvPr/>
        </p:nvGrpSpPr>
        <p:grpSpPr>
          <a:xfrm>
            <a:off x="4217670" y="475085"/>
            <a:ext cx="7768218" cy="2262203"/>
            <a:chOff x="5299855" y="3611301"/>
            <a:chExt cx="7142202" cy="3256069"/>
          </a:xfrm>
        </p:grpSpPr>
        <p:sp>
          <p:nvSpPr>
            <p:cNvPr id="77" name="Rectangle 76">
              <a:extLst>
                <a:ext uri="{FF2B5EF4-FFF2-40B4-BE49-F238E27FC236}">
                  <a16:creationId xmlns:a16="http://schemas.microsoft.com/office/drawing/2014/main" id="{DB379484-EAB5-478E-AF0C-73CC2940CFA7}"/>
                </a:ext>
              </a:extLst>
            </p:cNvPr>
            <p:cNvSpPr/>
            <p:nvPr/>
          </p:nvSpPr>
          <p:spPr>
            <a:xfrm>
              <a:off x="5451676" y="3611301"/>
              <a:ext cx="6740324" cy="32560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C40B8242-F6F4-4B5C-8701-39C990A419AC}"/>
                </a:ext>
              </a:extLst>
            </p:cNvPr>
            <p:cNvGrpSpPr/>
            <p:nvPr/>
          </p:nvGrpSpPr>
          <p:grpSpPr>
            <a:xfrm>
              <a:off x="5299855" y="3778868"/>
              <a:ext cx="7142202" cy="3083384"/>
              <a:chOff x="5299855" y="3778868"/>
              <a:chExt cx="7142202" cy="3083384"/>
            </a:xfrm>
          </p:grpSpPr>
          <p:cxnSp>
            <p:nvCxnSpPr>
              <p:cNvPr id="79" name="Straight Connector 78">
                <a:extLst>
                  <a:ext uri="{FF2B5EF4-FFF2-40B4-BE49-F238E27FC236}">
                    <a16:creationId xmlns:a16="http://schemas.microsoft.com/office/drawing/2014/main" id="{AD83D6DC-D596-453C-B7C9-C8F239942D88}"/>
                  </a:ext>
                </a:extLst>
              </p:cNvPr>
              <p:cNvCxnSpPr/>
              <p:nvPr/>
            </p:nvCxnSpPr>
            <p:spPr bwMode="auto">
              <a:xfrm>
                <a:off x="10373631" y="5877974"/>
                <a:ext cx="0" cy="522751"/>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80" name="Group 79">
                <a:extLst>
                  <a:ext uri="{FF2B5EF4-FFF2-40B4-BE49-F238E27FC236}">
                    <a16:creationId xmlns:a16="http://schemas.microsoft.com/office/drawing/2014/main" id="{AD122E70-EF67-462A-A287-2E7494B68621}"/>
                  </a:ext>
                </a:extLst>
              </p:cNvPr>
              <p:cNvGrpSpPr/>
              <p:nvPr/>
            </p:nvGrpSpPr>
            <p:grpSpPr>
              <a:xfrm>
                <a:off x="5299855" y="3778868"/>
                <a:ext cx="7142202" cy="3083384"/>
                <a:chOff x="5299855" y="3778868"/>
                <a:chExt cx="7142202" cy="3083384"/>
              </a:xfrm>
            </p:grpSpPr>
            <p:cxnSp>
              <p:nvCxnSpPr>
                <p:cNvPr id="81" name="Straight Connector 80">
                  <a:extLst>
                    <a:ext uri="{FF2B5EF4-FFF2-40B4-BE49-F238E27FC236}">
                      <a16:creationId xmlns:a16="http://schemas.microsoft.com/office/drawing/2014/main" id="{3FA58670-9CB6-49F0-9CE2-4A31113B946A}"/>
                    </a:ext>
                  </a:extLst>
                </p:cNvPr>
                <p:cNvCxnSpPr/>
                <p:nvPr/>
              </p:nvCxnSpPr>
              <p:spPr bwMode="auto">
                <a:xfrm>
                  <a:off x="11811262" y="5877836"/>
                  <a:ext cx="0" cy="52275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2" name="Straight Connector 81">
                  <a:extLst>
                    <a:ext uri="{FF2B5EF4-FFF2-40B4-BE49-F238E27FC236}">
                      <a16:creationId xmlns:a16="http://schemas.microsoft.com/office/drawing/2014/main" id="{7AFFC344-1A8A-4ED3-ADC2-96779EBF8EAA}"/>
                    </a:ext>
                  </a:extLst>
                </p:cNvPr>
                <p:cNvCxnSpPr/>
                <p:nvPr/>
              </p:nvCxnSpPr>
              <p:spPr bwMode="auto">
                <a:xfrm>
                  <a:off x="11584913" y="5877836"/>
                  <a:ext cx="0" cy="52275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3" name="Straight Connector 82">
                  <a:extLst>
                    <a:ext uri="{FF2B5EF4-FFF2-40B4-BE49-F238E27FC236}">
                      <a16:creationId xmlns:a16="http://schemas.microsoft.com/office/drawing/2014/main" id="{9294A18F-474F-429D-8E8D-87CF69609A80}"/>
                    </a:ext>
                  </a:extLst>
                </p:cNvPr>
                <p:cNvCxnSpPr/>
                <p:nvPr/>
              </p:nvCxnSpPr>
              <p:spPr bwMode="auto">
                <a:xfrm>
                  <a:off x="11348366" y="5877975"/>
                  <a:ext cx="0" cy="522751"/>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85" name="Group 84">
                  <a:extLst>
                    <a:ext uri="{FF2B5EF4-FFF2-40B4-BE49-F238E27FC236}">
                      <a16:creationId xmlns:a16="http://schemas.microsoft.com/office/drawing/2014/main" id="{CA36B965-D0ED-41B4-B490-479640F023F1}"/>
                    </a:ext>
                  </a:extLst>
                </p:cNvPr>
                <p:cNvGrpSpPr/>
                <p:nvPr/>
              </p:nvGrpSpPr>
              <p:grpSpPr>
                <a:xfrm>
                  <a:off x="5299855" y="3778868"/>
                  <a:ext cx="7142202" cy="3083384"/>
                  <a:chOff x="5299855" y="3778868"/>
                  <a:chExt cx="7142202" cy="3083384"/>
                </a:xfrm>
              </p:grpSpPr>
              <p:grpSp>
                <p:nvGrpSpPr>
                  <p:cNvPr id="86" name="Group 85">
                    <a:extLst>
                      <a:ext uri="{FF2B5EF4-FFF2-40B4-BE49-F238E27FC236}">
                        <a16:creationId xmlns:a16="http://schemas.microsoft.com/office/drawing/2014/main" id="{7F40222C-6DA0-468E-8093-F0FAFE1ABF70}"/>
                      </a:ext>
                    </a:extLst>
                  </p:cNvPr>
                  <p:cNvGrpSpPr/>
                  <p:nvPr/>
                </p:nvGrpSpPr>
                <p:grpSpPr>
                  <a:xfrm>
                    <a:off x="6064810" y="5877836"/>
                    <a:ext cx="5968726" cy="533400"/>
                    <a:chOff x="822435" y="1524000"/>
                    <a:chExt cx="7690945" cy="533400"/>
                  </a:xfrm>
                </p:grpSpPr>
                <p:sp>
                  <p:nvSpPr>
                    <p:cNvPr id="107" name="Rectangle 106">
                      <a:extLst>
                        <a:ext uri="{FF2B5EF4-FFF2-40B4-BE49-F238E27FC236}">
                          <a16:creationId xmlns:a16="http://schemas.microsoft.com/office/drawing/2014/main" id="{CB4AA468-ECD6-46D9-98F5-4F182AC5697C}"/>
                        </a:ext>
                      </a:extLst>
                    </p:cNvPr>
                    <p:cNvSpPr/>
                    <p:nvPr/>
                  </p:nvSpPr>
                  <p:spPr bwMode="auto">
                    <a:xfrm>
                      <a:off x="822435" y="1524000"/>
                      <a:ext cx="1951363" cy="5334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a typeface="ＭＳ Ｐゴシック" pitchFamily="-96" charset="-128"/>
                      </a:endParaRPr>
                    </a:p>
                  </p:txBody>
                </p:sp>
                <p:sp>
                  <p:nvSpPr>
                    <p:cNvPr id="108" name="Rectangle 107">
                      <a:extLst>
                        <a:ext uri="{FF2B5EF4-FFF2-40B4-BE49-F238E27FC236}">
                          <a16:creationId xmlns:a16="http://schemas.microsoft.com/office/drawing/2014/main" id="{727D5EE2-1A2A-48FA-BB54-79F775124256}"/>
                        </a:ext>
                      </a:extLst>
                    </p:cNvPr>
                    <p:cNvSpPr/>
                    <p:nvPr/>
                  </p:nvSpPr>
                  <p:spPr bwMode="auto">
                    <a:xfrm>
                      <a:off x="2773797" y="1524000"/>
                      <a:ext cx="5739583" cy="5334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a typeface="ＭＳ Ｐゴシック" pitchFamily="-96" charset="-128"/>
                      </a:endParaRPr>
                    </a:p>
                  </p:txBody>
                </p:sp>
              </p:grpSp>
              <p:sp>
                <p:nvSpPr>
                  <p:cNvPr id="87" name="TextBox 86">
                    <a:extLst>
                      <a:ext uri="{FF2B5EF4-FFF2-40B4-BE49-F238E27FC236}">
                        <a16:creationId xmlns:a16="http://schemas.microsoft.com/office/drawing/2014/main" id="{6B305236-736B-4F34-8D24-69A9A9572E99}"/>
                      </a:ext>
                    </a:extLst>
                  </p:cNvPr>
                  <p:cNvSpPr txBox="1"/>
                  <p:nvPr/>
                </p:nvSpPr>
                <p:spPr>
                  <a:xfrm>
                    <a:off x="11817382" y="6395470"/>
                    <a:ext cx="236547" cy="461665"/>
                  </a:xfrm>
                  <a:prstGeom prst="rect">
                    <a:avLst/>
                  </a:prstGeom>
                  <a:noFill/>
                </p:spPr>
                <p:txBody>
                  <a:bodyPr wrap="square" rtlCol="0">
                    <a:spAutoFit/>
                  </a:bodyPr>
                  <a:lstStyle/>
                  <a:p>
                    <a:r>
                      <a:rPr lang="en-US" sz="2400" dirty="0"/>
                      <a:t>0</a:t>
                    </a:r>
                  </a:p>
                </p:txBody>
              </p:sp>
              <p:sp>
                <p:nvSpPr>
                  <p:cNvPr id="88" name="TextBox 87">
                    <a:extLst>
                      <a:ext uri="{FF2B5EF4-FFF2-40B4-BE49-F238E27FC236}">
                        <a16:creationId xmlns:a16="http://schemas.microsoft.com/office/drawing/2014/main" id="{EC261448-27D9-43E3-A0F1-39EAA79C0A6E}"/>
                      </a:ext>
                    </a:extLst>
                  </p:cNvPr>
                  <p:cNvSpPr txBox="1"/>
                  <p:nvPr/>
                </p:nvSpPr>
                <p:spPr>
                  <a:xfrm>
                    <a:off x="11560443" y="6395469"/>
                    <a:ext cx="236547" cy="461665"/>
                  </a:xfrm>
                  <a:prstGeom prst="rect">
                    <a:avLst/>
                  </a:prstGeom>
                  <a:noFill/>
                </p:spPr>
                <p:txBody>
                  <a:bodyPr wrap="square" rtlCol="0">
                    <a:spAutoFit/>
                  </a:bodyPr>
                  <a:lstStyle/>
                  <a:p>
                    <a:r>
                      <a:rPr lang="en-US" sz="2400" dirty="0"/>
                      <a:t>1</a:t>
                    </a:r>
                  </a:p>
                </p:txBody>
              </p:sp>
              <p:sp>
                <p:nvSpPr>
                  <p:cNvPr id="89" name="TextBox 88">
                    <a:extLst>
                      <a:ext uri="{FF2B5EF4-FFF2-40B4-BE49-F238E27FC236}">
                        <a16:creationId xmlns:a16="http://schemas.microsoft.com/office/drawing/2014/main" id="{F571C950-731A-49C1-9BE2-ACBADADE598E}"/>
                      </a:ext>
                    </a:extLst>
                  </p:cNvPr>
                  <p:cNvSpPr txBox="1"/>
                  <p:nvPr/>
                </p:nvSpPr>
                <p:spPr>
                  <a:xfrm>
                    <a:off x="11323897" y="6400587"/>
                    <a:ext cx="236547" cy="461665"/>
                  </a:xfrm>
                  <a:prstGeom prst="rect">
                    <a:avLst/>
                  </a:prstGeom>
                  <a:noFill/>
                </p:spPr>
                <p:txBody>
                  <a:bodyPr wrap="square" rtlCol="0">
                    <a:spAutoFit/>
                  </a:bodyPr>
                  <a:lstStyle/>
                  <a:p>
                    <a:r>
                      <a:rPr lang="en-US" sz="2400" dirty="0"/>
                      <a:t>2</a:t>
                    </a:r>
                  </a:p>
                </p:txBody>
              </p:sp>
              <p:sp>
                <p:nvSpPr>
                  <p:cNvPr id="90" name="TextBox 89">
                    <a:extLst>
                      <a:ext uri="{FF2B5EF4-FFF2-40B4-BE49-F238E27FC236}">
                        <a16:creationId xmlns:a16="http://schemas.microsoft.com/office/drawing/2014/main" id="{88C21B8E-24CF-484E-8ED6-A3F1221982DC}"/>
                      </a:ext>
                    </a:extLst>
                  </p:cNvPr>
                  <p:cNvSpPr txBox="1"/>
                  <p:nvPr/>
                </p:nvSpPr>
                <p:spPr>
                  <a:xfrm>
                    <a:off x="11087350" y="6390215"/>
                    <a:ext cx="236547" cy="461665"/>
                  </a:xfrm>
                  <a:prstGeom prst="rect">
                    <a:avLst/>
                  </a:prstGeom>
                  <a:noFill/>
                </p:spPr>
                <p:txBody>
                  <a:bodyPr wrap="square" rtlCol="0">
                    <a:spAutoFit/>
                  </a:bodyPr>
                  <a:lstStyle/>
                  <a:p>
                    <a:r>
                      <a:rPr lang="en-US" sz="2400" dirty="0"/>
                      <a:t>3</a:t>
                    </a:r>
                  </a:p>
                </p:txBody>
              </p:sp>
              <p:sp>
                <p:nvSpPr>
                  <p:cNvPr id="91" name="TextBox 90">
                    <a:extLst>
                      <a:ext uri="{FF2B5EF4-FFF2-40B4-BE49-F238E27FC236}">
                        <a16:creationId xmlns:a16="http://schemas.microsoft.com/office/drawing/2014/main" id="{9B755BE4-2494-48A5-A257-89E5C65B55AD}"/>
                      </a:ext>
                    </a:extLst>
                  </p:cNvPr>
                  <p:cNvSpPr txBox="1"/>
                  <p:nvPr/>
                </p:nvSpPr>
                <p:spPr>
                  <a:xfrm>
                    <a:off x="10365474" y="6384752"/>
                    <a:ext cx="568939" cy="461665"/>
                  </a:xfrm>
                  <a:prstGeom prst="rect">
                    <a:avLst/>
                  </a:prstGeom>
                  <a:noFill/>
                </p:spPr>
                <p:txBody>
                  <a:bodyPr wrap="square" rtlCol="0">
                    <a:spAutoFit/>
                  </a:bodyPr>
                  <a:lstStyle/>
                  <a:p>
                    <a:r>
                      <a:rPr lang="en-US" sz="2400" dirty="0"/>
                      <a:t>11</a:t>
                    </a:r>
                  </a:p>
                </p:txBody>
              </p:sp>
              <p:sp>
                <p:nvSpPr>
                  <p:cNvPr id="92" name="TextBox 91">
                    <a:extLst>
                      <a:ext uri="{FF2B5EF4-FFF2-40B4-BE49-F238E27FC236}">
                        <a16:creationId xmlns:a16="http://schemas.microsoft.com/office/drawing/2014/main" id="{048CA8D1-B88B-4D79-A72E-FDB53DAC7E6F}"/>
                      </a:ext>
                    </a:extLst>
                  </p:cNvPr>
                  <p:cNvSpPr txBox="1"/>
                  <p:nvPr/>
                </p:nvSpPr>
                <p:spPr>
                  <a:xfrm>
                    <a:off x="9948936" y="6374380"/>
                    <a:ext cx="568939" cy="461665"/>
                  </a:xfrm>
                  <a:prstGeom prst="rect">
                    <a:avLst/>
                  </a:prstGeom>
                  <a:noFill/>
                </p:spPr>
                <p:txBody>
                  <a:bodyPr wrap="square" rtlCol="0">
                    <a:spAutoFit/>
                  </a:bodyPr>
                  <a:lstStyle/>
                  <a:p>
                    <a:r>
                      <a:rPr lang="en-US" sz="2400" dirty="0"/>
                      <a:t>12</a:t>
                    </a:r>
                  </a:p>
                </p:txBody>
              </p:sp>
              <p:sp>
                <p:nvSpPr>
                  <p:cNvPr id="93" name="TextBox 92">
                    <a:extLst>
                      <a:ext uri="{FF2B5EF4-FFF2-40B4-BE49-F238E27FC236}">
                        <a16:creationId xmlns:a16="http://schemas.microsoft.com/office/drawing/2014/main" id="{1E3D11E3-FA4F-4AC4-BD31-C5FEFE6D4E63}"/>
                      </a:ext>
                    </a:extLst>
                  </p:cNvPr>
                  <p:cNvSpPr txBox="1"/>
                  <p:nvPr/>
                </p:nvSpPr>
                <p:spPr>
                  <a:xfrm>
                    <a:off x="7529474" y="6358923"/>
                    <a:ext cx="493486" cy="461665"/>
                  </a:xfrm>
                  <a:prstGeom prst="rect">
                    <a:avLst/>
                  </a:prstGeom>
                  <a:noFill/>
                </p:spPr>
                <p:txBody>
                  <a:bodyPr wrap="square" rtlCol="0">
                    <a:spAutoFit/>
                  </a:bodyPr>
                  <a:lstStyle/>
                  <a:p>
                    <a:r>
                      <a:rPr lang="en-US" sz="2400" dirty="0"/>
                      <a:t>47</a:t>
                    </a:r>
                  </a:p>
                </p:txBody>
              </p:sp>
              <p:sp>
                <p:nvSpPr>
                  <p:cNvPr id="94" name="TextBox 93">
                    <a:extLst>
                      <a:ext uri="{FF2B5EF4-FFF2-40B4-BE49-F238E27FC236}">
                        <a16:creationId xmlns:a16="http://schemas.microsoft.com/office/drawing/2014/main" id="{81159E1F-EC26-4AEF-8343-F87520E3E306}"/>
                      </a:ext>
                    </a:extLst>
                  </p:cNvPr>
                  <p:cNvSpPr txBox="1"/>
                  <p:nvPr/>
                </p:nvSpPr>
                <p:spPr>
                  <a:xfrm>
                    <a:off x="7121098" y="6367522"/>
                    <a:ext cx="493486" cy="461665"/>
                  </a:xfrm>
                  <a:prstGeom prst="rect">
                    <a:avLst/>
                  </a:prstGeom>
                  <a:noFill/>
                </p:spPr>
                <p:txBody>
                  <a:bodyPr wrap="square" rtlCol="0">
                    <a:spAutoFit/>
                  </a:bodyPr>
                  <a:lstStyle/>
                  <a:p>
                    <a:r>
                      <a:rPr lang="en-US" sz="2400" dirty="0"/>
                      <a:t>48</a:t>
                    </a:r>
                  </a:p>
                </p:txBody>
              </p:sp>
              <p:sp>
                <p:nvSpPr>
                  <p:cNvPr id="95" name="TextBox 94">
                    <a:extLst>
                      <a:ext uri="{FF2B5EF4-FFF2-40B4-BE49-F238E27FC236}">
                        <a16:creationId xmlns:a16="http://schemas.microsoft.com/office/drawing/2014/main" id="{3A4C4581-FFF1-48CC-83A8-653B05D3DCDF}"/>
                      </a:ext>
                    </a:extLst>
                  </p:cNvPr>
                  <p:cNvSpPr txBox="1"/>
                  <p:nvPr/>
                </p:nvSpPr>
                <p:spPr>
                  <a:xfrm>
                    <a:off x="5942453" y="6364527"/>
                    <a:ext cx="493486" cy="461665"/>
                  </a:xfrm>
                  <a:prstGeom prst="rect">
                    <a:avLst/>
                  </a:prstGeom>
                  <a:noFill/>
                </p:spPr>
                <p:txBody>
                  <a:bodyPr wrap="square" rtlCol="0">
                    <a:spAutoFit/>
                  </a:bodyPr>
                  <a:lstStyle/>
                  <a:p>
                    <a:r>
                      <a:rPr lang="en-US" sz="2400" dirty="0"/>
                      <a:t>63</a:t>
                    </a:r>
                  </a:p>
                </p:txBody>
              </p:sp>
              <p:sp>
                <p:nvSpPr>
                  <p:cNvPr id="96" name="TextBox 95">
                    <a:extLst>
                      <a:ext uri="{FF2B5EF4-FFF2-40B4-BE49-F238E27FC236}">
                        <a16:creationId xmlns:a16="http://schemas.microsoft.com/office/drawing/2014/main" id="{90A6FA15-0A5F-45C4-BFCE-AD991316688D}"/>
                      </a:ext>
                    </a:extLst>
                  </p:cNvPr>
                  <p:cNvSpPr txBox="1"/>
                  <p:nvPr/>
                </p:nvSpPr>
                <p:spPr>
                  <a:xfrm>
                    <a:off x="7418549" y="5967348"/>
                    <a:ext cx="3132204" cy="369332"/>
                  </a:xfrm>
                  <a:prstGeom prst="rect">
                    <a:avLst/>
                  </a:prstGeom>
                  <a:noFill/>
                </p:spPr>
                <p:txBody>
                  <a:bodyPr wrap="square" rtlCol="0">
                    <a:spAutoFit/>
                  </a:bodyPr>
                  <a:lstStyle/>
                  <a:p>
                    <a:pPr algn="ctr"/>
                    <a:r>
                      <a:rPr lang="en-US" dirty="0">
                        <a:cs typeface="Segoe UI Light" panose="020B0502040204020203" pitchFamily="34" charset="0"/>
                      </a:rPr>
                      <a:t>4KB-aligned </a:t>
                    </a:r>
                    <a:r>
                      <a:rPr lang="en-US" dirty="0" err="1">
                        <a:cs typeface="Segoe UI Light" panose="020B0502040204020203" pitchFamily="34" charset="0"/>
                      </a:rPr>
                      <a:t>physFrame</a:t>
                    </a:r>
                    <a:r>
                      <a:rPr lang="en-US" dirty="0">
                        <a:cs typeface="Segoe UI Light" panose="020B0502040204020203" pitchFamily="34" charset="0"/>
                      </a:rPr>
                      <a:t> </a:t>
                    </a:r>
                    <a:r>
                      <a:rPr lang="en-US" dirty="0" err="1">
                        <a:cs typeface="Segoe UI Light" panose="020B0502040204020203" pitchFamily="34" charset="0"/>
                      </a:rPr>
                      <a:t>addr</a:t>
                    </a:r>
                    <a:endParaRPr lang="en-US" dirty="0">
                      <a:cs typeface="Segoe UI Light" panose="020B0502040204020203" pitchFamily="34" charset="0"/>
                    </a:endParaRPr>
                  </a:p>
                </p:txBody>
              </p:sp>
              <p:sp>
                <p:nvSpPr>
                  <p:cNvPr id="97" name="TextBox 96">
                    <a:extLst>
                      <a:ext uri="{FF2B5EF4-FFF2-40B4-BE49-F238E27FC236}">
                        <a16:creationId xmlns:a16="http://schemas.microsoft.com/office/drawing/2014/main" id="{38540517-48EC-4DC1-800A-C7C3672F6C9D}"/>
                      </a:ext>
                    </a:extLst>
                  </p:cNvPr>
                  <p:cNvSpPr txBox="1"/>
                  <p:nvPr/>
                </p:nvSpPr>
                <p:spPr>
                  <a:xfrm>
                    <a:off x="5299855" y="5880512"/>
                    <a:ext cx="820269" cy="523220"/>
                  </a:xfrm>
                  <a:prstGeom prst="rect">
                    <a:avLst/>
                  </a:prstGeom>
                  <a:noFill/>
                </p:spPr>
                <p:txBody>
                  <a:bodyPr wrap="square" rtlCol="0">
                    <a:spAutoFit/>
                  </a:bodyPr>
                  <a:lstStyle/>
                  <a:p>
                    <a:pPr algn="ctr"/>
                    <a:r>
                      <a:rPr lang="en-US" sz="2800" b="1" dirty="0">
                        <a:latin typeface="+mj-lt"/>
                      </a:rPr>
                      <a:t>PTE</a:t>
                    </a:r>
                    <a:endParaRPr lang="en-US" sz="2400" b="1" dirty="0">
                      <a:latin typeface="+mj-lt"/>
                    </a:endParaRPr>
                  </a:p>
                </p:txBody>
              </p:sp>
              <p:grpSp>
                <p:nvGrpSpPr>
                  <p:cNvPr id="98" name="Group 97">
                    <a:extLst>
                      <a:ext uri="{FF2B5EF4-FFF2-40B4-BE49-F238E27FC236}">
                        <a16:creationId xmlns:a16="http://schemas.microsoft.com/office/drawing/2014/main" id="{123B6981-58C3-44AA-8CFC-417B7CA62881}"/>
                      </a:ext>
                    </a:extLst>
                  </p:cNvPr>
                  <p:cNvGrpSpPr/>
                  <p:nvPr/>
                </p:nvGrpSpPr>
                <p:grpSpPr>
                  <a:xfrm>
                    <a:off x="10846332" y="4662617"/>
                    <a:ext cx="1595725" cy="1171657"/>
                    <a:chOff x="9322332" y="4662617"/>
                    <a:chExt cx="1595725" cy="1171657"/>
                  </a:xfrm>
                </p:grpSpPr>
                <p:sp>
                  <p:nvSpPr>
                    <p:cNvPr id="105" name="TextBox 104">
                      <a:extLst>
                        <a:ext uri="{FF2B5EF4-FFF2-40B4-BE49-F238E27FC236}">
                          <a16:creationId xmlns:a16="http://schemas.microsoft.com/office/drawing/2014/main" id="{51401DA6-6776-475A-94BD-506CB99DB6F9}"/>
                        </a:ext>
                      </a:extLst>
                    </p:cNvPr>
                    <p:cNvSpPr txBox="1"/>
                    <p:nvPr/>
                  </p:nvSpPr>
                  <p:spPr>
                    <a:xfrm>
                      <a:off x="9322332" y="4662617"/>
                      <a:ext cx="1595725" cy="461665"/>
                    </a:xfrm>
                    <a:prstGeom prst="rect">
                      <a:avLst/>
                    </a:prstGeom>
                    <a:noFill/>
                  </p:spPr>
                  <p:txBody>
                    <a:bodyPr wrap="square" rtlCol="0">
                      <a:spAutoFit/>
                    </a:bodyPr>
                    <a:lstStyle/>
                    <a:p>
                      <a:pPr algn="ctr"/>
                      <a:r>
                        <a:rPr lang="en-US" sz="2400" dirty="0"/>
                        <a:t>Present?</a:t>
                      </a:r>
                      <a:endParaRPr lang="en-US" sz="2000" dirty="0"/>
                    </a:p>
                  </p:txBody>
                </p:sp>
                <p:cxnSp>
                  <p:nvCxnSpPr>
                    <p:cNvPr id="106" name="Straight Arrow Connector 105">
                      <a:extLst>
                        <a:ext uri="{FF2B5EF4-FFF2-40B4-BE49-F238E27FC236}">
                          <a16:creationId xmlns:a16="http://schemas.microsoft.com/office/drawing/2014/main" id="{53010874-B624-4EED-A067-4DF23EF17A3C}"/>
                        </a:ext>
                      </a:extLst>
                    </p:cNvPr>
                    <p:cNvCxnSpPr>
                      <a:cxnSpLocks/>
                    </p:cNvCxnSpPr>
                    <p:nvPr/>
                  </p:nvCxnSpPr>
                  <p:spPr bwMode="auto">
                    <a:xfrm>
                      <a:off x="10321668" y="5029200"/>
                      <a:ext cx="89987" cy="805074"/>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grpSp>
              <p:grpSp>
                <p:nvGrpSpPr>
                  <p:cNvPr id="99" name="Group 98">
                    <a:extLst>
                      <a:ext uri="{FF2B5EF4-FFF2-40B4-BE49-F238E27FC236}">
                        <a16:creationId xmlns:a16="http://schemas.microsoft.com/office/drawing/2014/main" id="{8D61605E-239B-4930-B2B6-5E57889F3A33}"/>
                      </a:ext>
                    </a:extLst>
                  </p:cNvPr>
                  <p:cNvGrpSpPr/>
                  <p:nvPr/>
                </p:nvGrpSpPr>
                <p:grpSpPr>
                  <a:xfrm>
                    <a:off x="10021424" y="4204194"/>
                    <a:ext cx="2077110" cy="1623703"/>
                    <a:chOff x="8630114" y="4204193"/>
                    <a:chExt cx="2077110" cy="1623703"/>
                  </a:xfrm>
                </p:grpSpPr>
                <p:sp>
                  <p:nvSpPr>
                    <p:cNvPr id="103" name="TextBox 102">
                      <a:extLst>
                        <a:ext uri="{FF2B5EF4-FFF2-40B4-BE49-F238E27FC236}">
                          <a16:creationId xmlns:a16="http://schemas.microsoft.com/office/drawing/2014/main" id="{5A4A7AEA-9BD6-4F44-87F1-5EB4ECF30339}"/>
                        </a:ext>
                      </a:extLst>
                    </p:cNvPr>
                    <p:cNvSpPr txBox="1"/>
                    <p:nvPr/>
                  </p:nvSpPr>
                  <p:spPr>
                    <a:xfrm>
                      <a:off x="8630114" y="4204193"/>
                      <a:ext cx="2077110" cy="461665"/>
                    </a:xfrm>
                    <a:prstGeom prst="rect">
                      <a:avLst/>
                    </a:prstGeom>
                    <a:noFill/>
                  </p:spPr>
                  <p:txBody>
                    <a:bodyPr wrap="square" rtlCol="0">
                      <a:spAutoFit/>
                    </a:bodyPr>
                    <a:lstStyle/>
                    <a:p>
                      <a:pPr algn="ctr"/>
                      <a:r>
                        <a:rPr lang="en-US" sz="2400" dirty="0"/>
                        <a:t>Writeable?</a:t>
                      </a:r>
                      <a:endParaRPr lang="en-US" sz="2000" dirty="0"/>
                    </a:p>
                  </p:txBody>
                </p:sp>
                <p:cxnSp>
                  <p:nvCxnSpPr>
                    <p:cNvPr id="104" name="Straight Arrow Connector 103">
                      <a:extLst>
                        <a:ext uri="{FF2B5EF4-FFF2-40B4-BE49-F238E27FC236}">
                          <a16:creationId xmlns:a16="http://schemas.microsoft.com/office/drawing/2014/main" id="{A56C380E-6B59-40C8-A31A-8B305384B872}"/>
                        </a:ext>
                      </a:extLst>
                    </p:cNvPr>
                    <p:cNvCxnSpPr>
                      <a:cxnSpLocks/>
                    </p:cNvCxnSpPr>
                    <p:nvPr/>
                  </p:nvCxnSpPr>
                  <p:spPr bwMode="auto">
                    <a:xfrm>
                      <a:off x="9348347" y="4615058"/>
                      <a:ext cx="939059" cy="1212838"/>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grpSp>
              <p:grpSp>
                <p:nvGrpSpPr>
                  <p:cNvPr id="100" name="Group 99">
                    <a:extLst>
                      <a:ext uri="{FF2B5EF4-FFF2-40B4-BE49-F238E27FC236}">
                        <a16:creationId xmlns:a16="http://schemas.microsoft.com/office/drawing/2014/main" id="{F14CA0DF-1AF1-46B9-A538-E3A27AC973EC}"/>
                      </a:ext>
                    </a:extLst>
                  </p:cNvPr>
                  <p:cNvGrpSpPr/>
                  <p:nvPr/>
                </p:nvGrpSpPr>
                <p:grpSpPr>
                  <a:xfrm>
                    <a:off x="8592855" y="3778868"/>
                    <a:ext cx="3075789" cy="2036329"/>
                    <a:chOff x="2793783" y="4607249"/>
                    <a:chExt cx="3075789" cy="2036329"/>
                  </a:xfrm>
                </p:grpSpPr>
                <p:cxnSp>
                  <p:nvCxnSpPr>
                    <p:cNvPr id="101" name="Straight Arrow Connector 100">
                      <a:extLst>
                        <a:ext uri="{FF2B5EF4-FFF2-40B4-BE49-F238E27FC236}">
                          <a16:creationId xmlns:a16="http://schemas.microsoft.com/office/drawing/2014/main" id="{E57EDBBC-C068-4BD7-9BCE-B9BCC31C3C6C}"/>
                        </a:ext>
                      </a:extLst>
                    </p:cNvPr>
                    <p:cNvCxnSpPr>
                      <a:cxnSpLocks/>
                    </p:cNvCxnSpPr>
                    <p:nvPr/>
                  </p:nvCxnSpPr>
                  <p:spPr bwMode="auto">
                    <a:xfrm>
                      <a:off x="4129320" y="4992424"/>
                      <a:ext cx="1534402" cy="1651154"/>
                    </a:xfrm>
                    <a:prstGeom prst="straightConnector1">
                      <a:avLst/>
                    </a:prstGeom>
                    <a:solidFill>
                      <a:schemeClr val="accent1"/>
                    </a:solidFill>
                    <a:ln w="9525" cap="flat" cmpd="sng" algn="ctr">
                      <a:solidFill>
                        <a:schemeClr val="tx1"/>
                      </a:solidFill>
                      <a:prstDash val="solid"/>
                      <a:round/>
                      <a:headEnd type="none" w="med" len="med"/>
                      <a:tailEnd type="triangle" w="lg" len="lg"/>
                    </a:ln>
                    <a:effectLst/>
                  </p:spPr>
                </p:cxnSp>
                <p:sp>
                  <p:nvSpPr>
                    <p:cNvPr id="102" name="TextBox 101">
                      <a:extLst>
                        <a:ext uri="{FF2B5EF4-FFF2-40B4-BE49-F238E27FC236}">
                          <a16:creationId xmlns:a16="http://schemas.microsoft.com/office/drawing/2014/main" id="{4DF7D64C-1B40-436D-B63D-36D0A8472B6A}"/>
                        </a:ext>
                      </a:extLst>
                    </p:cNvPr>
                    <p:cNvSpPr txBox="1"/>
                    <p:nvPr/>
                  </p:nvSpPr>
                  <p:spPr>
                    <a:xfrm>
                      <a:off x="2793783" y="4607249"/>
                      <a:ext cx="3075789" cy="461665"/>
                    </a:xfrm>
                    <a:prstGeom prst="rect">
                      <a:avLst/>
                    </a:prstGeom>
                    <a:noFill/>
                  </p:spPr>
                  <p:txBody>
                    <a:bodyPr wrap="square" rtlCol="0">
                      <a:spAutoFit/>
                    </a:bodyPr>
                    <a:lstStyle/>
                    <a:p>
                      <a:pPr algn="ctr"/>
                      <a:r>
                        <a:rPr lang="en-US" sz="2400" dirty="0"/>
                        <a:t>User-mode accessible?</a:t>
                      </a:r>
                      <a:endParaRPr lang="en-US" sz="2000" dirty="0"/>
                    </a:p>
                  </p:txBody>
                </p:sp>
              </p:grpSp>
            </p:grpSp>
          </p:grpSp>
        </p:grpSp>
      </p:grpSp>
    </p:spTree>
    <p:extLst>
      <p:ext uri="{BB962C8B-B14F-4D97-AF65-F5344CB8AC3E}">
        <p14:creationId xmlns:p14="http://schemas.microsoft.com/office/powerpoint/2010/main" val="42489688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6"/>
                                        </p:tgtEl>
                                      </p:cBhvr>
                                    </p:animEffect>
                                    <p:set>
                                      <p:cBhvr>
                                        <p:cTn id="7" dur="1" fill="hold">
                                          <p:stCondLst>
                                            <p:cond delay="499"/>
                                          </p:stCondLst>
                                        </p:cTn>
                                        <p:tgtEl>
                                          <p:spTgt spid="7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84">
                                            <p:txEl>
                                              <p:pRg st="0" end="0"/>
                                            </p:txEl>
                                          </p:spTgt>
                                        </p:tgtEl>
                                        <p:attrNameLst>
                                          <p:attrName>style.visibility</p:attrName>
                                        </p:attrNameLst>
                                      </p:cBhvr>
                                      <p:to>
                                        <p:strVal val="visible"/>
                                      </p:to>
                                    </p:set>
                                    <p:animEffect transition="in" filter="fade">
                                      <p:cBhvr>
                                        <p:cTn id="13" dur="500"/>
                                        <p:tgtEl>
                                          <p:spTgt spid="84">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4">
                                            <p:txEl>
                                              <p:pRg st="1" end="1"/>
                                            </p:txEl>
                                          </p:spTgt>
                                        </p:tgtEl>
                                        <p:attrNameLst>
                                          <p:attrName>style.visibility</p:attrName>
                                        </p:attrNameLst>
                                      </p:cBhvr>
                                      <p:to>
                                        <p:strVal val="visible"/>
                                      </p:to>
                                    </p:set>
                                    <p:animEffect transition="in" filter="fade">
                                      <p:cBhvr>
                                        <p:cTn id="16" dur="500"/>
                                        <p:tgtEl>
                                          <p:spTgt spid="84">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4">
                                            <p:txEl>
                                              <p:pRg st="2" end="2"/>
                                            </p:txEl>
                                          </p:spTgt>
                                        </p:tgtEl>
                                        <p:attrNameLst>
                                          <p:attrName>style.visibility</p:attrName>
                                        </p:attrNameLst>
                                      </p:cBhvr>
                                      <p:to>
                                        <p:strVal val="visible"/>
                                      </p:to>
                                    </p:set>
                                    <p:animEffect transition="in" filter="fade">
                                      <p:cBhvr>
                                        <p:cTn id="19" dur="500"/>
                                        <p:tgtEl>
                                          <p:spTgt spid="84">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84">
                                            <p:txEl>
                                              <p:pRg st="0" end="0"/>
                                            </p:txEl>
                                          </p:spTgt>
                                        </p:tgtEl>
                                      </p:cBhvr>
                                    </p:animEffect>
                                    <p:set>
                                      <p:cBhvr>
                                        <p:cTn id="24" dur="1" fill="hold">
                                          <p:stCondLst>
                                            <p:cond delay="499"/>
                                          </p:stCondLst>
                                        </p:cTn>
                                        <p:tgtEl>
                                          <p:spTgt spid="84">
                                            <p:txEl>
                                              <p:pRg st="0" end="0"/>
                                            </p:txEl>
                                          </p:spTgt>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84">
                                            <p:txEl>
                                              <p:pRg st="1" end="1"/>
                                            </p:txEl>
                                          </p:spTgt>
                                        </p:tgtEl>
                                      </p:cBhvr>
                                    </p:animEffect>
                                    <p:set>
                                      <p:cBhvr>
                                        <p:cTn id="27" dur="1" fill="hold">
                                          <p:stCondLst>
                                            <p:cond delay="499"/>
                                          </p:stCondLst>
                                        </p:cTn>
                                        <p:tgtEl>
                                          <p:spTgt spid="84">
                                            <p:txEl>
                                              <p:pRg st="1" end="1"/>
                                            </p:txEl>
                                          </p:spTgt>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84">
                                            <p:txEl>
                                              <p:pRg st="2" end="2"/>
                                            </p:txEl>
                                          </p:spTgt>
                                        </p:tgtEl>
                                      </p:cBhvr>
                                    </p:animEffect>
                                    <p:set>
                                      <p:cBhvr>
                                        <p:cTn id="30" dur="1" fill="hold">
                                          <p:stCondLst>
                                            <p:cond delay="499"/>
                                          </p:stCondLst>
                                        </p:cTn>
                                        <p:tgtEl>
                                          <p:spTgt spid="84">
                                            <p:txEl>
                                              <p:pRg st="2" end="2"/>
                                            </p:txEl>
                                          </p:spTgt>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6"/>
                                        </p:tgtEl>
                                      </p:cBhvr>
                                    </p:animEffect>
                                    <p:set>
                                      <p:cBhvr>
                                        <p:cTn id="33"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BF3E6C29-3A62-17C4-0721-38B427F1651F}"/>
              </a:ext>
            </a:extLst>
          </p:cNvPr>
          <p:cNvSpPr>
            <a:spLocks noGrp="1"/>
          </p:cNvSpPr>
          <p:nvPr>
            <p:ph idx="1"/>
          </p:nvPr>
        </p:nvSpPr>
        <p:spPr/>
        <p:txBody>
          <a:bodyPr/>
          <a:lstStyle/>
          <a:p>
            <a:r>
              <a:rPr lang="en-US" sz="2000" dirty="0"/>
              <a:t>The guest OS does an </a:t>
            </a:r>
            <a:r>
              <a:rPr lang="en-US" sz="2000" dirty="0" err="1"/>
              <a:t>iret</a:t>
            </a:r>
            <a:r>
              <a:rPr lang="en-US" sz="2000" dirty="0"/>
              <a:t>/</a:t>
            </a:r>
            <a:r>
              <a:rPr lang="en-US" sz="2000" dirty="0" err="1"/>
              <a:t>sysexit</a:t>
            </a:r>
            <a:r>
              <a:rPr lang="en-US" sz="2000" dirty="0"/>
              <a:t>, thinking that the privilege level will flip from 0 to 3 . . . but both the guest OS and the guest apps run at 3!</a:t>
            </a:r>
          </a:p>
          <a:p>
            <a:r>
              <a:rPr lang="en-US" sz="2000" dirty="0"/>
              <a:t>To provide isolation between the guest OS and guest apps, the VMM must do gross bookkeeping during “context switches” between the guest OS and guest apps!</a:t>
            </a:r>
          </a:p>
          <a:p>
            <a:endParaRPr lang="en-US" dirty="0"/>
          </a:p>
          <a:p>
            <a:endParaRPr lang="en-US" dirty="0"/>
          </a:p>
        </p:txBody>
      </p:sp>
      <p:grpSp>
        <p:nvGrpSpPr>
          <p:cNvPr id="19" name="Group 18">
            <a:extLst>
              <a:ext uri="{FF2B5EF4-FFF2-40B4-BE49-F238E27FC236}">
                <a16:creationId xmlns:a16="http://schemas.microsoft.com/office/drawing/2014/main" id="{AE78B0E3-AB42-4920-85AA-3223BB1458F5}"/>
              </a:ext>
            </a:extLst>
          </p:cNvPr>
          <p:cNvGrpSpPr/>
          <p:nvPr/>
        </p:nvGrpSpPr>
        <p:grpSpPr>
          <a:xfrm>
            <a:off x="1953855" y="5753946"/>
            <a:ext cx="1980342" cy="564065"/>
            <a:chOff x="9855737" y="4672169"/>
            <a:chExt cx="1980342" cy="564065"/>
          </a:xfrm>
        </p:grpSpPr>
        <p:sp>
          <p:nvSpPr>
            <p:cNvPr id="3" name="Rectangle 2">
              <a:extLst>
                <a:ext uri="{FF2B5EF4-FFF2-40B4-BE49-F238E27FC236}">
                  <a16:creationId xmlns:a16="http://schemas.microsoft.com/office/drawing/2014/main" id="{DF1EF503-A2E4-4BAD-BB58-89E5521CEDCD}"/>
                </a:ext>
              </a:extLst>
            </p:cNvPr>
            <p:cNvSpPr/>
            <p:nvPr/>
          </p:nvSpPr>
          <p:spPr bwMode="auto">
            <a:xfrm>
              <a:off x="9855737" y="4683581"/>
              <a:ext cx="1980342" cy="552653"/>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96" charset="-128"/>
              </a:endParaRPr>
            </a:p>
          </p:txBody>
        </p:sp>
        <p:sp>
          <p:nvSpPr>
            <p:cNvPr id="4" name="TextBox 3">
              <a:extLst>
                <a:ext uri="{FF2B5EF4-FFF2-40B4-BE49-F238E27FC236}">
                  <a16:creationId xmlns:a16="http://schemas.microsoft.com/office/drawing/2014/main" id="{C67EC55A-CBBB-42C5-BB72-D7B110974A75}"/>
                </a:ext>
              </a:extLst>
            </p:cNvPr>
            <p:cNvSpPr txBox="1"/>
            <p:nvPr/>
          </p:nvSpPr>
          <p:spPr>
            <a:xfrm>
              <a:off x="9979926" y="4672169"/>
              <a:ext cx="1712728" cy="523220"/>
            </a:xfrm>
            <a:prstGeom prst="rect">
              <a:avLst/>
            </a:prstGeom>
            <a:noFill/>
          </p:spPr>
          <p:txBody>
            <a:bodyPr wrap="square" rtlCol="0">
              <a:spAutoFit/>
            </a:bodyPr>
            <a:lstStyle/>
            <a:p>
              <a:pPr algn="ctr"/>
              <a:r>
                <a:rPr lang="en-US" sz="2800" dirty="0">
                  <a:solidFill>
                    <a:schemeClr val="bg1"/>
                  </a:solidFill>
                  <a:latin typeface="+mn-lt"/>
                </a:rPr>
                <a:t>x86</a:t>
              </a:r>
            </a:p>
          </p:txBody>
        </p:sp>
      </p:grpSp>
      <p:grpSp>
        <p:nvGrpSpPr>
          <p:cNvPr id="33" name="Group 32">
            <a:extLst>
              <a:ext uri="{FF2B5EF4-FFF2-40B4-BE49-F238E27FC236}">
                <a16:creationId xmlns:a16="http://schemas.microsoft.com/office/drawing/2014/main" id="{A7BD9952-5578-41F7-9B6F-54059846B4C0}"/>
              </a:ext>
            </a:extLst>
          </p:cNvPr>
          <p:cNvGrpSpPr/>
          <p:nvPr/>
        </p:nvGrpSpPr>
        <p:grpSpPr>
          <a:xfrm>
            <a:off x="1953855" y="3607486"/>
            <a:ext cx="3958937" cy="1995124"/>
            <a:chOff x="8170437" y="99874"/>
            <a:chExt cx="3958937" cy="1995124"/>
          </a:xfrm>
        </p:grpSpPr>
        <p:sp>
          <p:nvSpPr>
            <p:cNvPr id="5" name="TextBox 4">
              <a:extLst>
                <a:ext uri="{FF2B5EF4-FFF2-40B4-BE49-F238E27FC236}">
                  <a16:creationId xmlns:a16="http://schemas.microsoft.com/office/drawing/2014/main" id="{DA483E31-B6ED-4946-A4D4-DF19F805083C}"/>
                </a:ext>
              </a:extLst>
            </p:cNvPr>
            <p:cNvSpPr txBox="1"/>
            <p:nvPr/>
          </p:nvSpPr>
          <p:spPr>
            <a:xfrm>
              <a:off x="10369485" y="1534193"/>
              <a:ext cx="1759889" cy="523220"/>
            </a:xfrm>
            <a:prstGeom prst="rect">
              <a:avLst/>
            </a:prstGeom>
            <a:noFill/>
          </p:spPr>
          <p:txBody>
            <a:bodyPr wrap="square" rtlCol="0">
              <a:spAutoFit/>
            </a:bodyPr>
            <a:lstStyle/>
            <a:p>
              <a:r>
                <a:rPr lang="en-US" sz="2800" dirty="0">
                  <a:latin typeface="+mn-lt"/>
                </a:rPr>
                <a:t>Ring 0</a:t>
              </a:r>
            </a:p>
          </p:txBody>
        </p:sp>
        <p:sp>
          <p:nvSpPr>
            <p:cNvPr id="6" name="TextBox 5">
              <a:extLst>
                <a:ext uri="{FF2B5EF4-FFF2-40B4-BE49-F238E27FC236}">
                  <a16:creationId xmlns:a16="http://schemas.microsoft.com/office/drawing/2014/main" id="{3DE7AF50-BB99-41CA-86A3-7F91BC36BBAF}"/>
                </a:ext>
              </a:extLst>
            </p:cNvPr>
            <p:cNvSpPr txBox="1"/>
            <p:nvPr/>
          </p:nvSpPr>
          <p:spPr>
            <a:xfrm>
              <a:off x="10369485" y="476264"/>
              <a:ext cx="1227830" cy="523220"/>
            </a:xfrm>
            <a:prstGeom prst="rect">
              <a:avLst/>
            </a:prstGeom>
            <a:noFill/>
          </p:spPr>
          <p:txBody>
            <a:bodyPr wrap="square" rtlCol="0">
              <a:spAutoFit/>
            </a:bodyPr>
            <a:lstStyle/>
            <a:p>
              <a:r>
                <a:rPr lang="en-US" sz="2800" dirty="0">
                  <a:latin typeface="+mn-lt"/>
                </a:rPr>
                <a:t>Ring 3</a:t>
              </a:r>
            </a:p>
          </p:txBody>
        </p:sp>
        <p:grpSp>
          <p:nvGrpSpPr>
            <p:cNvPr id="9" name="Group 8">
              <a:extLst>
                <a:ext uri="{FF2B5EF4-FFF2-40B4-BE49-F238E27FC236}">
                  <a16:creationId xmlns:a16="http://schemas.microsoft.com/office/drawing/2014/main" id="{4F5AB9B6-245E-4563-A13C-6FB9422BED43}"/>
                </a:ext>
              </a:extLst>
            </p:cNvPr>
            <p:cNvGrpSpPr/>
            <p:nvPr/>
          </p:nvGrpSpPr>
          <p:grpSpPr>
            <a:xfrm>
              <a:off x="8170437" y="1542345"/>
              <a:ext cx="1980342" cy="552653"/>
              <a:chOff x="2095500" y="5181600"/>
              <a:chExt cx="1638300" cy="457200"/>
            </a:xfrm>
          </p:grpSpPr>
          <p:sp>
            <p:nvSpPr>
              <p:cNvPr id="16" name="Rectangle 15">
                <a:extLst>
                  <a:ext uri="{FF2B5EF4-FFF2-40B4-BE49-F238E27FC236}">
                    <a16:creationId xmlns:a16="http://schemas.microsoft.com/office/drawing/2014/main" id="{2847AC7E-520B-44DC-AEF5-09F981A5E475}"/>
                  </a:ext>
                </a:extLst>
              </p:cNvPr>
              <p:cNvSpPr/>
              <p:nvPr/>
            </p:nvSpPr>
            <p:spPr bwMode="auto">
              <a:xfrm>
                <a:off x="2095500" y="5181600"/>
                <a:ext cx="1638300" cy="457200"/>
              </a:xfrm>
              <a:prstGeom prst="rect">
                <a:avLst/>
              </a:prstGeom>
              <a:solidFill>
                <a:schemeClr val="tx1">
                  <a:lumMod val="50000"/>
                  <a:lumOff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96" charset="-128"/>
                </a:endParaRPr>
              </a:p>
            </p:txBody>
          </p:sp>
          <p:sp>
            <p:nvSpPr>
              <p:cNvPr id="17" name="TextBox 16">
                <a:extLst>
                  <a:ext uri="{FF2B5EF4-FFF2-40B4-BE49-F238E27FC236}">
                    <a16:creationId xmlns:a16="http://schemas.microsoft.com/office/drawing/2014/main" id="{C95D938F-FB8B-45C0-9351-93491C96B8AD}"/>
                  </a:ext>
                </a:extLst>
              </p:cNvPr>
              <p:cNvSpPr txBox="1"/>
              <p:nvPr/>
            </p:nvSpPr>
            <p:spPr>
              <a:xfrm>
                <a:off x="2306096" y="5203257"/>
                <a:ext cx="1232179" cy="432850"/>
              </a:xfrm>
              <a:prstGeom prst="rect">
                <a:avLst/>
              </a:prstGeom>
              <a:noFill/>
            </p:spPr>
            <p:txBody>
              <a:bodyPr wrap="square" rtlCol="0">
                <a:spAutoFit/>
              </a:bodyPr>
              <a:lstStyle/>
              <a:p>
                <a:pPr algn="ctr"/>
                <a:r>
                  <a:rPr lang="en-US" sz="2800" dirty="0">
                    <a:solidFill>
                      <a:schemeClr val="bg1"/>
                    </a:solidFill>
                    <a:latin typeface="+mn-lt"/>
                  </a:rPr>
                  <a:t>VMM</a:t>
                </a:r>
              </a:p>
            </p:txBody>
          </p:sp>
        </p:grpSp>
        <p:grpSp>
          <p:nvGrpSpPr>
            <p:cNvPr id="10" name="Group 9">
              <a:extLst>
                <a:ext uri="{FF2B5EF4-FFF2-40B4-BE49-F238E27FC236}">
                  <a16:creationId xmlns:a16="http://schemas.microsoft.com/office/drawing/2014/main" id="{37AC8C3C-A8DB-48EC-A2C4-EDDBA2EAB1D8}"/>
                </a:ext>
              </a:extLst>
            </p:cNvPr>
            <p:cNvGrpSpPr/>
            <p:nvPr/>
          </p:nvGrpSpPr>
          <p:grpSpPr>
            <a:xfrm>
              <a:off x="8170437" y="823223"/>
              <a:ext cx="1980342" cy="552653"/>
              <a:chOff x="2095500" y="5173637"/>
              <a:chExt cx="1638300" cy="457200"/>
            </a:xfrm>
          </p:grpSpPr>
          <p:sp>
            <p:nvSpPr>
              <p:cNvPr id="14" name="Rectangle 13">
                <a:extLst>
                  <a:ext uri="{FF2B5EF4-FFF2-40B4-BE49-F238E27FC236}">
                    <a16:creationId xmlns:a16="http://schemas.microsoft.com/office/drawing/2014/main" id="{4FB3C591-DCBC-4AF7-901A-4B53F801F4B5}"/>
                  </a:ext>
                </a:extLst>
              </p:cNvPr>
              <p:cNvSpPr/>
              <p:nvPr/>
            </p:nvSpPr>
            <p:spPr bwMode="auto">
              <a:xfrm>
                <a:off x="2095500" y="5173637"/>
                <a:ext cx="1638300" cy="45720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96" charset="-128"/>
                </a:endParaRPr>
              </a:p>
            </p:txBody>
          </p:sp>
          <p:sp>
            <p:nvSpPr>
              <p:cNvPr id="15" name="TextBox 14">
                <a:extLst>
                  <a:ext uri="{FF2B5EF4-FFF2-40B4-BE49-F238E27FC236}">
                    <a16:creationId xmlns:a16="http://schemas.microsoft.com/office/drawing/2014/main" id="{BCADC0E7-7458-48D7-81B1-15DFB0EBB911}"/>
                  </a:ext>
                </a:extLst>
              </p:cNvPr>
              <p:cNvSpPr txBox="1"/>
              <p:nvPr/>
            </p:nvSpPr>
            <p:spPr>
              <a:xfrm>
                <a:off x="2209800" y="5179368"/>
                <a:ext cx="1447800" cy="432850"/>
              </a:xfrm>
              <a:prstGeom prst="rect">
                <a:avLst/>
              </a:prstGeom>
              <a:noFill/>
            </p:spPr>
            <p:txBody>
              <a:bodyPr wrap="square" rtlCol="0">
                <a:spAutoFit/>
              </a:bodyPr>
              <a:lstStyle/>
              <a:p>
                <a:pPr algn="ctr"/>
                <a:r>
                  <a:rPr lang="en-US" sz="2800" dirty="0">
                    <a:latin typeface="+mn-lt"/>
                  </a:rPr>
                  <a:t>Guest OS</a:t>
                </a:r>
              </a:p>
            </p:txBody>
          </p:sp>
        </p:grpSp>
        <p:grpSp>
          <p:nvGrpSpPr>
            <p:cNvPr id="11" name="Group 10">
              <a:extLst>
                <a:ext uri="{FF2B5EF4-FFF2-40B4-BE49-F238E27FC236}">
                  <a16:creationId xmlns:a16="http://schemas.microsoft.com/office/drawing/2014/main" id="{6A336C02-57CF-489C-A6B3-B2691395E365}"/>
                </a:ext>
              </a:extLst>
            </p:cNvPr>
            <p:cNvGrpSpPr/>
            <p:nvPr/>
          </p:nvGrpSpPr>
          <p:grpSpPr>
            <a:xfrm>
              <a:off x="8170437" y="99875"/>
              <a:ext cx="1980342" cy="555351"/>
              <a:chOff x="2095500" y="5149224"/>
              <a:chExt cx="1638300" cy="459432"/>
            </a:xfrm>
          </p:grpSpPr>
          <p:sp>
            <p:nvSpPr>
              <p:cNvPr id="12" name="Rectangle 11">
                <a:extLst>
                  <a:ext uri="{FF2B5EF4-FFF2-40B4-BE49-F238E27FC236}">
                    <a16:creationId xmlns:a16="http://schemas.microsoft.com/office/drawing/2014/main" id="{B7FB8C48-3A53-40EE-85FD-D0F7F0462B11}"/>
                  </a:ext>
                </a:extLst>
              </p:cNvPr>
              <p:cNvSpPr/>
              <p:nvPr/>
            </p:nvSpPr>
            <p:spPr bwMode="auto">
              <a:xfrm>
                <a:off x="2095500" y="5151456"/>
                <a:ext cx="1638300" cy="4572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96" charset="-128"/>
                </a:endParaRPr>
              </a:p>
            </p:txBody>
          </p:sp>
          <p:sp>
            <p:nvSpPr>
              <p:cNvPr id="13" name="TextBox 12">
                <a:extLst>
                  <a:ext uri="{FF2B5EF4-FFF2-40B4-BE49-F238E27FC236}">
                    <a16:creationId xmlns:a16="http://schemas.microsoft.com/office/drawing/2014/main" id="{6CFF716C-3F0F-4CF9-8220-AC0C0DCC6DFB}"/>
                  </a:ext>
                </a:extLst>
              </p:cNvPr>
              <p:cNvSpPr txBox="1"/>
              <p:nvPr/>
            </p:nvSpPr>
            <p:spPr>
              <a:xfrm>
                <a:off x="2125644" y="5149224"/>
                <a:ext cx="1562100" cy="432850"/>
              </a:xfrm>
              <a:prstGeom prst="rect">
                <a:avLst/>
              </a:prstGeom>
              <a:noFill/>
            </p:spPr>
            <p:txBody>
              <a:bodyPr wrap="square" rtlCol="0">
                <a:spAutoFit/>
              </a:bodyPr>
              <a:lstStyle/>
              <a:p>
                <a:pPr algn="ctr"/>
                <a:r>
                  <a:rPr lang="en-US" sz="2800" dirty="0">
                    <a:latin typeface="+mn-lt"/>
                  </a:rPr>
                  <a:t>Guest apps</a:t>
                </a:r>
              </a:p>
            </p:txBody>
          </p:sp>
        </p:grpSp>
        <p:sp>
          <p:nvSpPr>
            <p:cNvPr id="20" name="Left Bracket 19">
              <a:extLst>
                <a:ext uri="{FF2B5EF4-FFF2-40B4-BE49-F238E27FC236}">
                  <a16:creationId xmlns:a16="http://schemas.microsoft.com/office/drawing/2014/main" id="{A99624A7-243B-425F-93CE-D37FFFDCAE87}"/>
                </a:ext>
              </a:extLst>
            </p:cNvPr>
            <p:cNvSpPr/>
            <p:nvPr/>
          </p:nvSpPr>
          <p:spPr>
            <a:xfrm flipH="1">
              <a:off x="10219333" y="99874"/>
              <a:ext cx="169928" cy="1276001"/>
            </a:xfrm>
            <a:prstGeom prst="lef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1" name="Left Bracket 20">
              <a:extLst>
                <a:ext uri="{FF2B5EF4-FFF2-40B4-BE49-F238E27FC236}">
                  <a16:creationId xmlns:a16="http://schemas.microsoft.com/office/drawing/2014/main" id="{4C80E0F5-E435-4B68-9D4E-3A4AEFA4D587}"/>
                </a:ext>
              </a:extLst>
            </p:cNvPr>
            <p:cNvSpPr/>
            <p:nvPr/>
          </p:nvSpPr>
          <p:spPr>
            <a:xfrm flipH="1">
              <a:off x="10222253" y="1542345"/>
              <a:ext cx="169928" cy="549397"/>
            </a:xfrm>
            <a:prstGeom prst="lef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75" name="Left Bracket 74">
            <a:extLst>
              <a:ext uri="{FF2B5EF4-FFF2-40B4-BE49-F238E27FC236}">
                <a16:creationId xmlns:a16="http://schemas.microsoft.com/office/drawing/2014/main" id="{122EBCE0-4706-469F-9538-C8D2976CAEED}"/>
              </a:ext>
            </a:extLst>
          </p:cNvPr>
          <p:cNvSpPr/>
          <p:nvPr/>
        </p:nvSpPr>
        <p:spPr>
          <a:xfrm>
            <a:off x="1727088" y="3607485"/>
            <a:ext cx="169928" cy="1276001"/>
          </a:xfrm>
          <a:prstGeom prst="lef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0" name="Content Placeholder 2">
            <a:extLst>
              <a:ext uri="{FF2B5EF4-FFF2-40B4-BE49-F238E27FC236}">
                <a16:creationId xmlns:a16="http://schemas.microsoft.com/office/drawing/2014/main" id="{CEE7CBD3-E6CF-4A0D-B32A-90DB8FAE9621}"/>
              </a:ext>
            </a:extLst>
          </p:cNvPr>
          <p:cNvSpPr txBox="1">
            <a:spLocks/>
          </p:cNvSpPr>
          <p:nvPr/>
        </p:nvSpPr>
        <p:spPr>
          <a:xfrm>
            <a:off x="6008450" y="3737610"/>
            <a:ext cx="5538894" cy="2580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VMM places result where the guest OS expects it to be</a:t>
            </a:r>
          </a:p>
          <a:p>
            <a:r>
              <a:rPr lang="en-US" sz="2000" dirty="0"/>
              <a:t>VMM vectors control back to the guest OS</a:t>
            </a:r>
          </a:p>
          <a:p>
            <a:r>
              <a:rPr lang="en-US" sz="2000" dirty="0"/>
              <a:t>Guest OS does some processing and then does an </a:t>
            </a:r>
            <a:r>
              <a:rPr lang="en-US" sz="2000" b="1" dirty="0" err="1">
                <a:latin typeface="Consolas" panose="020B0609020204030204" pitchFamily="49" charset="0"/>
              </a:rPr>
              <a:t>iret</a:t>
            </a:r>
            <a:r>
              <a:rPr lang="en-US" sz="2000" dirty="0"/>
              <a:t>/</a:t>
            </a:r>
            <a:r>
              <a:rPr lang="en-US" sz="2000" b="1" dirty="0" err="1">
                <a:latin typeface="Consolas" panose="020B0609020204030204" pitchFamily="49" charset="0"/>
              </a:rPr>
              <a:t>sysexit</a:t>
            </a:r>
            <a:endParaRPr lang="en-US" sz="2000" b="1" dirty="0">
              <a:latin typeface="Consolas" panose="020B0609020204030204" pitchFamily="49" charset="0"/>
            </a:endParaRPr>
          </a:p>
          <a:p>
            <a:r>
              <a:rPr lang="en-US" sz="2000" dirty="0"/>
              <a:t>Hardware traps to VMM</a:t>
            </a:r>
          </a:p>
          <a:p>
            <a:r>
              <a:rPr lang="en-US" sz="2000" dirty="0"/>
              <a:t>VMM returns to user-mode</a:t>
            </a:r>
          </a:p>
        </p:txBody>
      </p:sp>
      <p:grpSp>
        <p:nvGrpSpPr>
          <p:cNvPr id="27" name="Group 26">
            <a:extLst>
              <a:ext uri="{FF2B5EF4-FFF2-40B4-BE49-F238E27FC236}">
                <a16:creationId xmlns:a16="http://schemas.microsoft.com/office/drawing/2014/main" id="{90D0781A-805B-425D-B072-0A0087C9F23B}"/>
              </a:ext>
            </a:extLst>
          </p:cNvPr>
          <p:cNvGrpSpPr/>
          <p:nvPr/>
        </p:nvGrpSpPr>
        <p:grpSpPr>
          <a:xfrm>
            <a:off x="3952923" y="3983876"/>
            <a:ext cx="2055526" cy="2195761"/>
            <a:chOff x="5709151" y="3183038"/>
            <a:chExt cx="1595031" cy="3345083"/>
          </a:xfrm>
        </p:grpSpPr>
        <p:cxnSp>
          <p:nvCxnSpPr>
            <p:cNvPr id="7" name="Straight Connector 6">
              <a:extLst>
                <a:ext uri="{FF2B5EF4-FFF2-40B4-BE49-F238E27FC236}">
                  <a16:creationId xmlns:a16="http://schemas.microsoft.com/office/drawing/2014/main" id="{8D21837C-24F0-4198-B6FD-90F40DAAD4AC}"/>
                </a:ext>
              </a:extLst>
            </p:cNvPr>
            <p:cNvCxnSpPr/>
            <p:nvPr/>
          </p:nvCxnSpPr>
          <p:spPr>
            <a:xfrm>
              <a:off x="5709151" y="6528121"/>
              <a:ext cx="126261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B471F1F-CE68-4204-92C1-3EB82EB7A3A1}"/>
                </a:ext>
              </a:extLst>
            </p:cNvPr>
            <p:cNvCxnSpPr>
              <a:cxnSpLocks/>
            </p:cNvCxnSpPr>
            <p:nvPr/>
          </p:nvCxnSpPr>
          <p:spPr>
            <a:xfrm>
              <a:off x="6972842" y="3183038"/>
              <a:ext cx="0" cy="33450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5E183A0-EB4F-4D08-BF5D-4956580EBBFE}"/>
                </a:ext>
              </a:extLst>
            </p:cNvPr>
            <p:cNvCxnSpPr>
              <a:cxnSpLocks/>
            </p:cNvCxnSpPr>
            <p:nvPr/>
          </p:nvCxnSpPr>
          <p:spPr>
            <a:xfrm>
              <a:off x="6973973" y="3183038"/>
              <a:ext cx="330209" cy="0"/>
            </a:xfrm>
            <a:prstGeom prst="line">
              <a:avLst/>
            </a:prstGeom>
            <a:ln w="1905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0D502938-203A-1745-9E00-CFBE78959E08}"/>
              </a:ext>
            </a:extLst>
          </p:cNvPr>
          <p:cNvSpPr>
            <a:spLocks noGrp="1"/>
          </p:cNvSpPr>
          <p:nvPr>
            <p:ph type="title"/>
          </p:nvPr>
        </p:nvSpPr>
        <p:spPr>
          <a:xfrm>
            <a:off x="1066800" y="627304"/>
            <a:ext cx="10058400" cy="1371600"/>
          </a:xfrm>
        </p:spPr>
        <p:txBody>
          <a:bodyPr/>
          <a:lstStyle/>
          <a:p>
            <a:r>
              <a:rPr lang="en-US" dirty="0"/>
              <a:t>X86 Hand-Off </a:t>
            </a:r>
          </a:p>
        </p:txBody>
      </p:sp>
      <p:pic>
        <p:nvPicPr>
          <p:cNvPr id="31" name="Picture 30">
            <a:extLst>
              <a:ext uri="{FF2B5EF4-FFF2-40B4-BE49-F238E27FC236}">
                <a16:creationId xmlns:a16="http://schemas.microsoft.com/office/drawing/2014/main" id="{2021BBAE-3686-44AF-BEC7-A7AD774AF248}"/>
              </a:ext>
            </a:extLst>
          </p:cNvPr>
          <p:cNvPicPr>
            <a:picLocks noChangeAspect="1"/>
          </p:cNvPicPr>
          <p:nvPr/>
        </p:nvPicPr>
        <p:blipFill>
          <a:blip r:embed="rId3"/>
          <a:stretch>
            <a:fillRect/>
          </a:stretch>
        </p:blipFill>
        <p:spPr>
          <a:xfrm>
            <a:off x="6096000" y="2196609"/>
            <a:ext cx="4988524" cy="4034087"/>
          </a:xfrm>
          <a:prstGeom prst="rect">
            <a:avLst/>
          </a:prstGeom>
        </p:spPr>
      </p:pic>
    </p:spTree>
    <p:extLst>
      <p:ext uri="{BB962C8B-B14F-4D97-AF65-F5344CB8AC3E}">
        <p14:creationId xmlns:p14="http://schemas.microsoft.com/office/powerpoint/2010/main" val="3514535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a:t>Introduction</a:t>
            </a:r>
          </a:p>
        </p:txBody>
      </p:sp>
      <p:sp>
        <p:nvSpPr>
          <p:cNvPr id="2" name="Content Placeholder 1">
            <a:extLst>
              <a:ext uri="{FF2B5EF4-FFF2-40B4-BE49-F238E27FC236}">
                <a16:creationId xmlns:a16="http://schemas.microsoft.com/office/drawing/2014/main" id="{246CE753-608A-F587-448B-DB7098704072}"/>
              </a:ext>
            </a:extLst>
          </p:cNvPr>
          <p:cNvSpPr>
            <a:spLocks noGrp="1"/>
          </p:cNvSpPr>
          <p:nvPr>
            <p:ph idx="1"/>
          </p:nvPr>
        </p:nvSpPr>
        <p:spPr/>
        <p:txBody>
          <a:bodyPr>
            <a:normAutofit/>
          </a:bodyPr>
          <a:lstStyle/>
          <a:p>
            <a:r>
              <a:rPr lang="en-US" sz="2000" dirty="0"/>
              <a:t> A VM is a software implementation of a machine that execute programs like a physical machine</a:t>
            </a:r>
          </a:p>
          <a:p>
            <a:r>
              <a:rPr lang="en-US" sz="2000" dirty="0"/>
              <a:t> A VM can support individual processes or a complete system depending on the abstraction level where virtualization occurs.</a:t>
            </a:r>
          </a:p>
          <a:p>
            <a:r>
              <a:rPr lang="en-US" sz="2000" dirty="0"/>
              <a:t> Virtualization – a technology that allows running two or more  OS side by side on one PC or embedded controller</a:t>
            </a:r>
          </a:p>
        </p:txBody>
      </p:sp>
      <p:pic>
        <p:nvPicPr>
          <p:cNvPr id="7170" name="Picture 2" descr="http://www.techwarelabs.com/articles/editorials/virtual_double/images/virtual.jpg"/>
          <p:cNvPicPr>
            <a:picLocks noChangeAspect="1" noChangeArrowheads="1"/>
          </p:cNvPicPr>
          <p:nvPr/>
        </p:nvPicPr>
        <p:blipFill>
          <a:blip r:embed="rId3" cstate="print"/>
          <a:srcRect/>
          <a:stretch>
            <a:fillRect/>
          </a:stretch>
        </p:blipFill>
        <p:spPr bwMode="auto">
          <a:xfrm>
            <a:off x="2133601" y="4095750"/>
            <a:ext cx="2714625" cy="2762251"/>
          </a:xfrm>
          <a:prstGeom prst="rect">
            <a:avLst/>
          </a:prstGeom>
          <a:noFill/>
        </p:spPr>
      </p:pic>
      <p:pic>
        <p:nvPicPr>
          <p:cNvPr id="11" name="Picture 10" descr="vmw-virtualization-defined.jpg"/>
          <p:cNvPicPr>
            <a:picLocks noChangeAspect="1"/>
          </p:cNvPicPr>
          <p:nvPr/>
        </p:nvPicPr>
        <p:blipFill>
          <a:blip r:embed="rId4" cstate="print"/>
          <a:stretch>
            <a:fillRect/>
          </a:stretch>
        </p:blipFill>
        <p:spPr>
          <a:xfrm>
            <a:off x="5029200" y="4495800"/>
            <a:ext cx="3276600" cy="207518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1D4FD825-383A-C7AB-CB79-916383B90032}"/>
              </a:ext>
            </a:extLst>
          </p:cNvPr>
          <p:cNvSpPr>
            <a:spLocks noGrp="1"/>
          </p:cNvSpPr>
          <p:nvPr>
            <p:ph idx="1"/>
          </p:nvPr>
        </p:nvSpPr>
        <p:spPr>
          <a:xfrm>
            <a:off x="1066800" y="2103120"/>
            <a:ext cx="5490614" cy="3849624"/>
          </a:xfrm>
        </p:spPr>
        <p:txBody>
          <a:bodyPr/>
          <a:lstStyle/>
          <a:p>
            <a:r>
              <a:rPr lang="en-US" sz="2000" dirty="0"/>
              <a:t>The VMM must detect a context switch from the guest OS to the guest user-level, and </a:t>
            </a:r>
            <a:r>
              <a:rPr lang="en-US" sz="2000" dirty="0" err="1"/>
              <a:t>unmap</a:t>
            </a:r>
            <a:r>
              <a:rPr lang="en-US" sz="2000" dirty="0"/>
              <a:t> guest OS state from the virtual address space! Afterwards, just VMM state is mapped into Ring 0 memory, and guest app state is mapped into Ring 3 memory.</a:t>
            </a:r>
          </a:p>
          <a:p>
            <a:endParaRPr lang="en-US" dirty="0"/>
          </a:p>
        </p:txBody>
      </p:sp>
      <p:grpSp>
        <p:nvGrpSpPr>
          <p:cNvPr id="2" name="Group 1">
            <a:extLst>
              <a:ext uri="{FF2B5EF4-FFF2-40B4-BE49-F238E27FC236}">
                <a16:creationId xmlns:a16="http://schemas.microsoft.com/office/drawing/2014/main" id="{974303E9-0358-4742-9E24-7B9966E9940B}"/>
              </a:ext>
            </a:extLst>
          </p:cNvPr>
          <p:cNvGrpSpPr/>
          <p:nvPr/>
        </p:nvGrpSpPr>
        <p:grpSpPr>
          <a:xfrm>
            <a:off x="6447371" y="2259319"/>
            <a:ext cx="4677829" cy="3782351"/>
            <a:chOff x="7341409" y="2950993"/>
            <a:chExt cx="4677829" cy="3782351"/>
          </a:xfrm>
        </p:grpSpPr>
        <p:grpSp>
          <p:nvGrpSpPr>
            <p:cNvPr id="36" name="Group 35">
              <a:extLst>
                <a:ext uri="{FF2B5EF4-FFF2-40B4-BE49-F238E27FC236}">
                  <a16:creationId xmlns:a16="http://schemas.microsoft.com/office/drawing/2014/main" id="{7D3462B0-25DA-4FD1-A312-5DD07FEC469C}"/>
                </a:ext>
              </a:extLst>
            </p:cNvPr>
            <p:cNvGrpSpPr/>
            <p:nvPr/>
          </p:nvGrpSpPr>
          <p:grpSpPr>
            <a:xfrm>
              <a:off x="9059463" y="2951156"/>
              <a:ext cx="2959775" cy="3782188"/>
              <a:chOff x="9035712" y="2175874"/>
              <a:chExt cx="2959775" cy="4210267"/>
            </a:xfrm>
          </p:grpSpPr>
          <p:sp>
            <p:nvSpPr>
              <p:cNvPr id="38" name="Rectangle 37">
                <a:extLst>
                  <a:ext uri="{FF2B5EF4-FFF2-40B4-BE49-F238E27FC236}">
                    <a16:creationId xmlns:a16="http://schemas.microsoft.com/office/drawing/2014/main" id="{18304DF3-0AEB-4DAC-A001-17FA3B4194E4}"/>
                  </a:ext>
                </a:extLst>
              </p:cNvPr>
              <p:cNvSpPr/>
              <p:nvPr/>
            </p:nvSpPr>
            <p:spPr>
              <a:xfrm>
                <a:off x="9035718" y="2191308"/>
                <a:ext cx="2959769" cy="162426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F1442A8A-52E6-4E6C-8F8C-3E4A3B5E480B}"/>
                  </a:ext>
                </a:extLst>
              </p:cNvPr>
              <p:cNvSpPr/>
              <p:nvPr/>
            </p:nvSpPr>
            <p:spPr>
              <a:xfrm>
                <a:off x="9035716" y="3019923"/>
                <a:ext cx="2959769" cy="173956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130795A-BE22-474B-981F-1E78CFD237A3}"/>
                  </a:ext>
                </a:extLst>
              </p:cNvPr>
              <p:cNvSpPr/>
              <p:nvPr/>
            </p:nvSpPr>
            <p:spPr>
              <a:xfrm>
                <a:off x="9035714" y="4759487"/>
                <a:ext cx="2959769" cy="162426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577AF78A-5BB6-46C9-93F8-71B2668D1ABA}"/>
                  </a:ext>
                </a:extLst>
              </p:cNvPr>
              <p:cNvSpPr/>
              <p:nvPr/>
            </p:nvSpPr>
            <p:spPr>
              <a:xfrm>
                <a:off x="9035714" y="3466663"/>
                <a:ext cx="2959766" cy="352159"/>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Segoe UI Light" panose="020B0502040204020203" pitchFamily="34" charset="0"/>
                    <a:cs typeface="Segoe UI Light" panose="020B0502040204020203" pitchFamily="34" charset="0"/>
                  </a:rPr>
                  <a:t>Physical memory map</a:t>
                </a:r>
              </a:p>
            </p:txBody>
          </p:sp>
          <p:sp>
            <p:nvSpPr>
              <p:cNvPr id="42" name="Rectangle 41">
                <a:extLst>
                  <a:ext uri="{FF2B5EF4-FFF2-40B4-BE49-F238E27FC236}">
                    <a16:creationId xmlns:a16="http://schemas.microsoft.com/office/drawing/2014/main" id="{D6F40BA0-B7B0-4FF6-B019-71A5201B7177}"/>
                  </a:ext>
                </a:extLst>
              </p:cNvPr>
              <p:cNvSpPr/>
              <p:nvPr/>
            </p:nvSpPr>
            <p:spPr>
              <a:xfrm>
                <a:off x="9035714" y="4759486"/>
                <a:ext cx="2959766" cy="352159"/>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Segoe UI Light" panose="020B0502040204020203" pitchFamily="34" charset="0"/>
                    <a:cs typeface="Segoe UI Light" panose="020B0502040204020203" pitchFamily="34" charset="0"/>
                  </a:rPr>
                  <a:t>Stack</a:t>
                </a:r>
              </a:p>
            </p:txBody>
          </p:sp>
          <p:sp>
            <p:nvSpPr>
              <p:cNvPr id="43" name="Rectangle 42">
                <a:extLst>
                  <a:ext uri="{FF2B5EF4-FFF2-40B4-BE49-F238E27FC236}">
                    <a16:creationId xmlns:a16="http://schemas.microsoft.com/office/drawing/2014/main" id="{CFC2CCA1-7D0A-4EAA-BAB7-3B7F81C9DF66}"/>
                  </a:ext>
                </a:extLst>
              </p:cNvPr>
              <p:cNvSpPr/>
              <p:nvPr/>
            </p:nvSpPr>
            <p:spPr>
              <a:xfrm>
                <a:off x="9035712" y="6033982"/>
                <a:ext cx="2959766" cy="352159"/>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Segoe UI Light" panose="020B0502040204020203" pitchFamily="34" charset="0"/>
                    <a:cs typeface="Segoe UI Light" panose="020B0502040204020203" pitchFamily="34" charset="0"/>
                  </a:rPr>
                  <a:t>Code</a:t>
                </a:r>
              </a:p>
            </p:txBody>
          </p:sp>
          <p:sp>
            <p:nvSpPr>
              <p:cNvPr id="44" name="Rectangle 43">
                <a:extLst>
                  <a:ext uri="{FF2B5EF4-FFF2-40B4-BE49-F238E27FC236}">
                    <a16:creationId xmlns:a16="http://schemas.microsoft.com/office/drawing/2014/main" id="{24DA41D5-56C3-4802-89AA-629A132C52D4}"/>
                  </a:ext>
                </a:extLst>
              </p:cNvPr>
              <p:cNvSpPr/>
              <p:nvPr/>
            </p:nvSpPr>
            <p:spPr>
              <a:xfrm>
                <a:off x="9035712" y="5681822"/>
                <a:ext cx="2959766" cy="352159"/>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Segoe UI Light" panose="020B0502040204020203" pitchFamily="34" charset="0"/>
                    <a:cs typeface="Segoe UI Light" panose="020B0502040204020203" pitchFamily="34" charset="0"/>
                  </a:rPr>
                  <a:t>Static data</a:t>
                </a:r>
              </a:p>
            </p:txBody>
          </p:sp>
          <p:sp>
            <p:nvSpPr>
              <p:cNvPr id="45" name="Rectangle 44">
                <a:extLst>
                  <a:ext uri="{FF2B5EF4-FFF2-40B4-BE49-F238E27FC236}">
                    <a16:creationId xmlns:a16="http://schemas.microsoft.com/office/drawing/2014/main" id="{A15EA2D3-8F0C-4EFC-8A90-85A00FF32139}"/>
                  </a:ext>
                </a:extLst>
              </p:cNvPr>
              <p:cNvSpPr/>
              <p:nvPr/>
            </p:nvSpPr>
            <p:spPr>
              <a:xfrm>
                <a:off x="9035712" y="5329662"/>
                <a:ext cx="2959766" cy="352159"/>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Segoe UI Light" panose="020B0502040204020203" pitchFamily="34" charset="0"/>
                    <a:cs typeface="Segoe UI Light" panose="020B0502040204020203" pitchFamily="34" charset="0"/>
                  </a:rPr>
                  <a:t>Heap</a:t>
                </a:r>
              </a:p>
            </p:txBody>
          </p:sp>
          <p:sp>
            <p:nvSpPr>
              <p:cNvPr id="46" name="Rectangle 45">
                <a:extLst>
                  <a:ext uri="{FF2B5EF4-FFF2-40B4-BE49-F238E27FC236}">
                    <a16:creationId xmlns:a16="http://schemas.microsoft.com/office/drawing/2014/main" id="{EA908260-B159-401A-8A8E-7CE0426095C8}"/>
                  </a:ext>
                </a:extLst>
              </p:cNvPr>
              <p:cNvSpPr/>
              <p:nvPr/>
            </p:nvSpPr>
            <p:spPr>
              <a:xfrm>
                <a:off x="9035712" y="3016242"/>
                <a:ext cx="2959766" cy="352159"/>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Segoe UI Light" panose="020B0502040204020203" pitchFamily="34" charset="0"/>
                    <a:cs typeface="Segoe UI Light" panose="020B0502040204020203" pitchFamily="34" charset="0"/>
                  </a:rPr>
                  <a:t>Kernel </a:t>
                </a:r>
                <a:r>
                  <a:rPr lang="en-US" sz="2000" b="1" dirty="0" err="1">
                    <a:solidFill>
                      <a:schemeClr val="tx1"/>
                    </a:solidFill>
                    <a:latin typeface="Segoe UI Light" panose="020B0502040204020203" pitchFamily="34" charset="0"/>
                    <a:cs typeface="Segoe UI Light" panose="020B0502040204020203" pitchFamily="34" charset="0"/>
                  </a:rPr>
                  <a:t>heap+stacks</a:t>
                </a:r>
                <a:endParaRPr lang="en-US" sz="2000" b="1" dirty="0">
                  <a:solidFill>
                    <a:schemeClr val="tx1"/>
                  </a:solidFill>
                  <a:latin typeface="Segoe UI Light" panose="020B0502040204020203" pitchFamily="34" charset="0"/>
                  <a:cs typeface="Segoe UI Light" panose="020B0502040204020203" pitchFamily="34" charset="0"/>
                </a:endParaRPr>
              </a:p>
            </p:txBody>
          </p:sp>
          <p:sp>
            <p:nvSpPr>
              <p:cNvPr id="47" name="Rectangle 46">
                <a:extLst>
                  <a:ext uri="{FF2B5EF4-FFF2-40B4-BE49-F238E27FC236}">
                    <a16:creationId xmlns:a16="http://schemas.microsoft.com/office/drawing/2014/main" id="{D76BBC78-CC00-4EFD-A9F3-1B48AF9BB84B}"/>
                  </a:ext>
                </a:extLst>
              </p:cNvPr>
              <p:cNvSpPr/>
              <p:nvPr/>
            </p:nvSpPr>
            <p:spPr>
              <a:xfrm>
                <a:off x="9035712" y="2601379"/>
                <a:ext cx="2959766" cy="352159"/>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Segoe UI Light" panose="020B0502040204020203" pitchFamily="34" charset="0"/>
                    <a:cs typeface="Segoe UI Light" panose="020B0502040204020203" pitchFamily="34" charset="0"/>
                  </a:rPr>
                  <a:t>Kernel code</a:t>
                </a:r>
              </a:p>
            </p:txBody>
          </p:sp>
          <p:sp>
            <p:nvSpPr>
              <p:cNvPr id="48" name="Rectangle 47">
                <a:extLst>
                  <a:ext uri="{FF2B5EF4-FFF2-40B4-BE49-F238E27FC236}">
                    <a16:creationId xmlns:a16="http://schemas.microsoft.com/office/drawing/2014/main" id="{BB12F021-A783-4075-A11B-6E4427E051CE}"/>
                  </a:ext>
                </a:extLst>
              </p:cNvPr>
              <p:cNvSpPr/>
              <p:nvPr/>
            </p:nvSpPr>
            <p:spPr>
              <a:xfrm>
                <a:off x="9035712" y="2175874"/>
                <a:ext cx="2959766" cy="352159"/>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Segoe UI Light" panose="020B0502040204020203" pitchFamily="34" charset="0"/>
                    <a:cs typeface="Segoe UI Light" panose="020B0502040204020203" pitchFamily="34" charset="0"/>
                  </a:rPr>
                  <a:t> Kernel static data</a:t>
                </a:r>
              </a:p>
            </p:txBody>
          </p:sp>
          <p:sp>
            <p:nvSpPr>
              <p:cNvPr id="49" name="TextBox 48">
                <a:extLst>
                  <a:ext uri="{FF2B5EF4-FFF2-40B4-BE49-F238E27FC236}">
                    <a16:creationId xmlns:a16="http://schemas.microsoft.com/office/drawing/2014/main" id="{CBA82695-98A6-4C52-ADEF-2AA020A99DF4}"/>
                  </a:ext>
                </a:extLst>
              </p:cNvPr>
              <p:cNvSpPr txBox="1"/>
              <p:nvPr/>
            </p:nvSpPr>
            <p:spPr>
              <a:xfrm>
                <a:off x="9324474" y="4036362"/>
                <a:ext cx="2370221" cy="461665"/>
              </a:xfrm>
              <a:prstGeom prst="rect">
                <a:avLst/>
              </a:prstGeom>
              <a:noFill/>
            </p:spPr>
            <p:txBody>
              <a:bodyPr wrap="square" rtlCol="0">
                <a:spAutoFit/>
              </a:bodyPr>
              <a:lstStyle/>
              <a:p>
                <a:pPr algn="ctr"/>
                <a:r>
                  <a:rPr lang="en-US" sz="2400" dirty="0">
                    <a:latin typeface="Segoe UI Light" panose="020B0502040204020203" pitchFamily="34" charset="0"/>
                    <a:cs typeface="Segoe UI Light" panose="020B0502040204020203" pitchFamily="34" charset="0"/>
                  </a:rPr>
                  <a:t>Empty gap</a:t>
                </a:r>
              </a:p>
            </p:txBody>
          </p:sp>
        </p:grpSp>
        <p:sp>
          <p:nvSpPr>
            <p:cNvPr id="50" name="TextBox 49">
              <a:extLst>
                <a:ext uri="{FF2B5EF4-FFF2-40B4-BE49-F238E27FC236}">
                  <a16:creationId xmlns:a16="http://schemas.microsoft.com/office/drawing/2014/main" id="{BF1AF631-B580-4439-B0B2-DD1BFEA6C873}"/>
                </a:ext>
              </a:extLst>
            </p:cNvPr>
            <p:cNvSpPr txBox="1"/>
            <p:nvPr/>
          </p:nvSpPr>
          <p:spPr>
            <a:xfrm>
              <a:off x="7341409" y="4213698"/>
              <a:ext cx="1525952" cy="1139286"/>
            </a:xfrm>
            <a:prstGeom prst="rect">
              <a:avLst/>
            </a:prstGeom>
            <a:noFill/>
          </p:spPr>
          <p:txBody>
            <a:bodyPr wrap="square" rtlCol="0">
              <a:spAutoFit/>
            </a:bodyPr>
            <a:lstStyle/>
            <a:p>
              <a:pPr algn="ctr">
                <a:lnSpc>
                  <a:spcPts val="2700"/>
                </a:lnSpc>
              </a:pPr>
              <a:r>
                <a:rPr lang="en-US" sz="2800" dirty="0">
                  <a:latin typeface="+mn-lt"/>
                </a:rPr>
                <a:t>All of this is in Ring 3!</a:t>
              </a:r>
            </a:p>
          </p:txBody>
        </p:sp>
        <p:sp>
          <p:nvSpPr>
            <p:cNvPr id="51" name="Left Bracket 50">
              <a:extLst>
                <a:ext uri="{FF2B5EF4-FFF2-40B4-BE49-F238E27FC236}">
                  <a16:creationId xmlns:a16="http://schemas.microsoft.com/office/drawing/2014/main" id="{AC911DD2-8FB7-4F6E-9031-128C883AB68E}"/>
                </a:ext>
              </a:extLst>
            </p:cNvPr>
            <p:cNvSpPr/>
            <p:nvPr/>
          </p:nvSpPr>
          <p:spPr>
            <a:xfrm>
              <a:off x="8758673" y="2950993"/>
              <a:ext cx="219402" cy="3768625"/>
            </a:xfrm>
            <a:prstGeom prst="lef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7" name="Title 6">
            <a:extLst>
              <a:ext uri="{FF2B5EF4-FFF2-40B4-BE49-F238E27FC236}">
                <a16:creationId xmlns:a16="http://schemas.microsoft.com/office/drawing/2014/main" id="{8CE6BCF3-515F-DB7A-E54B-C47EE3090F8C}"/>
              </a:ext>
            </a:extLst>
          </p:cNvPr>
          <p:cNvSpPr>
            <a:spLocks noGrp="1"/>
          </p:cNvSpPr>
          <p:nvPr>
            <p:ph type="title"/>
          </p:nvPr>
        </p:nvSpPr>
        <p:spPr/>
        <p:txBody>
          <a:bodyPr/>
          <a:lstStyle/>
          <a:p>
            <a:r>
              <a:rPr lang="en-US" dirty="0"/>
              <a:t>x86 Hand-Off</a:t>
            </a:r>
          </a:p>
        </p:txBody>
      </p:sp>
    </p:spTree>
    <p:extLst>
      <p:ext uri="{BB962C8B-B14F-4D97-AF65-F5344CB8AC3E}">
        <p14:creationId xmlns:p14="http://schemas.microsoft.com/office/powerpoint/2010/main" val="1957581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154A6618-EE97-8A06-24C8-46A3C9389E86}"/>
              </a:ext>
            </a:extLst>
          </p:cNvPr>
          <p:cNvSpPr>
            <a:spLocks noGrp="1"/>
          </p:cNvSpPr>
          <p:nvPr>
            <p:ph type="title"/>
          </p:nvPr>
        </p:nvSpPr>
        <p:spPr/>
        <p:txBody>
          <a:bodyPr/>
          <a:lstStyle/>
          <a:p>
            <a:pPr eaLnBrk="1" hangingPunct="1"/>
            <a:r>
              <a:rPr lang="en-US" altLang="en-US"/>
              <a:t>Sample Hypervisor Security Issues</a:t>
            </a:r>
          </a:p>
        </p:txBody>
      </p:sp>
      <p:sp>
        <p:nvSpPr>
          <p:cNvPr id="8195" name="Content Placeholder 2">
            <a:extLst>
              <a:ext uri="{FF2B5EF4-FFF2-40B4-BE49-F238E27FC236}">
                <a16:creationId xmlns:a16="http://schemas.microsoft.com/office/drawing/2014/main" id="{0E58C7B4-EDA8-48C7-5108-083C99B340C2}"/>
              </a:ext>
            </a:extLst>
          </p:cNvPr>
          <p:cNvSpPr>
            <a:spLocks noGrp="1"/>
          </p:cNvSpPr>
          <p:nvPr>
            <p:ph idx="1"/>
          </p:nvPr>
        </p:nvSpPr>
        <p:spPr/>
        <p:txBody>
          <a:bodyPr/>
          <a:lstStyle/>
          <a:p>
            <a:pPr eaLnBrk="1" hangingPunct="1"/>
            <a:r>
              <a:rPr lang="en-US" altLang="en-US"/>
              <a:t>CVE-2007-4496, CVE-2007-4497 – ESX3.01, guest operating system can cause buffer overflow and arbitrary code execution in the host</a:t>
            </a:r>
          </a:p>
          <a:p>
            <a:pPr eaLnBrk="1" hangingPunct="1"/>
            <a:r>
              <a:rPr lang="en-US" altLang="en-US"/>
              <a:t>CVE-2007-0948 – Virtual PC – Heap overflow which could cause arbitrary privilege escalation</a:t>
            </a:r>
          </a:p>
          <a:p>
            <a:pPr eaLnBrk="1" hangingPunct="1"/>
            <a:r>
              <a:rPr lang="en-US" altLang="en-US"/>
              <a:t>CVE-2007-4993 – Xen 3.0.3 – User can escape to domain0 via grub.conf and pygrub</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B5F0C-1776-406C-AAF3-475EE534E9D7}"/>
              </a:ext>
            </a:extLst>
          </p:cNvPr>
          <p:cNvSpPr>
            <a:spLocks noGrp="1"/>
          </p:cNvSpPr>
          <p:nvPr>
            <p:ph type="title"/>
          </p:nvPr>
        </p:nvSpPr>
        <p:spPr/>
        <p:txBody>
          <a:bodyPr>
            <a:normAutofit/>
          </a:bodyPr>
          <a:lstStyle/>
          <a:p>
            <a:r>
              <a:rPr lang="en-US" sz="4000" dirty="0"/>
              <a:t>The x86 push instruction was not PG-virtualizable!</a:t>
            </a:r>
          </a:p>
        </p:txBody>
      </p:sp>
      <p:sp>
        <p:nvSpPr>
          <p:cNvPr id="3" name="Content Placeholder 2">
            <a:extLst>
              <a:ext uri="{FF2B5EF4-FFF2-40B4-BE49-F238E27FC236}">
                <a16:creationId xmlns:a16="http://schemas.microsoft.com/office/drawing/2014/main" id="{76CADEB1-8091-4633-86C5-B832B6A9609E}"/>
              </a:ext>
            </a:extLst>
          </p:cNvPr>
          <p:cNvSpPr>
            <a:spLocks noGrp="1"/>
          </p:cNvSpPr>
          <p:nvPr>
            <p:ph idx="1"/>
          </p:nvPr>
        </p:nvSpPr>
        <p:spPr/>
        <p:txBody>
          <a:bodyPr>
            <a:normAutofit/>
          </a:bodyPr>
          <a:lstStyle/>
          <a:p>
            <a:r>
              <a:rPr lang="en-US" sz="2400" b="1" dirty="0">
                <a:latin typeface="Consolas" panose="020B0609020204030204" pitchFamily="49" charset="0"/>
              </a:rPr>
              <a:t>push</a:t>
            </a:r>
            <a:r>
              <a:rPr lang="en-US" sz="2400" dirty="0"/>
              <a:t> can push a register value onto the top of the stack</a:t>
            </a:r>
          </a:p>
          <a:p>
            <a:pPr lvl="1"/>
            <a:r>
              <a:rPr lang="en-US" sz="2400" b="1" dirty="0">
                <a:latin typeface="Consolas" panose="020B0609020204030204" pitchFamily="49" charset="0"/>
              </a:rPr>
              <a:t>%cs</a:t>
            </a:r>
            <a:r>
              <a:rPr lang="en-US" sz="2400" dirty="0"/>
              <a:t> register contains (among other things) 2 bits that represent the current privilege level</a:t>
            </a:r>
          </a:p>
          <a:p>
            <a:pPr lvl="1"/>
            <a:r>
              <a:rPr lang="en-US" sz="2400" dirty="0"/>
              <a:t>A guest OS running in Ring 3 could push </a:t>
            </a:r>
            <a:r>
              <a:rPr lang="en-US" sz="2400" b="1" dirty="0">
                <a:latin typeface="Consolas" panose="020B0609020204030204" pitchFamily="49" charset="0"/>
              </a:rPr>
              <a:t>%cs</a:t>
            </a:r>
            <a:r>
              <a:rPr lang="en-US" sz="2400" dirty="0"/>
              <a:t> and see that the privilege level isn’t Ring 0!</a:t>
            </a:r>
          </a:p>
          <a:p>
            <a:r>
              <a:rPr lang="en-US" sz="2400" dirty="0"/>
              <a:t>To be virtualizable, </a:t>
            </a:r>
            <a:r>
              <a:rPr lang="en-US" sz="2400" b="1" dirty="0">
                <a:latin typeface="Consolas" panose="020B0609020204030204" pitchFamily="49" charset="0"/>
              </a:rPr>
              <a:t>push</a:t>
            </a:r>
            <a:r>
              <a:rPr lang="en-US" sz="2400" dirty="0"/>
              <a:t> should cause a trap when invoked from Ring 3, allowing the VMM to push a fake </a:t>
            </a:r>
            <a:r>
              <a:rPr lang="en-US" sz="2400" b="1" dirty="0">
                <a:latin typeface="Consolas" panose="020B0609020204030204" pitchFamily="49" charset="0"/>
              </a:rPr>
              <a:t>%cs</a:t>
            </a:r>
            <a:r>
              <a:rPr lang="en-US" sz="2400" dirty="0"/>
              <a:t> value which indicates that the guest OS is running in Ring 0</a:t>
            </a:r>
          </a:p>
        </p:txBody>
      </p:sp>
    </p:spTree>
    <p:extLst>
      <p:ext uri="{BB962C8B-B14F-4D97-AF65-F5344CB8AC3E}">
        <p14:creationId xmlns:p14="http://schemas.microsoft.com/office/powerpoint/2010/main" val="2772591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B5F0C-1776-406C-AAF3-475EE534E9D7}"/>
              </a:ext>
            </a:extLst>
          </p:cNvPr>
          <p:cNvSpPr>
            <a:spLocks noGrp="1"/>
          </p:cNvSpPr>
          <p:nvPr>
            <p:ph type="title"/>
          </p:nvPr>
        </p:nvSpPr>
        <p:spPr/>
        <p:txBody>
          <a:bodyPr>
            <a:normAutofit/>
          </a:bodyPr>
          <a:lstStyle/>
          <a:p>
            <a:r>
              <a:rPr lang="en-US" sz="3600" dirty="0"/>
              <a:t>The x86 </a:t>
            </a:r>
            <a:r>
              <a:rPr lang="en-US" sz="3600" dirty="0" err="1"/>
              <a:t>pushf</a:t>
            </a:r>
            <a:r>
              <a:rPr lang="en-US" sz="3600" b="0" dirty="0"/>
              <a:t>/</a:t>
            </a:r>
            <a:r>
              <a:rPr lang="en-US" sz="3600" dirty="0" err="1"/>
              <a:t>popf</a:t>
            </a:r>
            <a:r>
              <a:rPr lang="en-US" sz="3600" dirty="0"/>
              <a:t> instructions weren’t PG-virtualizable!</a:t>
            </a:r>
          </a:p>
        </p:txBody>
      </p:sp>
      <p:sp>
        <p:nvSpPr>
          <p:cNvPr id="3" name="Content Placeholder 2">
            <a:extLst>
              <a:ext uri="{FF2B5EF4-FFF2-40B4-BE49-F238E27FC236}">
                <a16:creationId xmlns:a16="http://schemas.microsoft.com/office/drawing/2014/main" id="{76CADEB1-8091-4633-86C5-B832B6A9609E}"/>
              </a:ext>
            </a:extLst>
          </p:cNvPr>
          <p:cNvSpPr>
            <a:spLocks noGrp="1"/>
          </p:cNvSpPr>
          <p:nvPr>
            <p:ph idx="1"/>
          </p:nvPr>
        </p:nvSpPr>
        <p:spPr/>
        <p:txBody>
          <a:bodyPr>
            <a:noAutofit/>
          </a:bodyPr>
          <a:lstStyle/>
          <a:p>
            <a:r>
              <a:rPr lang="en-US" sz="2000" b="1" dirty="0" err="1">
                <a:latin typeface="Consolas" panose="020B0609020204030204" pitchFamily="49" charset="0"/>
              </a:rPr>
              <a:t>pushf</a:t>
            </a:r>
            <a:r>
              <a:rPr lang="en-US" sz="2000" dirty="0">
                <a:latin typeface="Consolas" panose="020B0609020204030204" pitchFamily="49" charset="0"/>
              </a:rPr>
              <a:t>/</a:t>
            </a:r>
            <a:r>
              <a:rPr lang="en-US" sz="2000" b="1" dirty="0" err="1">
                <a:latin typeface="Consolas" panose="020B0609020204030204" pitchFamily="49" charset="0"/>
              </a:rPr>
              <a:t>popf</a:t>
            </a:r>
            <a:r>
              <a:rPr lang="en-US" sz="2000" dirty="0"/>
              <a:t> read/write the </a:t>
            </a:r>
            <a:r>
              <a:rPr lang="en-US" sz="2000" b="1" dirty="0">
                <a:latin typeface="Consolas" panose="020B0609020204030204" pitchFamily="49" charset="0"/>
              </a:rPr>
              <a:t>%</a:t>
            </a:r>
            <a:r>
              <a:rPr lang="en-US" sz="2000" b="1" dirty="0" err="1">
                <a:latin typeface="Consolas" panose="020B0609020204030204" pitchFamily="49" charset="0"/>
              </a:rPr>
              <a:t>eflags</a:t>
            </a:r>
            <a:r>
              <a:rPr lang="en-US" sz="2000" dirty="0"/>
              <a:t> register using the value on the top of the stack</a:t>
            </a:r>
          </a:p>
          <a:p>
            <a:pPr lvl="1"/>
            <a:r>
              <a:rPr lang="en-US" sz="2000" dirty="0"/>
              <a:t>Bit 9 of </a:t>
            </a:r>
            <a:r>
              <a:rPr lang="en-US" sz="2000" b="1" dirty="0">
                <a:latin typeface="Consolas" panose="020B0609020204030204" pitchFamily="49" charset="0"/>
              </a:rPr>
              <a:t>%</a:t>
            </a:r>
            <a:r>
              <a:rPr lang="en-US" sz="2000" b="1" dirty="0" err="1">
                <a:latin typeface="Consolas" panose="020B0609020204030204" pitchFamily="49" charset="0"/>
              </a:rPr>
              <a:t>eflags</a:t>
            </a:r>
            <a:r>
              <a:rPr lang="en-US" sz="2000" dirty="0"/>
              <a:t> enables interrupts</a:t>
            </a:r>
          </a:p>
          <a:p>
            <a:pPr lvl="1"/>
            <a:r>
              <a:rPr lang="en-US" sz="2000" dirty="0"/>
              <a:t>In Ring 0, </a:t>
            </a:r>
            <a:r>
              <a:rPr lang="en-US" sz="2000" b="1" dirty="0" err="1">
                <a:latin typeface="Consolas" panose="020B0609020204030204" pitchFamily="49" charset="0"/>
              </a:rPr>
              <a:t>popf</a:t>
            </a:r>
            <a:r>
              <a:rPr lang="en-US" sz="2000" dirty="0"/>
              <a:t> can set bit 9, but in Ring 3, CPU silently ignores </a:t>
            </a:r>
            <a:r>
              <a:rPr lang="en-US" sz="2000" b="1" dirty="0" err="1">
                <a:latin typeface="Consolas" panose="020B0609020204030204" pitchFamily="49" charset="0"/>
              </a:rPr>
              <a:t>popf</a:t>
            </a:r>
            <a:r>
              <a:rPr lang="en-US" sz="2000" dirty="0"/>
              <a:t>!</a:t>
            </a:r>
          </a:p>
          <a:p>
            <a:r>
              <a:rPr lang="en-US" sz="2000" dirty="0"/>
              <a:t>To be virtualizable, </a:t>
            </a:r>
            <a:r>
              <a:rPr lang="en-US" sz="2000" b="1" dirty="0" err="1">
                <a:latin typeface="Consolas" panose="020B0609020204030204" pitchFamily="49" charset="0"/>
              </a:rPr>
              <a:t>pushf</a:t>
            </a:r>
            <a:r>
              <a:rPr lang="en-US" sz="2000" dirty="0"/>
              <a:t>/</a:t>
            </a:r>
            <a:r>
              <a:rPr lang="en-US" sz="2000" b="1" dirty="0" err="1">
                <a:latin typeface="Consolas" panose="020B0609020204030204" pitchFamily="49" charset="0"/>
              </a:rPr>
              <a:t>popf</a:t>
            </a:r>
            <a:r>
              <a:rPr lang="en-US" sz="2000" dirty="0"/>
              <a:t> should cause traps in Ring 3</a:t>
            </a:r>
          </a:p>
          <a:p>
            <a:pPr lvl="1"/>
            <a:r>
              <a:rPr lang="en-US" sz="2000" dirty="0"/>
              <a:t>Allows VMM to detect when guest OS wants to changes its interrupt level (meaning that the VMM should change which interrupts it forwards to the guest OS)</a:t>
            </a:r>
          </a:p>
          <a:p>
            <a:endParaRPr lang="en-US" sz="2000" dirty="0"/>
          </a:p>
          <a:p>
            <a:r>
              <a:rPr lang="en-US" sz="2000" dirty="0"/>
              <a:t>x86 had 17 non-PG-virtualizable instructions!</a:t>
            </a:r>
          </a:p>
        </p:txBody>
      </p:sp>
    </p:spTree>
    <p:extLst>
      <p:ext uri="{BB962C8B-B14F-4D97-AF65-F5344CB8AC3E}">
        <p14:creationId xmlns:p14="http://schemas.microsoft.com/office/powerpoint/2010/main" val="1016286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9C135D7F-FD46-A1B8-4053-16728395537F}"/>
              </a:ext>
            </a:extLst>
          </p:cNvPr>
          <p:cNvSpPr/>
          <p:nvPr/>
        </p:nvSpPr>
        <p:spPr>
          <a:xfrm>
            <a:off x="2743200" y="1524000"/>
            <a:ext cx="914400" cy="1371600"/>
          </a:xfrm>
          <a:prstGeom prst="rect">
            <a:avLst/>
          </a:prstGeom>
          <a:solidFill>
            <a:schemeClr val="bg1">
              <a:lumMod val="95000"/>
              <a:alpha val="1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dirty="0">
              <a:latin typeface="Arial" pitchFamily="34" charset="0"/>
              <a:cs typeface="Arial" pitchFamily="34" charset="0"/>
            </a:endParaRPr>
          </a:p>
        </p:txBody>
      </p:sp>
      <p:sp>
        <p:nvSpPr>
          <p:cNvPr id="14339" name="Title 1">
            <a:extLst>
              <a:ext uri="{FF2B5EF4-FFF2-40B4-BE49-F238E27FC236}">
                <a16:creationId xmlns:a16="http://schemas.microsoft.com/office/drawing/2014/main" id="{6C1D5A72-7DB7-16A8-BB2F-457066F294EA}"/>
              </a:ext>
            </a:extLst>
          </p:cNvPr>
          <p:cNvSpPr>
            <a:spLocks noGrp="1"/>
          </p:cNvSpPr>
          <p:nvPr>
            <p:ph type="title"/>
          </p:nvPr>
        </p:nvSpPr>
        <p:spPr>
          <a:xfrm>
            <a:off x="2133600" y="274638"/>
            <a:ext cx="8077200" cy="715962"/>
          </a:xfrm>
        </p:spPr>
        <p:txBody>
          <a:bodyPr/>
          <a:lstStyle/>
          <a:p>
            <a:pPr eaLnBrk="1" hangingPunct="1"/>
            <a:r>
              <a:rPr lang="en-US" altLang="en-US" sz="2400"/>
              <a:t>Early Trends – Consolidate common security functions to security appliance</a:t>
            </a:r>
          </a:p>
        </p:txBody>
      </p:sp>
      <p:sp>
        <p:nvSpPr>
          <p:cNvPr id="4" name="Rectangle 3">
            <a:extLst>
              <a:ext uri="{FF2B5EF4-FFF2-40B4-BE49-F238E27FC236}">
                <a16:creationId xmlns:a16="http://schemas.microsoft.com/office/drawing/2014/main" id="{ED822443-FF69-099C-9BD1-3981D8EF11AE}"/>
              </a:ext>
            </a:extLst>
          </p:cNvPr>
          <p:cNvSpPr/>
          <p:nvPr/>
        </p:nvSpPr>
        <p:spPr>
          <a:xfrm>
            <a:off x="2743200" y="3276600"/>
            <a:ext cx="6324600" cy="381000"/>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style>
          <a:lnRef idx="2">
            <a:schemeClr val="accent6"/>
          </a:lnRef>
          <a:fillRef idx="1">
            <a:schemeClr val="lt1"/>
          </a:fillRef>
          <a:effectRef idx="0">
            <a:schemeClr val="accent6"/>
          </a:effectRef>
          <a:fontRef idx="minor">
            <a:schemeClr val="dk1"/>
          </a:fontRef>
        </p:style>
        <p:txBody>
          <a:bodyPr anchor="ctr"/>
          <a:lstStyle/>
          <a:p>
            <a:pPr algn="ctr">
              <a:defRPr/>
            </a:pPr>
            <a:r>
              <a:rPr lang="en-US" dirty="0"/>
              <a:t>Hardware</a:t>
            </a:r>
          </a:p>
        </p:txBody>
      </p:sp>
      <p:sp>
        <p:nvSpPr>
          <p:cNvPr id="5" name="Rectangle 4">
            <a:extLst>
              <a:ext uri="{FF2B5EF4-FFF2-40B4-BE49-F238E27FC236}">
                <a16:creationId xmlns:a16="http://schemas.microsoft.com/office/drawing/2014/main" id="{EEED8C0A-3887-2240-DCC0-7A4FBAABE33C}"/>
              </a:ext>
            </a:extLst>
          </p:cNvPr>
          <p:cNvSpPr/>
          <p:nvPr/>
        </p:nvSpPr>
        <p:spPr>
          <a:xfrm>
            <a:off x="2743200" y="2895600"/>
            <a:ext cx="6324600" cy="381000"/>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anchor="ctr"/>
          <a:lstStyle/>
          <a:p>
            <a:pPr algn="ctr">
              <a:defRPr/>
            </a:pPr>
            <a:r>
              <a:rPr lang="en-US" dirty="0"/>
              <a:t>Enterprise Hypervisor</a:t>
            </a:r>
          </a:p>
        </p:txBody>
      </p:sp>
      <p:sp>
        <p:nvSpPr>
          <p:cNvPr id="7" name="Rectangle 6">
            <a:extLst>
              <a:ext uri="{FF2B5EF4-FFF2-40B4-BE49-F238E27FC236}">
                <a16:creationId xmlns:a16="http://schemas.microsoft.com/office/drawing/2014/main" id="{72A3BC87-AF55-6DCA-06C3-51EC10143305}"/>
              </a:ext>
            </a:extLst>
          </p:cNvPr>
          <p:cNvSpPr/>
          <p:nvPr/>
        </p:nvSpPr>
        <p:spPr>
          <a:xfrm>
            <a:off x="2743200" y="2438400"/>
            <a:ext cx="914400" cy="34290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latin typeface="Arial" pitchFamily="34" charset="0"/>
                <a:cs typeface="Arial" pitchFamily="34" charset="0"/>
              </a:rPr>
              <a:t>OS</a:t>
            </a:r>
          </a:p>
        </p:txBody>
      </p:sp>
      <p:sp>
        <p:nvSpPr>
          <p:cNvPr id="8" name="Rectangle 7">
            <a:extLst>
              <a:ext uri="{FF2B5EF4-FFF2-40B4-BE49-F238E27FC236}">
                <a16:creationId xmlns:a16="http://schemas.microsoft.com/office/drawing/2014/main" id="{51E9F31B-B1F4-5687-92ED-8BF5499E6CDD}"/>
              </a:ext>
            </a:extLst>
          </p:cNvPr>
          <p:cNvSpPr/>
          <p:nvPr/>
        </p:nvSpPr>
        <p:spPr>
          <a:xfrm>
            <a:off x="2743200" y="1752600"/>
            <a:ext cx="192088" cy="5143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a:latin typeface="Arial" pitchFamily="34" charset="0"/>
                <a:cs typeface="Arial" pitchFamily="34" charset="0"/>
              </a:rPr>
              <a:t>AV</a:t>
            </a:r>
          </a:p>
        </p:txBody>
      </p:sp>
      <p:sp>
        <p:nvSpPr>
          <p:cNvPr id="9" name="Rectangle 8">
            <a:extLst>
              <a:ext uri="{FF2B5EF4-FFF2-40B4-BE49-F238E27FC236}">
                <a16:creationId xmlns:a16="http://schemas.microsoft.com/office/drawing/2014/main" id="{BD018EDE-4BBD-21D2-B08F-B6DDA272B421}"/>
              </a:ext>
            </a:extLst>
          </p:cNvPr>
          <p:cNvSpPr/>
          <p:nvPr/>
        </p:nvSpPr>
        <p:spPr>
          <a:xfrm>
            <a:off x="2971800" y="1752600"/>
            <a:ext cx="192088" cy="51435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a:latin typeface="Arial" pitchFamily="34" charset="0"/>
                <a:cs typeface="Arial" pitchFamily="34" charset="0"/>
              </a:rPr>
              <a:t>F</a:t>
            </a:r>
          </a:p>
          <a:p>
            <a:pPr algn="ctr">
              <a:defRPr/>
            </a:pPr>
            <a:r>
              <a:rPr lang="en-US" sz="1000" dirty="0">
                <a:latin typeface="Arial" pitchFamily="34" charset="0"/>
                <a:cs typeface="Arial" pitchFamily="34" charset="0"/>
              </a:rPr>
              <a:t>W</a:t>
            </a:r>
          </a:p>
        </p:txBody>
      </p:sp>
      <p:sp>
        <p:nvSpPr>
          <p:cNvPr id="10" name="Rectangle 9">
            <a:extLst>
              <a:ext uri="{FF2B5EF4-FFF2-40B4-BE49-F238E27FC236}">
                <a16:creationId xmlns:a16="http://schemas.microsoft.com/office/drawing/2014/main" id="{15678F69-7593-D3D4-E771-15FDFCAE00CC}"/>
              </a:ext>
            </a:extLst>
          </p:cNvPr>
          <p:cNvSpPr/>
          <p:nvPr/>
        </p:nvSpPr>
        <p:spPr>
          <a:xfrm>
            <a:off x="3200400" y="1752600"/>
            <a:ext cx="192088" cy="51435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dirty="0">
              <a:latin typeface="Arial" pitchFamily="34" charset="0"/>
              <a:cs typeface="Arial" pitchFamily="34" charset="0"/>
            </a:endParaRPr>
          </a:p>
        </p:txBody>
      </p:sp>
      <p:sp>
        <p:nvSpPr>
          <p:cNvPr id="11" name="Rectangle 10">
            <a:extLst>
              <a:ext uri="{FF2B5EF4-FFF2-40B4-BE49-F238E27FC236}">
                <a16:creationId xmlns:a16="http://schemas.microsoft.com/office/drawing/2014/main" id="{0AA60004-EDFC-740D-CD2F-F58B21A38FEB}"/>
              </a:ext>
            </a:extLst>
          </p:cNvPr>
          <p:cNvSpPr/>
          <p:nvPr/>
        </p:nvSpPr>
        <p:spPr>
          <a:xfrm>
            <a:off x="3429000" y="1752600"/>
            <a:ext cx="192088" cy="51435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dirty="0">
              <a:latin typeface="Arial" pitchFamily="34" charset="0"/>
              <a:cs typeface="Arial" pitchFamily="34" charset="0"/>
            </a:endParaRPr>
          </a:p>
        </p:txBody>
      </p:sp>
      <p:sp>
        <p:nvSpPr>
          <p:cNvPr id="49" name="Rectangle 48">
            <a:extLst>
              <a:ext uri="{FF2B5EF4-FFF2-40B4-BE49-F238E27FC236}">
                <a16:creationId xmlns:a16="http://schemas.microsoft.com/office/drawing/2014/main" id="{F5FDF78D-81D2-6C9D-09D5-700372FC3217}"/>
              </a:ext>
            </a:extLst>
          </p:cNvPr>
          <p:cNvSpPr/>
          <p:nvPr/>
        </p:nvSpPr>
        <p:spPr>
          <a:xfrm>
            <a:off x="2743200" y="6324600"/>
            <a:ext cx="6172200" cy="381000"/>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style>
          <a:lnRef idx="2">
            <a:schemeClr val="accent6"/>
          </a:lnRef>
          <a:fillRef idx="1">
            <a:schemeClr val="lt1"/>
          </a:fillRef>
          <a:effectRef idx="0">
            <a:schemeClr val="accent6"/>
          </a:effectRef>
          <a:fontRef idx="minor">
            <a:schemeClr val="dk1"/>
          </a:fontRef>
        </p:style>
        <p:txBody>
          <a:bodyPr anchor="ctr"/>
          <a:lstStyle/>
          <a:p>
            <a:pPr algn="ctr">
              <a:defRPr/>
            </a:pPr>
            <a:r>
              <a:rPr lang="en-US" dirty="0"/>
              <a:t>Hardware</a:t>
            </a:r>
          </a:p>
        </p:txBody>
      </p:sp>
      <p:sp>
        <p:nvSpPr>
          <p:cNvPr id="50" name="Rectangle 49">
            <a:extLst>
              <a:ext uri="{FF2B5EF4-FFF2-40B4-BE49-F238E27FC236}">
                <a16:creationId xmlns:a16="http://schemas.microsoft.com/office/drawing/2014/main" id="{53C9D569-82A1-6130-0C43-4CE75AEED456}"/>
              </a:ext>
            </a:extLst>
          </p:cNvPr>
          <p:cNvSpPr/>
          <p:nvPr/>
        </p:nvSpPr>
        <p:spPr>
          <a:xfrm>
            <a:off x="2743200" y="5943600"/>
            <a:ext cx="6172200" cy="381000"/>
          </a:xfrm>
          <a:prstGeom prst="rect">
            <a:avLst/>
          </a:prstGeom>
          <a:solidFill>
            <a:schemeClr val="accent4">
              <a:lumMod val="40000"/>
              <a:lumOff val="60000"/>
            </a:schemeClr>
          </a:solidFill>
        </p:spPr>
        <p:style>
          <a:lnRef idx="2">
            <a:schemeClr val="accent6"/>
          </a:lnRef>
          <a:fillRef idx="1">
            <a:schemeClr val="lt1"/>
          </a:fillRef>
          <a:effectRef idx="0">
            <a:schemeClr val="accent6"/>
          </a:effectRef>
          <a:fontRef idx="minor">
            <a:schemeClr val="dk1"/>
          </a:fontRef>
        </p:style>
        <p:txBody>
          <a:bodyPr anchor="ctr"/>
          <a:lstStyle/>
          <a:p>
            <a:pPr algn="ctr">
              <a:defRPr/>
            </a:pPr>
            <a:r>
              <a:rPr lang="en-US" dirty="0"/>
              <a:t>Enterprise Hypervisor</a:t>
            </a:r>
          </a:p>
        </p:txBody>
      </p:sp>
      <p:sp>
        <p:nvSpPr>
          <p:cNvPr id="94" name="Rectangle 93">
            <a:extLst>
              <a:ext uri="{FF2B5EF4-FFF2-40B4-BE49-F238E27FC236}">
                <a16:creationId xmlns:a16="http://schemas.microsoft.com/office/drawing/2014/main" id="{1B2A0204-908B-675C-03E1-BCCA59500718}"/>
              </a:ext>
            </a:extLst>
          </p:cNvPr>
          <p:cNvSpPr/>
          <p:nvPr/>
        </p:nvSpPr>
        <p:spPr>
          <a:xfrm>
            <a:off x="3886200" y="1524000"/>
            <a:ext cx="914400" cy="1371600"/>
          </a:xfrm>
          <a:prstGeom prst="rect">
            <a:avLst/>
          </a:prstGeom>
          <a:solidFill>
            <a:schemeClr val="bg1">
              <a:lumMod val="95000"/>
              <a:alpha val="1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dirty="0">
              <a:latin typeface="Arial" pitchFamily="34" charset="0"/>
              <a:cs typeface="Arial" pitchFamily="34" charset="0"/>
            </a:endParaRPr>
          </a:p>
        </p:txBody>
      </p:sp>
      <p:sp>
        <p:nvSpPr>
          <p:cNvPr id="95" name="Rectangle 94">
            <a:extLst>
              <a:ext uri="{FF2B5EF4-FFF2-40B4-BE49-F238E27FC236}">
                <a16:creationId xmlns:a16="http://schemas.microsoft.com/office/drawing/2014/main" id="{EC8965CA-C24D-04BB-91E4-3D5D3B46F8A7}"/>
              </a:ext>
            </a:extLst>
          </p:cNvPr>
          <p:cNvSpPr/>
          <p:nvPr/>
        </p:nvSpPr>
        <p:spPr>
          <a:xfrm>
            <a:off x="3886200" y="2438400"/>
            <a:ext cx="914400" cy="34290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latin typeface="Arial" pitchFamily="34" charset="0"/>
                <a:cs typeface="Arial" pitchFamily="34" charset="0"/>
              </a:rPr>
              <a:t>OS</a:t>
            </a:r>
          </a:p>
        </p:txBody>
      </p:sp>
      <p:sp>
        <p:nvSpPr>
          <p:cNvPr id="96" name="Rectangle 95">
            <a:extLst>
              <a:ext uri="{FF2B5EF4-FFF2-40B4-BE49-F238E27FC236}">
                <a16:creationId xmlns:a16="http://schemas.microsoft.com/office/drawing/2014/main" id="{E9334878-39CA-36F7-BF00-E02BFBEA6188}"/>
              </a:ext>
            </a:extLst>
          </p:cNvPr>
          <p:cNvSpPr/>
          <p:nvPr/>
        </p:nvSpPr>
        <p:spPr>
          <a:xfrm>
            <a:off x="3886200" y="1752600"/>
            <a:ext cx="192088" cy="5143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a:latin typeface="Arial" pitchFamily="34" charset="0"/>
                <a:cs typeface="Arial" pitchFamily="34" charset="0"/>
              </a:rPr>
              <a:t>AV</a:t>
            </a:r>
          </a:p>
        </p:txBody>
      </p:sp>
      <p:sp>
        <p:nvSpPr>
          <p:cNvPr id="97" name="Rectangle 96">
            <a:extLst>
              <a:ext uri="{FF2B5EF4-FFF2-40B4-BE49-F238E27FC236}">
                <a16:creationId xmlns:a16="http://schemas.microsoft.com/office/drawing/2014/main" id="{B608E7D2-8CD9-3E50-664E-1E4ED752FBCC}"/>
              </a:ext>
            </a:extLst>
          </p:cNvPr>
          <p:cNvSpPr/>
          <p:nvPr/>
        </p:nvSpPr>
        <p:spPr>
          <a:xfrm>
            <a:off x="4114800" y="1752600"/>
            <a:ext cx="192088" cy="51435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a:latin typeface="Arial" pitchFamily="34" charset="0"/>
                <a:cs typeface="Arial" pitchFamily="34" charset="0"/>
              </a:rPr>
              <a:t>F</a:t>
            </a:r>
          </a:p>
          <a:p>
            <a:pPr algn="ctr">
              <a:defRPr/>
            </a:pPr>
            <a:r>
              <a:rPr lang="en-US" sz="1000" dirty="0">
                <a:latin typeface="Arial" pitchFamily="34" charset="0"/>
                <a:cs typeface="Arial" pitchFamily="34" charset="0"/>
              </a:rPr>
              <a:t>W</a:t>
            </a:r>
          </a:p>
        </p:txBody>
      </p:sp>
      <p:sp>
        <p:nvSpPr>
          <p:cNvPr id="98" name="Rectangle 97">
            <a:extLst>
              <a:ext uri="{FF2B5EF4-FFF2-40B4-BE49-F238E27FC236}">
                <a16:creationId xmlns:a16="http://schemas.microsoft.com/office/drawing/2014/main" id="{B0A2CE5F-CA90-A4BC-AD16-5A8F38C4C21C}"/>
              </a:ext>
            </a:extLst>
          </p:cNvPr>
          <p:cNvSpPr/>
          <p:nvPr/>
        </p:nvSpPr>
        <p:spPr>
          <a:xfrm>
            <a:off x="4343400" y="1752600"/>
            <a:ext cx="192088" cy="51435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dirty="0">
              <a:latin typeface="Arial" pitchFamily="34" charset="0"/>
              <a:cs typeface="Arial" pitchFamily="34" charset="0"/>
            </a:endParaRPr>
          </a:p>
        </p:txBody>
      </p:sp>
      <p:sp>
        <p:nvSpPr>
          <p:cNvPr id="99" name="Rectangle 98">
            <a:extLst>
              <a:ext uri="{FF2B5EF4-FFF2-40B4-BE49-F238E27FC236}">
                <a16:creationId xmlns:a16="http://schemas.microsoft.com/office/drawing/2014/main" id="{F61E4299-80F1-80CF-CC05-D1A58C8632A4}"/>
              </a:ext>
            </a:extLst>
          </p:cNvPr>
          <p:cNvSpPr/>
          <p:nvPr/>
        </p:nvSpPr>
        <p:spPr>
          <a:xfrm>
            <a:off x="4572000" y="1752600"/>
            <a:ext cx="192088" cy="51435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dirty="0">
              <a:latin typeface="Arial" pitchFamily="34" charset="0"/>
              <a:cs typeface="Arial" pitchFamily="34" charset="0"/>
            </a:endParaRPr>
          </a:p>
        </p:txBody>
      </p:sp>
      <p:sp>
        <p:nvSpPr>
          <p:cNvPr id="100" name="Rectangle 99">
            <a:extLst>
              <a:ext uri="{FF2B5EF4-FFF2-40B4-BE49-F238E27FC236}">
                <a16:creationId xmlns:a16="http://schemas.microsoft.com/office/drawing/2014/main" id="{B923EBC5-2006-60C8-AD84-F00B83F3B456}"/>
              </a:ext>
            </a:extLst>
          </p:cNvPr>
          <p:cNvSpPr/>
          <p:nvPr/>
        </p:nvSpPr>
        <p:spPr>
          <a:xfrm>
            <a:off x="4953000" y="1524000"/>
            <a:ext cx="914400" cy="1371600"/>
          </a:xfrm>
          <a:prstGeom prst="rect">
            <a:avLst/>
          </a:prstGeom>
          <a:solidFill>
            <a:schemeClr val="bg1">
              <a:lumMod val="95000"/>
              <a:alpha val="1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dirty="0">
              <a:latin typeface="Arial" pitchFamily="34" charset="0"/>
              <a:cs typeface="Arial" pitchFamily="34" charset="0"/>
            </a:endParaRPr>
          </a:p>
        </p:txBody>
      </p:sp>
      <p:sp>
        <p:nvSpPr>
          <p:cNvPr id="101" name="Rectangle 100">
            <a:extLst>
              <a:ext uri="{FF2B5EF4-FFF2-40B4-BE49-F238E27FC236}">
                <a16:creationId xmlns:a16="http://schemas.microsoft.com/office/drawing/2014/main" id="{1B0E3ECB-0893-BAAE-C108-B8B8BB96A197}"/>
              </a:ext>
            </a:extLst>
          </p:cNvPr>
          <p:cNvSpPr/>
          <p:nvPr/>
        </p:nvSpPr>
        <p:spPr>
          <a:xfrm>
            <a:off x="4953000" y="2438400"/>
            <a:ext cx="914400" cy="34290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latin typeface="Arial" pitchFamily="34" charset="0"/>
                <a:cs typeface="Arial" pitchFamily="34" charset="0"/>
              </a:rPr>
              <a:t>OS</a:t>
            </a:r>
          </a:p>
        </p:txBody>
      </p:sp>
      <p:sp>
        <p:nvSpPr>
          <p:cNvPr id="102" name="Rectangle 101">
            <a:extLst>
              <a:ext uri="{FF2B5EF4-FFF2-40B4-BE49-F238E27FC236}">
                <a16:creationId xmlns:a16="http://schemas.microsoft.com/office/drawing/2014/main" id="{E6554C92-7877-4C93-36BD-E45C80BD3C43}"/>
              </a:ext>
            </a:extLst>
          </p:cNvPr>
          <p:cNvSpPr/>
          <p:nvPr/>
        </p:nvSpPr>
        <p:spPr>
          <a:xfrm>
            <a:off x="4953000" y="1752600"/>
            <a:ext cx="192088" cy="5143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a:latin typeface="Arial" pitchFamily="34" charset="0"/>
                <a:cs typeface="Arial" pitchFamily="34" charset="0"/>
              </a:rPr>
              <a:t>AV</a:t>
            </a:r>
          </a:p>
        </p:txBody>
      </p:sp>
      <p:sp>
        <p:nvSpPr>
          <p:cNvPr id="103" name="Rectangle 102">
            <a:extLst>
              <a:ext uri="{FF2B5EF4-FFF2-40B4-BE49-F238E27FC236}">
                <a16:creationId xmlns:a16="http://schemas.microsoft.com/office/drawing/2014/main" id="{1D4213F6-8A25-5E6C-26B5-54165B85744D}"/>
              </a:ext>
            </a:extLst>
          </p:cNvPr>
          <p:cNvSpPr/>
          <p:nvPr/>
        </p:nvSpPr>
        <p:spPr>
          <a:xfrm>
            <a:off x="5181600" y="1752600"/>
            <a:ext cx="192088" cy="51435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a:latin typeface="Arial" pitchFamily="34" charset="0"/>
                <a:cs typeface="Arial" pitchFamily="34" charset="0"/>
              </a:rPr>
              <a:t>F</a:t>
            </a:r>
          </a:p>
          <a:p>
            <a:pPr algn="ctr">
              <a:defRPr/>
            </a:pPr>
            <a:r>
              <a:rPr lang="en-US" sz="1000" dirty="0">
                <a:latin typeface="Arial" pitchFamily="34" charset="0"/>
                <a:cs typeface="Arial" pitchFamily="34" charset="0"/>
              </a:rPr>
              <a:t>W</a:t>
            </a:r>
          </a:p>
        </p:txBody>
      </p:sp>
      <p:sp>
        <p:nvSpPr>
          <p:cNvPr id="104" name="Rectangle 103">
            <a:extLst>
              <a:ext uri="{FF2B5EF4-FFF2-40B4-BE49-F238E27FC236}">
                <a16:creationId xmlns:a16="http://schemas.microsoft.com/office/drawing/2014/main" id="{4A5EDE0D-DA08-B536-8BE5-E81E4F117CA3}"/>
              </a:ext>
            </a:extLst>
          </p:cNvPr>
          <p:cNvSpPr/>
          <p:nvPr/>
        </p:nvSpPr>
        <p:spPr>
          <a:xfrm>
            <a:off x="5410200" y="1752600"/>
            <a:ext cx="192088" cy="51435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dirty="0">
              <a:latin typeface="Arial" pitchFamily="34" charset="0"/>
              <a:cs typeface="Arial" pitchFamily="34" charset="0"/>
            </a:endParaRPr>
          </a:p>
        </p:txBody>
      </p:sp>
      <p:sp>
        <p:nvSpPr>
          <p:cNvPr id="105" name="Rectangle 104">
            <a:extLst>
              <a:ext uri="{FF2B5EF4-FFF2-40B4-BE49-F238E27FC236}">
                <a16:creationId xmlns:a16="http://schemas.microsoft.com/office/drawing/2014/main" id="{234ADC4E-3C45-6F16-B432-36FF2A4B9597}"/>
              </a:ext>
            </a:extLst>
          </p:cNvPr>
          <p:cNvSpPr/>
          <p:nvPr/>
        </p:nvSpPr>
        <p:spPr>
          <a:xfrm>
            <a:off x="5638800" y="1752600"/>
            <a:ext cx="192088" cy="51435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dirty="0">
              <a:latin typeface="Arial" pitchFamily="34" charset="0"/>
              <a:cs typeface="Arial" pitchFamily="34" charset="0"/>
            </a:endParaRPr>
          </a:p>
        </p:txBody>
      </p:sp>
      <p:sp>
        <p:nvSpPr>
          <p:cNvPr id="106" name="Rectangle 105">
            <a:extLst>
              <a:ext uri="{FF2B5EF4-FFF2-40B4-BE49-F238E27FC236}">
                <a16:creationId xmlns:a16="http://schemas.microsoft.com/office/drawing/2014/main" id="{ABA48FC5-DEC9-97A4-B503-14477C125519}"/>
              </a:ext>
            </a:extLst>
          </p:cNvPr>
          <p:cNvSpPr/>
          <p:nvPr/>
        </p:nvSpPr>
        <p:spPr>
          <a:xfrm>
            <a:off x="6019800" y="1524000"/>
            <a:ext cx="914400" cy="1371600"/>
          </a:xfrm>
          <a:prstGeom prst="rect">
            <a:avLst/>
          </a:prstGeom>
          <a:solidFill>
            <a:schemeClr val="bg1">
              <a:lumMod val="95000"/>
              <a:alpha val="1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dirty="0">
              <a:latin typeface="Arial" pitchFamily="34" charset="0"/>
              <a:cs typeface="Arial" pitchFamily="34" charset="0"/>
            </a:endParaRPr>
          </a:p>
        </p:txBody>
      </p:sp>
      <p:sp>
        <p:nvSpPr>
          <p:cNvPr id="107" name="Rectangle 106">
            <a:extLst>
              <a:ext uri="{FF2B5EF4-FFF2-40B4-BE49-F238E27FC236}">
                <a16:creationId xmlns:a16="http://schemas.microsoft.com/office/drawing/2014/main" id="{2628945B-041B-4A63-8D78-740F909415D2}"/>
              </a:ext>
            </a:extLst>
          </p:cNvPr>
          <p:cNvSpPr/>
          <p:nvPr/>
        </p:nvSpPr>
        <p:spPr>
          <a:xfrm>
            <a:off x="6019800" y="2438400"/>
            <a:ext cx="914400" cy="34290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latin typeface="Arial" pitchFamily="34" charset="0"/>
                <a:cs typeface="Arial" pitchFamily="34" charset="0"/>
              </a:rPr>
              <a:t>OS</a:t>
            </a:r>
          </a:p>
        </p:txBody>
      </p:sp>
      <p:sp>
        <p:nvSpPr>
          <p:cNvPr id="108" name="Rectangle 107">
            <a:extLst>
              <a:ext uri="{FF2B5EF4-FFF2-40B4-BE49-F238E27FC236}">
                <a16:creationId xmlns:a16="http://schemas.microsoft.com/office/drawing/2014/main" id="{ED9CC5FF-9EDD-66B4-2FFD-D66570672303}"/>
              </a:ext>
            </a:extLst>
          </p:cNvPr>
          <p:cNvSpPr/>
          <p:nvPr/>
        </p:nvSpPr>
        <p:spPr>
          <a:xfrm>
            <a:off x="6019800" y="1752600"/>
            <a:ext cx="192088" cy="5143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a:latin typeface="Arial" pitchFamily="34" charset="0"/>
                <a:cs typeface="Arial" pitchFamily="34" charset="0"/>
              </a:rPr>
              <a:t>AV</a:t>
            </a:r>
          </a:p>
        </p:txBody>
      </p:sp>
      <p:sp>
        <p:nvSpPr>
          <p:cNvPr id="109" name="Rectangle 108">
            <a:extLst>
              <a:ext uri="{FF2B5EF4-FFF2-40B4-BE49-F238E27FC236}">
                <a16:creationId xmlns:a16="http://schemas.microsoft.com/office/drawing/2014/main" id="{14EF6451-954A-9C52-C5ED-0A873906D46F}"/>
              </a:ext>
            </a:extLst>
          </p:cNvPr>
          <p:cNvSpPr/>
          <p:nvPr/>
        </p:nvSpPr>
        <p:spPr>
          <a:xfrm>
            <a:off x="6248400" y="1752600"/>
            <a:ext cx="192088" cy="51435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a:latin typeface="Arial" pitchFamily="34" charset="0"/>
                <a:cs typeface="Arial" pitchFamily="34" charset="0"/>
              </a:rPr>
              <a:t>F</a:t>
            </a:r>
          </a:p>
          <a:p>
            <a:pPr algn="ctr">
              <a:defRPr/>
            </a:pPr>
            <a:r>
              <a:rPr lang="en-US" sz="1000" dirty="0">
                <a:latin typeface="Arial" pitchFamily="34" charset="0"/>
                <a:cs typeface="Arial" pitchFamily="34" charset="0"/>
              </a:rPr>
              <a:t>W</a:t>
            </a:r>
          </a:p>
        </p:txBody>
      </p:sp>
      <p:sp>
        <p:nvSpPr>
          <p:cNvPr id="110" name="Rectangle 109">
            <a:extLst>
              <a:ext uri="{FF2B5EF4-FFF2-40B4-BE49-F238E27FC236}">
                <a16:creationId xmlns:a16="http://schemas.microsoft.com/office/drawing/2014/main" id="{193084F4-804C-C323-3053-3D2B22647EC9}"/>
              </a:ext>
            </a:extLst>
          </p:cNvPr>
          <p:cNvSpPr/>
          <p:nvPr/>
        </p:nvSpPr>
        <p:spPr>
          <a:xfrm>
            <a:off x="6477000" y="1752600"/>
            <a:ext cx="192088" cy="51435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dirty="0">
              <a:latin typeface="Arial" pitchFamily="34" charset="0"/>
              <a:cs typeface="Arial" pitchFamily="34" charset="0"/>
            </a:endParaRPr>
          </a:p>
        </p:txBody>
      </p:sp>
      <p:sp>
        <p:nvSpPr>
          <p:cNvPr id="111" name="Rectangle 110">
            <a:extLst>
              <a:ext uri="{FF2B5EF4-FFF2-40B4-BE49-F238E27FC236}">
                <a16:creationId xmlns:a16="http://schemas.microsoft.com/office/drawing/2014/main" id="{0D08E424-5D10-7CB0-8069-738EF80E58B0}"/>
              </a:ext>
            </a:extLst>
          </p:cNvPr>
          <p:cNvSpPr/>
          <p:nvPr/>
        </p:nvSpPr>
        <p:spPr>
          <a:xfrm>
            <a:off x="6705600" y="1752600"/>
            <a:ext cx="192088" cy="51435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dirty="0">
              <a:latin typeface="Arial" pitchFamily="34" charset="0"/>
              <a:cs typeface="Arial" pitchFamily="34" charset="0"/>
            </a:endParaRPr>
          </a:p>
        </p:txBody>
      </p:sp>
      <p:sp>
        <p:nvSpPr>
          <p:cNvPr id="112" name="Rectangle 111">
            <a:extLst>
              <a:ext uri="{FF2B5EF4-FFF2-40B4-BE49-F238E27FC236}">
                <a16:creationId xmlns:a16="http://schemas.microsoft.com/office/drawing/2014/main" id="{DD63611D-BC6D-9FC0-884E-464B07FB380F}"/>
              </a:ext>
            </a:extLst>
          </p:cNvPr>
          <p:cNvSpPr/>
          <p:nvPr/>
        </p:nvSpPr>
        <p:spPr>
          <a:xfrm>
            <a:off x="7086600" y="1524000"/>
            <a:ext cx="914400" cy="1371600"/>
          </a:xfrm>
          <a:prstGeom prst="rect">
            <a:avLst/>
          </a:prstGeom>
          <a:solidFill>
            <a:schemeClr val="bg1">
              <a:lumMod val="95000"/>
              <a:alpha val="1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dirty="0">
              <a:latin typeface="Arial" pitchFamily="34" charset="0"/>
              <a:cs typeface="Arial" pitchFamily="34" charset="0"/>
            </a:endParaRPr>
          </a:p>
        </p:txBody>
      </p:sp>
      <p:sp>
        <p:nvSpPr>
          <p:cNvPr id="113" name="Rectangle 112">
            <a:extLst>
              <a:ext uri="{FF2B5EF4-FFF2-40B4-BE49-F238E27FC236}">
                <a16:creationId xmlns:a16="http://schemas.microsoft.com/office/drawing/2014/main" id="{F143A64A-3ABF-B09A-6A11-FF85A7621B9C}"/>
              </a:ext>
            </a:extLst>
          </p:cNvPr>
          <p:cNvSpPr/>
          <p:nvPr/>
        </p:nvSpPr>
        <p:spPr>
          <a:xfrm>
            <a:off x="7086600" y="2438400"/>
            <a:ext cx="914400" cy="34290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latin typeface="Arial" pitchFamily="34" charset="0"/>
                <a:cs typeface="Arial" pitchFamily="34" charset="0"/>
              </a:rPr>
              <a:t>OS</a:t>
            </a:r>
          </a:p>
        </p:txBody>
      </p:sp>
      <p:sp>
        <p:nvSpPr>
          <p:cNvPr id="114" name="Rectangle 113">
            <a:extLst>
              <a:ext uri="{FF2B5EF4-FFF2-40B4-BE49-F238E27FC236}">
                <a16:creationId xmlns:a16="http://schemas.microsoft.com/office/drawing/2014/main" id="{1092779A-CEA4-B8CB-4C99-86171366665D}"/>
              </a:ext>
            </a:extLst>
          </p:cNvPr>
          <p:cNvSpPr/>
          <p:nvPr/>
        </p:nvSpPr>
        <p:spPr>
          <a:xfrm>
            <a:off x="7086600" y="1752600"/>
            <a:ext cx="192088" cy="5143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a:latin typeface="Arial" pitchFamily="34" charset="0"/>
                <a:cs typeface="Arial" pitchFamily="34" charset="0"/>
              </a:rPr>
              <a:t>AV</a:t>
            </a:r>
          </a:p>
        </p:txBody>
      </p:sp>
      <p:sp>
        <p:nvSpPr>
          <p:cNvPr id="115" name="Rectangle 114">
            <a:extLst>
              <a:ext uri="{FF2B5EF4-FFF2-40B4-BE49-F238E27FC236}">
                <a16:creationId xmlns:a16="http://schemas.microsoft.com/office/drawing/2014/main" id="{50A989ED-4751-A23A-30A3-A8E76782D231}"/>
              </a:ext>
            </a:extLst>
          </p:cNvPr>
          <p:cNvSpPr/>
          <p:nvPr/>
        </p:nvSpPr>
        <p:spPr>
          <a:xfrm>
            <a:off x="7315200" y="1752600"/>
            <a:ext cx="192088" cy="51435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a:latin typeface="Arial" pitchFamily="34" charset="0"/>
                <a:cs typeface="Arial" pitchFamily="34" charset="0"/>
              </a:rPr>
              <a:t>F</a:t>
            </a:r>
          </a:p>
          <a:p>
            <a:pPr algn="ctr">
              <a:defRPr/>
            </a:pPr>
            <a:r>
              <a:rPr lang="en-US" sz="1000" dirty="0">
                <a:latin typeface="Arial" pitchFamily="34" charset="0"/>
                <a:cs typeface="Arial" pitchFamily="34" charset="0"/>
              </a:rPr>
              <a:t>W</a:t>
            </a:r>
          </a:p>
        </p:txBody>
      </p:sp>
      <p:sp>
        <p:nvSpPr>
          <p:cNvPr id="116" name="Rectangle 115">
            <a:extLst>
              <a:ext uri="{FF2B5EF4-FFF2-40B4-BE49-F238E27FC236}">
                <a16:creationId xmlns:a16="http://schemas.microsoft.com/office/drawing/2014/main" id="{682F9FE4-F691-F249-A756-EC0AF646C604}"/>
              </a:ext>
            </a:extLst>
          </p:cNvPr>
          <p:cNvSpPr/>
          <p:nvPr/>
        </p:nvSpPr>
        <p:spPr>
          <a:xfrm>
            <a:off x="7543800" y="1752600"/>
            <a:ext cx="192088" cy="51435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dirty="0">
              <a:latin typeface="Arial" pitchFamily="34" charset="0"/>
              <a:cs typeface="Arial" pitchFamily="34" charset="0"/>
            </a:endParaRPr>
          </a:p>
        </p:txBody>
      </p:sp>
      <p:sp>
        <p:nvSpPr>
          <p:cNvPr id="117" name="Rectangle 116">
            <a:extLst>
              <a:ext uri="{FF2B5EF4-FFF2-40B4-BE49-F238E27FC236}">
                <a16:creationId xmlns:a16="http://schemas.microsoft.com/office/drawing/2014/main" id="{1AD27292-371E-B360-B9F9-E83CDF29929B}"/>
              </a:ext>
            </a:extLst>
          </p:cNvPr>
          <p:cNvSpPr/>
          <p:nvPr/>
        </p:nvSpPr>
        <p:spPr>
          <a:xfrm>
            <a:off x="7772400" y="1752600"/>
            <a:ext cx="192088" cy="51435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dirty="0">
              <a:latin typeface="Arial" pitchFamily="34" charset="0"/>
              <a:cs typeface="Arial" pitchFamily="34" charset="0"/>
            </a:endParaRPr>
          </a:p>
        </p:txBody>
      </p:sp>
      <p:sp>
        <p:nvSpPr>
          <p:cNvPr id="118" name="Rectangle 117">
            <a:extLst>
              <a:ext uri="{FF2B5EF4-FFF2-40B4-BE49-F238E27FC236}">
                <a16:creationId xmlns:a16="http://schemas.microsoft.com/office/drawing/2014/main" id="{52AC8590-E210-165C-4CC4-EE68AE36BA70}"/>
              </a:ext>
            </a:extLst>
          </p:cNvPr>
          <p:cNvSpPr/>
          <p:nvPr/>
        </p:nvSpPr>
        <p:spPr>
          <a:xfrm>
            <a:off x="8153400" y="1524000"/>
            <a:ext cx="914400" cy="1371600"/>
          </a:xfrm>
          <a:prstGeom prst="rect">
            <a:avLst/>
          </a:prstGeom>
          <a:solidFill>
            <a:schemeClr val="bg1">
              <a:lumMod val="95000"/>
              <a:alpha val="1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dirty="0">
              <a:latin typeface="Arial" pitchFamily="34" charset="0"/>
              <a:cs typeface="Arial" pitchFamily="34" charset="0"/>
            </a:endParaRPr>
          </a:p>
        </p:txBody>
      </p:sp>
      <p:sp>
        <p:nvSpPr>
          <p:cNvPr id="119" name="Rectangle 118">
            <a:extLst>
              <a:ext uri="{FF2B5EF4-FFF2-40B4-BE49-F238E27FC236}">
                <a16:creationId xmlns:a16="http://schemas.microsoft.com/office/drawing/2014/main" id="{B3A4D444-DD51-35E5-DF37-284F1D2C1C2C}"/>
              </a:ext>
            </a:extLst>
          </p:cNvPr>
          <p:cNvSpPr/>
          <p:nvPr/>
        </p:nvSpPr>
        <p:spPr>
          <a:xfrm>
            <a:off x="8153400" y="2438400"/>
            <a:ext cx="914400" cy="34290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latin typeface="Arial" pitchFamily="34" charset="0"/>
                <a:cs typeface="Arial" pitchFamily="34" charset="0"/>
              </a:rPr>
              <a:t>OS</a:t>
            </a:r>
          </a:p>
        </p:txBody>
      </p:sp>
      <p:sp>
        <p:nvSpPr>
          <p:cNvPr id="120" name="Rectangle 119">
            <a:extLst>
              <a:ext uri="{FF2B5EF4-FFF2-40B4-BE49-F238E27FC236}">
                <a16:creationId xmlns:a16="http://schemas.microsoft.com/office/drawing/2014/main" id="{FC13E727-4D94-CCBB-7179-E3D2A943121B}"/>
              </a:ext>
            </a:extLst>
          </p:cNvPr>
          <p:cNvSpPr/>
          <p:nvPr/>
        </p:nvSpPr>
        <p:spPr>
          <a:xfrm>
            <a:off x="8153400" y="1752600"/>
            <a:ext cx="192088" cy="5143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a:latin typeface="Arial" pitchFamily="34" charset="0"/>
                <a:cs typeface="Arial" pitchFamily="34" charset="0"/>
              </a:rPr>
              <a:t>AV</a:t>
            </a:r>
          </a:p>
        </p:txBody>
      </p:sp>
      <p:sp>
        <p:nvSpPr>
          <p:cNvPr id="121" name="Rectangle 120">
            <a:extLst>
              <a:ext uri="{FF2B5EF4-FFF2-40B4-BE49-F238E27FC236}">
                <a16:creationId xmlns:a16="http://schemas.microsoft.com/office/drawing/2014/main" id="{BEBFE8C8-1600-54F8-3A8F-8BC22D4A0E12}"/>
              </a:ext>
            </a:extLst>
          </p:cNvPr>
          <p:cNvSpPr/>
          <p:nvPr/>
        </p:nvSpPr>
        <p:spPr>
          <a:xfrm>
            <a:off x="8382000" y="1752600"/>
            <a:ext cx="192088" cy="51435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a:latin typeface="Arial" pitchFamily="34" charset="0"/>
                <a:cs typeface="Arial" pitchFamily="34" charset="0"/>
              </a:rPr>
              <a:t>F</a:t>
            </a:r>
          </a:p>
          <a:p>
            <a:pPr algn="ctr">
              <a:defRPr/>
            </a:pPr>
            <a:r>
              <a:rPr lang="en-US" sz="1000" dirty="0">
                <a:latin typeface="Arial" pitchFamily="34" charset="0"/>
                <a:cs typeface="Arial" pitchFamily="34" charset="0"/>
              </a:rPr>
              <a:t>W</a:t>
            </a:r>
          </a:p>
        </p:txBody>
      </p:sp>
      <p:sp>
        <p:nvSpPr>
          <p:cNvPr id="122" name="Rectangle 121">
            <a:extLst>
              <a:ext uri="{FF2B5EF4-FFF2-40B4-BE49-F238E27FC236}">
                <a16:creationId xmlns:a16="http://schemas.microsoft.com/office/drawing/2014/main" id="{4C6525EB-8584-0059-2382-AF564875461B}"/>
              </a:ext>
            </a:extLst>
          </p:cNvPr>
          <p:cNvSpPr/>
          <p:nvPr/>
        </p:nvSpPr>
        <p:spPr>
          <a:xfrm>
            <a:off x="8610600" y="1752600"/>
            <a:ext cx="192088" cy="51435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dirty="0">
              <a:latin typeface="Arial" pitchFamily="34" charset="0"/>
              <a:cs typeface="Arial" pitchFamily="34" charset="0"/>
            </a:endParaRPr>
          </a:p>
        </p:txBody>
      </p:sp>
      <p:sp>
        <p:nvSpPr>
          <p:cNvPr id="123" name="Rectangle 122">
            <a:extLst>
              <a:ext uri="{FF2B5EF4-FFF2-40B4-BE49-F238E27FC236}">
                <a16:creationId xmlns:a16="http://schemas.microsoft.com/office/drawing/2014/main" id="{F8337799-6290-2222-E9C4-CB648C6D9CD1}"/>
              </a:ext>
            </a:extLst>
          </p:cNvPr>
          <p:cNvSpPr/>
          <p:nvPr/>
        </p:nvSpPr>
        <p:spPr>
          <a:xfrm>
            <a:off x="8839200" y="1752600"/>
            <a:ext cx="192088" cy="51435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dirty="0">
              <a:latin typeface="Arial" pitchFamily="34" charset="0"/>
              <a:cs typeface="Arial" pitchFamily="34" charset="0"/>
            </a:endParaRPr>
          </a:p>
        </p:txBody>
      </p:sp>
      <p:sp>
        <p:nvSpPr>
          <p:cNvPr id="125" name="Rectangle 124">
            <a:extLst>
              <a:ext uri="{FF2B5EF4-FFF2-40B4-BE49-F238E27FC236}">
                <a16:creationId xmlns:a16="http://schemas.microsoft.com/office/drawing/2014/main" id="{CF8A3255-4D13-4776-094D-7E4EB6EE1BFD}"/>
              </a:ext>
            </a:extLst>
          </p:cNvPr>
          <p:cNvSpPr/>
          <p:nvPr/>
        </p:nvSpPr>
        <p:spPr>
          <a:xfrm>
            <a:off x="4038600" y="4572000"/>
            <a:ext cx="914400" cy="1371600"/>
          </a:xfrm>
          <a:prstGeom prst="rect">
            <a:avLst/>
          </a:prstGeom>
          <a:solidFill>
            <a:schemeClr val="bg1">
              <a:lumMod val="95000"/>
              <a:alpha val="1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dirty="0">
              <a:latin typeface="Arial" pitchFamily="34" charset="0"/>
              <a:cs typeface="Arial" pitchFamily="34" charset="0"/>
            </a:endParaRPr>
          </a:p>
        </p:txBody>
      </p:sp>
      <p:sp>
        <p:nvSpPr>
          <p:cNvPr id="126" name="Rectangle 125">
            <a:extLst>
              <a:ext uri="{FF2B5EF4-FFF2-40B4-BE49-F238E27FC236}">
                <a16:creationId xmlns:a16="http://schemas.microsoft.com/office/drawing/2014/main" id="{AF3ACCB6-3CB3-1D01-382F-4FACC0FBF5FE}"/>
              </a:ext>
            </a:extLst>
          </p:cNvPr>
          <p:cNvSpPr/>
          <p:nvPr/>
        </p:nvSpPr>
        <p:spPr>
          <a:xfrm>
            <a:off x="4038600" y="5486400"/>
            <a:ext cx="914400" cy="34290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latin typeface="Arial" pitchFamily="34" charset="0"/>
                <a:cs typeface="Arial" pitchFamily="34" charset="0"/>
              </a:rPr>
              <a:t>OS</a:t>
            </a:r>
          </a:p>
        </p:txBody>
      </p:sp>
      <p:sp>
        <p:nvSpPr>
          <p:cNvPr id="129" name="Rectangle 128">
            <a:extLst>
              <a:ext uri="{FF2B5EF4-FFF2-40B4-BE49-F238E27FC236}">
                <a16:creationId xmlns:a16="http://schemas.microsoft.com/office/drawing/2014/main" id="{2665D78B-0FDA-BAE0-6BB4-26EEB5D89849}"/>
              </a:ext>
            </a:extLst>
          </p:cNvPr>
          <p:cNvSpPr/>
          <p:nvPr/>
        </p:nvSpPr>
        <p:spPr>
          <a:xfrm>
            <a:off x="4495800" y="4800600"/>
            <a:ext cx="192088" cy="51435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dirty="0">
              <a:latin typeface="Arial" pitchFamily="34" charset="0"/>
              <a:cs typeface="Arial" pitchFamily="34" charset="0"/>
            </a:endParaRPr>
          </a:p>
        </p:txBody>
      </p:sp>
      <p:sp>
        <p:nvSpPr>
          <p:cNvPr id="130" name="Rectangle 129">
            <a:extLst>
              <a:ext uri="{FF2B5EF4-FFF2-40B4-BE49-F238E27FC236}">
                <a16:creationId xmlns:a16="http://schemas.microsoft.com/office/drawing/2014/main" id="{507A0292-26A1-4DA0-A1B8-4A651306F505}"/>
              </a:ext>
            </a:extLst>
          </p:cNvPr>
          <p:cNvSpPr/>
          <p:nvPr/>
        </p:nvSpPr>
        <p:spPr>
          <a:xfrm>
            <a:off x="4724400" y="4800600"/>
            <a:ext cx="192088" cy="51435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dirty="0">
              <a:latin typeface="Arial" pitchFamily="34" charset="0"/>
              <a:cs typeface="Arial" pitchFamily="34" charset="0"/>
            </a:endParaRPr>
          </a:p>
        </p:txBody>
      </p:sp>
      <p:sp>
        <p:nvSpPr>
          <p:cNvPr id="131" name="Rectangle 130">
            <a:extLst>
              <a:ext uri="{FF2B5EF4-FFF2-40B4-BE49-F238E27FC236}">
                <a16:creationId xmlns:a16="http://schemas.microsoft.com/office/drawing/2014/main" id="{C9F2923A-0E69-CB4D-ED8C-5EBCCE372B24}"/>
              </a:ext>
            </a:extLst>
          </p:cNvPr>
          <p:cNvSpPr/>
          <p:nvPr/>
        </p:nvSpPr>
        <p:spPr>
          <a:xfrm>
            <a:off x="4267200" y="4800600"/>
            <a:ext cx="192088" cy="51435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dirty="0">
              <a:latin typeface="Arial" pitchFamily="34" charset="0"/>
              <a:cs typeface="Arial" pitchFamily="34" charset="0"/>
            </a:endParaRPr>
          </a:p>
        </p:txBody>
      </p:sp>
      <p:sp>
        <p:nvSpPr>
          <p:cNvPr id="132" name="Rectangle 131">
            <a:extLst>
              <a:ext uri="{FF2B5EF4-FFF2-40B4-BE49-F238E27FC236}">
                <a16:creationId xmlns:a16="http://schemas.microsoft.com/office/drawing/2014/main" id="{54DB8859-51B8-DF9B-56B4-D5A4EA2ED053}"/>
              </a:ext>
            </a:extLst>
          </p:cNvPr>
          <p:cNvSpPr/>
          <p:nvPr/>
        </p:nvSpPr>
        <p:spPr>
          <a:xfrm>
            <a:off x="4038600" y="4800600"/>
            <a:ext cx="192088" cy="51435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dirty="0">
              <a:latin typeface="Arial" pitchFamily="34" charset="0"/>
              <a:cs typeface="Arial" pitchFamily="34" charset="0"/>
            </a:endParaRPr>
          </a:p>
        </p:txBody>
      </p:sp>
      <p:sp>
        <p:nvSpPr>
          <p:cNvPr id="163" name="Rectangle 162">
            <a:extLst>
              <a:ext uri="{FF2B5EF4-FFF2-40B4-BE49-F238E27FC236}">
                <a16:creationId xmlns:a16="http://schemas.microsoft.com/office/drawing/2014/main" id="{692F8832-7CB3-7247-DC4D-2995E4CF0F14}"/>
              </a:ext>
            </a:extLst>
          </p:cNvPr>
          <p:cNvSpPr/>
          <p:nvPr/>
        </p:nvSpPr>
        <p:spPr>
          <a:xfrm>
            <a:off x="5029200" y="4572000"/>
            <a:ext cx="914400" cy="1371600"/>
          </a:xfrm>
          <a:prstGeom prst="rect">
            <a:avLst/>
          </a:prstGeom>
          <a:solidFill>
            <a:schemeClr val="bg1">
              <a:lumMod val="95000"/>
              <a:alpha val="1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dirty="0">
              <a:latin typeface="Arial" pitchFamily="34" charset="0"/>
              <a:cs typeface="Arial" pitchFamily="34" charset="0"/>
            </a:endParaRPr>
          </a:p>
        </p:txBody>
      </p:sp>
      <p:sp>
        <p:nvSpPr>
          <p:cNvPr id="164" name="Rectangle 163">
            <a:extLst>
              <a:ext uri="{FF2B5EF4-FFF2-40B4-BE49-F238E27FC236}">
                <a16:creationId xmlns:a16="http://schemas.microsoft.com/office/drawing/2014/main" id="{7D0AED98-36A3-026B-ECEC-76E93CFEA539}"/>
              </a:ext>
            </a:extLst>
          </p:cNvPr>
          <p:cNvSpPr/>
          <p:nvPr/>
        </p:nvSpPr>
        <p:spPr>
          <a:xfrm>
            <a:off x="5029200" y="5486400"/>
            <a:ext cx="914400" cy="34290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latin typeface="Arial" pitchFamily="34" charset="0"/>
                <a:cs typeface="Arial" pitchFamily="34" charset="0"/>
              </a:rPr>
              <a:t>OS</a:t>
            </a:r>
          </a:p>
        </p:txBody>
      </p:sp>
      <p:sp>
        <p:nvSpPr>
          <p:cNvPr id="165" name="Rectangle 164">
            <a:extLst>
              <a:ext uri="{FF2B5EF4-FFF2-40B4-BE49-F238E27FC236}">
                <a16:creationId xmlns:a16="http://schemas.microsoft.com/office/drawing/2014/main" id="{284F5678-CB43-0311-3EDB-1AF8907DAE2B}"/>
              </a:ext>
            </a:extLst>
          </p:cNvPr>
          <p:cNvSpPr/>
          <p:nvPr/>
        </p:nvSpPr>
        <p:spPr>
          <a:xfrm>
            <a:off x="5486400" y="4800600"/>
            <a:ext cx="192088" cy="51435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dirty="0">
              <a:latin typeface="Arial" pitchFamily="34" charset="0"/>
              <a:cs typeface="Arial" pitchFamily="34" charset="0"/>
            </a:endParaRPr>
          </a:p>
        </p:txBody>
      </p:sp>
      <p:sp>
        <p:nvSpPr>
          <p:cNvPr id="166" name="Rectangle 165">
            <a:extLst>
              <a:ext uri="{FF2B5EF4-FFF2-40B4-BE49-F238E27FC236}">
                <a16:creationId xmlns:a16="http://schemas.microsoft.com/office/drawing/2014/main" id="{05C4F9DB-0F56-C2F5-8B5E-E320BA1A3DC9}"/>
              </a:ext>
            </a:extLst>
          </p:cNvPr>
          <p:cNvSpPr/>
          <p:nvPr/>
        </p:nvSpPr>
        <p:spPr>
          <a:xfrm>
            <a:off x="5715000" y="4800600"/>
            <a:ext cx="192088" cy="51435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dirty="0">
              <a:latin typeface="Arial" pitchFamily="34" charset="0"/>
              <a:cs typeface="Arial" pitchFamily="34" charset="0"/>
            </a:endParaRPr>
          </a:p>
        </p:txBody>
      </p:sp>
      <p:sp>
        <p:nvSpPr>
          <p:cNvPr id="167" name="Rectangle 166">
            <a:extLst>
              <a:ext uri="{FF2B5EF4-FFF2-40B4-BE49-F238E27FC236}">
                <a16:creationId xmlns:a16="http://schemas.microsoft.com/office/drawing/2014/main" id="{CCB1C181-2235-9ABA-939D-6F6FB64C00E1}"/>
              </a:ext>
            </a:extLst>
          </p:cNvPr>
          <p:cNvSpPr/>
          <p:nvPr/>
        </p:nvSpPr>
        <p:spPr>
          <a:xfrm>
            <a:off x="5257800" y="4800600"/>
            <a:ext cx="192088" cy="51435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dirty="0">
              <a:latin typeface="Arial" pitchFamily="34" charset="0"/>
              <a:cs typeface="Arial" pitchFamily="34" charset="0"/>
            </a:endParaRPr>
          </a:p>
        </p:txBody>
      </p:sp>
      <p:sp>
        <p:nvSpPr>
          <p:cNvPr id="168" name="Rectangle 167">
            <a:extLst>
              <a:ext uri="{FF2B5EF4-FFF2-40B4-BE49-F238E27FC236}">
                <a16:creationId xmlns:a16="http://schemas.microsoft.com/office/drawing/2014/main" id="{BFBF13F9-32EC-C9D0-CD4E-7D7B255E931B}"/>
              </a:ext>
            </a:extLst>
          </p:cNvPr>
          <p:cNvSpPr/>
          <p:nvPr/>
        </p:nvSpPr>
        <p:spPr>
          <a:xfrm>
            <a:off x="5029200" y="4800600"/>
            <a:ext cx="192088" cy="51435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dirty="0">
              <a:latin typeface="Arial" pitchFamily="34" charset="0"/>
              <a:cs typeface="Arial" pitchFamily="34" charset="0"/>
            </a:endParaRPr>
          </a:p>
        </p:txBody>
      </p:sp>
      <p:sp>
        <p:nvSpPr>
          <p:cNvPr id="169" name="Rectangle 168">
            <a:extLst>
              <a:ext uri="{FF2B5EF4-FFF2-40B4-BE49-F238E27FC236}">
                <a16:creationId xmlns:a16="http://schemas.microsoft.com/office/drawing/2014/main" id="{28295378-CA17-3A19-9A6A-B990396DED82}"/>
              </a:ext>
            </a:extLst>
          </p:cNvPr>
          <p:cNvSpPr/>
          <p:nvPr/>
        </p:nvSpPr>
        <p:spPr>
          <a:xfrm>
            <a:off x="6019800" y="4572000"/>
            <a:ext cx="914400" cy="1371600"/>
          </a:xfrm>
          <a:prstGeom prst="rect">
            <a:avLst/>
          </a:prstGeom>
          <a:solidFill>
            <a:schemeClr val="bg1">
              <a:lumMod val="95000"/>
              <a:alpha val="1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dirty="0">
              <a:latin typeface="Arial" pitchFamily="34" charset="0"/>
              <a:cs typeface="Arial" pitchFamily="34" charset="0"/>
            </a:endParaRPr>
          </a:p>
        </p:txBody>
      </p:sp>
      <p:sp>
        <p:nvSpPr>
          <p:cNvPr id="170" name="Rectangle 169">
            <a:extLst>
              <a:ext uri="{FF2B5EF4-FFF2-40B4-BE49-F238E27FC236}">
                <a16:creationId xmlns:a16="http://schemas.microsoft.com/office/drawing/2014/main" id="{35BE5EAC-B1DE-FEA4-91F9-3C9E50D58D59}"/>
              </a:ext>
            </a:extLst>
          </p:cNvPr>
          <p:cNvSpPr/>
          <p:nvPr/>
        </p:nvSpPr>
        <p:spPr>
          <a:xfrm>
            <a:off x="6019800" y="5486400"/>
            <a:ext cx="914400" cy="34290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latin typeface="Arial" pitchFamily="34" charset="0"/>
                <a:cs typeface="Arial" pitchFamily="34" charset="0"/>
              </a:rPr>
              <a:t>OS</a:t>
            </a:r>
          </a:p>
        </p:txBody>
      </p:sp>
      <p:sp>
        <p:nvSpPr>
          <p:cNvPr id="171" name="Rectangle 170">
            <a:extLst>
              <a:ext uri="{FF2B5EF4-FFF2-40B4-BE49-F238E27FC236}">
                <a16:creationId xmlns:a16="http://schemas.microsoft.com/office/drawing/2014/main" id="{0A472BA9-B770-5FDA-C1DC-13F33941D810}"/>
              </a:ext>
            </a:extLst>
          </p:cNvPr>
          <p:cNvSpPr/>
          <p:nvPr/>
        </p:nvSpPr>
        <p:spPr>
          <a:xfrm>
            <a:off x="6477000" y="4800600"/>
            <a:ext cx="192088" cy="51435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dirty="0">
              <a:latin typeface="Arial" pitchFamily="34" charset="0"/>
              <a:cs typeface="Arial" pitchFamily="34" charset="0"/>
            </a:endParaRPr>
          </a:p>
        </p:txBody>
      </p:sp>
      <p:sp>
        <p:nvSpPr>
          <p:cNvPr id="172" name="Rectangle 171">
            <a:extLst>
              <a:ext uri="{FF2B5EF4-FFF2-40B4-BE49-F238E27FC236}">
                <a16:creationId xmlns:a16="http://schemas.microsoft.com/office/drawing/2014/main" id="{F71B03DE-A380-53E0-4A22-454EAB98870E}"/>
              </a:ext>
            </a:extLst>
          </p:cNvPr>
          <p:cNvSpPr/>
          <p:nvPr/>
        </p:nvSpPr>
        <p:spPr>
          <a:xfrm>
            <a:off x="6705600" y="4800600"/>
            <a:ext cx="192088" cy="51435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dirty="0">
              <a:latin typeface="Arial" pitchFamily="34" charset="0"/>
              <a:cs typeface="Arial" pitchFamily="34" charset="0"/>
            </a:endParaRPr>
          </a:p>
        </p:txBody>
      </p:sp>
      <p:sp>
        <p:nvSpPr>
          <p:cNvPr id="173" name="Rectangle 172">
            <a:extLst>
              <a:ext uri="{FF2B5EF4-FFF2-40B4-BE49-F238E27FC236}">
                <a16:creationId xmlns:a16="http://schemas.microsoft.com/office/drawing/2014/main" id="{44B4DB32-F640-BDE7-705B-A7AF84E25095}"/>
              </a:ext>
            </a:extLst>
          </p:cNvPr>
          <p:cNvSpPr/>
          <p:nvPr/>
        </p:nvSpPr>
        <p:spPr>
          <a:xfrm>
            <a:off x="6248400" y="4800600"/>
            <a:ext cx="192088" cy="51435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dirty="0">
              <a:latin typeface="Arial" pitchFamily="34" charset="0"/>
              <a:cs typeface="Arial" pitchFamily="34" charset="0"/>
            </a:endParaRPr>
          </a:p>
        </p:txBody>
      </p:sp>
      <p:sp>
        <p:nvSpPr>
          <p:cNvPr id="174" name="Rectangle 173">
            <a:extLst>
              <a:ext uri="{FF2B5EF4-FFF2-40B4-BE49-F238E27FC236}">
                <a16:creationId xmlns:a16="http://schemas.microsoft.com/office/drawing/2014/main" id="{FE1AA332-666D-D981-A733-5AB7CE4C47D3}"/>
              </a:ext>
            </a:extLst>
          </p:cNvPr>
          <p:cNvSpPr/>
          <p:nvPr/>
        </p:nvSpPr>
        <p:spPr>
          <a:xfrm>
            <a:off x="6019800" y="4800600"/>
            <a:ext cx="192088" cy="51435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dirty="0">
              <a:latin typeface="Arial" pitchFamily="34" charset="0"/>
              <a:cs typeface="Arial" pitchFamily="34" charset="0"/>
            </a:endParaRPr>
          </a:p>
        </p:txBody>
      </p:sp>
      <p:sp>
        <p:nvSpPr>
          <p:cNvPr id="175" name="Rectangle 174">
            <a:extLst>
              <a:ext uri="{FF2B5EF4-FFF2-40B4-BE49-F238E27FC236}">
                <a16:creationId xmlns:a16="http://schemas.microsoft.com/office/drawing/2014/main" id="{51775D98-B2D6-7771-90A1-47F8C5D41C67}"/>
              </a:ext>
            </a:extLst>
          </p:cNvPr>
          <p:cNvSpPr/>
          <p:nvPr/>
        </p:nvSpPr>
        <p:spPr>
          <a:xfrm>
            <a:off x="7010400" y="4572000"/>
            <a:ext cx="914400" cy="1371600"/>
          </a:xfrm>
          <a:prstGeom prst="rect">
            <a:avLst/>
          </a:prstGeom>
          <a:solidFill>
            <a:schemeClr val="bg1">
              <a:lumMod val="95000"/>
              <a:alpha val="1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dirty="0">
              <a:latin typeface="Arial" pitchFamily="34" charset="0"/>
              <a:cs typeface="Arial" pitchFamily="34" charset="0"/>
            </a:endParaRPr>
          </a:p>
        </p:txBody>
      </p:sp>
      <p:sp>
        <p:nvSpPr>
          <p:cNvPr id="176" name="Rectangle 175">
            <a:extLst>
              <a:ext uri="{FF2B5EF4-FFF2-40B4-BE49-F238E27FC236}">
                <a16:creationId xmlns:a16="http://schemas.microsoft.com/office/drawing/2014/main" id="{07CF8435-1BD6-EE5F-BAA7-C09B32BFFFDF}"/>
              </a:ext>
            </a:extLst>
          </p:cNvPr>
          <p:cNvSpPr/>
          <p:nvPr/>
        </p:nvSpPr>
        <p:spPr>
          <a:xfrm>
            <a:off x="7010400" y="5486400"/>
            <a:ext cx="914400" cy="34290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latin typeface="Arial" pitchFamily="34" charset="0"/>
                <a:cs typeface="Arial" pitchFamily="34" charset="0"/>
              </a:rPr>
              <a:t>OS</a:t>
            </a:r>
          </a:p>
        </p:txBody>
      </p:sp>
      <p:sp>
        <p:nvSpPr>
          <p:cNvPr id="177" name="Rectangle 176">
            <a:extLst>
              <a:ext uri="{FF2B5EF4-FFF2-40B4-BE49-F238E27FC236}">
                <a16:creationId xmlns:a16="http://schemas.microsoft.com/office/drawing/2014/main" id="{92E9357E-29F6-43DB-DCD4-0124CB097CCE}"/>
              </a:ext>
            </a:extLst>
          </p:cNvPr>
          <p:cNvSpPr/>
          <p:nvPr/>
        </p:nvSpPr>
        <p:spPr>
          <a:xfrm>
            <a:off x="7467600" y="4800600"/>
            <a:ext cx="192088" cy="51435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dirty="0">
              <a:latin typeface="Arial" pitchFamily="34" charset="0"/>
              <a:cs typeface="Arial" pitchFamily="34" charset="0"/>
            </a:endParaRPr>
          </a:p>
        </p:txBody>
      </p:sp>
      <p:sp>
        <p:nvSpPr>
          <p:cNvPr id="178" name="Rectangle 177">
            <a:extLst>
              <a:ext uri="{FF2B5EF4-FFF2-40B4-BE49-F238E27FC236}">
                <a16:creationId xmlns:a16="http://schemas.microsoft.com/office/drawing/2014/main" id="{650423CA-B0F5-B2BB-D426-A49539E82745}"/>
              </a:ext>
            </a:extLst>
          </p:cNvPr>
          <p:cNvSpPr/>
          <p:nvPr/>
        </p:nvSpPr>
        <p:spPr>
          <a:xfrm>
            <a:off x="7696200" y="4800600"/>
            <a:ext cx="192088" cy="51435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dirty="0">
              <a:latin typeface="Arial" pitchFamily="34" charset="0"/>
              <a:cs typeface="Arial" pitchFamily="34" charset="0"/>
            </a:endParaRPr>
          </a:p>
        </p:txBody>
      </p:sp>
      <p:sp>
        <p:nvSpPr>
          <p:cNvPr id="179" name="Rectangle 178">
            <a:extLst>
              <a:ext uri="{FF2B5EF4-FFF2-40B4-BE49-F238E27FC236}">
                <a16:creationId xmlns:a16="http://schemas.microsoft.com/office/drawing/2014/main" id="{30DC887C-3622-A2DA-9BB5-91ED87F6EFB6}"/>
              </a:ext>
            </a:extLst>
          </p:cNvPr>
          <p:cNvSpPr/>
          <p:nvPr/>
        </p:nvSpPr>
        <p:spPr>
          <a:xfrm>
            <a:off x="7239000" y="4800600"/>
            <a:ext cx="192088" cy="51435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dirty="0">
              <a:latin typeface="Arial" pitchFamily="34" charset="0"/>
              <a:cs typeface="Arial" pitchFamily="34" charset="0"/>
            </a:endParaRPr>
          </a:p>
        </p:txBody>
      </p:sp>
      <p:sp>
        <p:nvSpPr>
          <p:cNvPr id="180" name="Rectangle 179">
            <a:extLst>
              <a:ext uri="{FF2B5EF4-FFF2-40B4-BE49-F238E27FC236}">
                <a16:creationId xmlns:a16="http://schemas.microsoft.com/office/drawing/2014/main" id="{47AB149C-D8FE-7E1C-2C06-0DA3C0BE6A31}"/>
              </a:ext>
            </a:extLst>
          </p:cNvPr>
          <p:cNvSpPr/>
          <p:nvPr/>
        </p:nvSpPr>
        <p:spPr>
          <a:xfrm>
            <a:off x="7010400" y="4800600"/>
            <a:ext cx="192088" cy="51435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dirty="0">
              <a:latin typeface="Arial" pitchFamily="34" charset="0"/>
              <a:cs typeface="Arial" pitchFamily="34" charset="0"/>
            </a:endParaRPr>
          </a:p>
        </p:txBody>
      </p:sp>
      <p:sp>
        <p:nvSpPr>
          <p:cNvPr id="181" name="Rectangle 180">
            <a:extLst>
              <a:ext uri="{FF2B5EF4-FFF2-40B4-BE49-F238E27FC236}">
                <a16:creationId xmlns:a16="http://schemas.microsoft.com/office/drawing/2014/main" id="{5A386AD6-5286-0862-6115-126C0C3E16B2}"/>
              </a:ext>
            </a:extLst>
          </p:cNvPr>
          <p:cNvSpPr/>
          <p:nvPr/>
        </p:nvSpPr>
        <p:spPr>
          <a:xfrm>
            <a:off x="8001000" y="4572000"/>
            <a:ext cx="914400" cy="1371600"/>
          </a:xfrm>
          <a:prstGeom prst="rect">
            <a:avLst/>
          </a:prstGeom>
          <a:solidFill>
            <a:schemeClr val="bg1">
              <a:lumMod val="95000"/>
              <a:alpha val="1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dirty="0">
              <a:latin typeface="Arial" pitchFamily="34" charset="0"/>
              <a:cs typeface="Arial" pitchFamily="34" charset="0"/>
            </a:endParaRPr>
          </a:p>
        </p:txBody>
      </p:sp>
      <p:sp>
        <p:nvSpPr>
          <p:cNvPr id="182" name="Rectangle 181">
            <a:extLst>
              <a:ext uri="{FF2B5EF4-FFF2-40B4-BE49-F238E27FC236}">
                <a16:creationId xmlns:a16="http://schemas.microsoft.com/office/drawing/2014/main" id="{1445187D-4E18-4BFF-7B09-66E07306D0B2}"/>
              </a:ext>
            </a:extLst>
          </p:cNvPr>
          <p:cNvSpPr/>
          <p:nvPr/>
        </p:nvSpPr>
        <p:spPr>
          <a:xfrm>
            <a:off x="8001000" y="5486400"/>
            <a:ext cx="914400" cy="34290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latin typeface="Arial" pitchFamily="34" charset="0"/>
                <a:cs typeface="Arial" pitchFamily="34" charset="0"/>
              </a:rPr>
              <a:t>OS</a:t>
            </a:r>
          </a:p>
        </p:txBody>
      </p:sp>
      <p:sp>
        <p:nvSpPr>
          <p:cNvPr id="183" name="Rectangle 182">
            <a:extLst>
              <a:ext uri="{FF2B5EF4-FFF2-40B4-BE49-F238E27FC236}">
                <a16:creationId xmlns:a16="http://schemas.microsoft.com/office/drawing/2014/main" id="{22F7648F-B2EC-546B-6D3B-23738113487F}"/>
              </a:ext>
            </a:extLst>
          </p:cNvPr>
          <p:cNvSpPr/>
          <p:nvPr/>
        </p:nvSpPr>
        <p:spPr>
          <a:xfrm>
            <a:off x="8458200" y="4800600"/>
            <a:ext cx="192088" cy="51435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dirty="0">
              <a:latin typeface="Arial" pitchFamily="34" charset="0"/>
              <a:cs typeface="Arial" pitchFamily="34" charset="0"/>
            </a:endParaRPr>
          </a:p>
        </p:txBody>
      </p:sp>
      <p:sp>
        <p:nvSpPr>
          <p:cNvPr id="184" name="Rectangle 183">
            <a:extLst>
              <a:ext uri="{FF2B5EF4-FFF2-40B4-BE49-F238E27FC236}">
                <a16:creationId xmlns:a16="http://schemas.microsoft.com/office/drawing/2014/main" id="{0D003BCC-41AF-89DD-7F2C-6CE30AB86C85}"/>
              </a:ext>
            </a:extLst>
          </p:cNvPr>
          <p:cNvSpPr/>
          <p:nvPr/>
        </p:nvSpPr>
        <p:spPr>
          <a:xfrm>
            <a:off x="8686800" y="4800600"/>
            <a:ext cx="192088" cy="51435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dirty="0">
              <a:latin typeface="Arial" pitchFamily="34" charset="0"/>
              <a:cs typeface="Arial" pitchFamily="34" charset="0"/>
            </a:endParaRPr>
          </a:p>
        </p:txBody>
      </p:sp>
      <p:sp>
        <p:nvSpPr>
          <p:cNvPr id="185" name="Rectangle 184">
            <a:extLst>
              <a:ext uri="{FF2B5EF4-FFF2-40B4-BE49-F238E27FC236}">
                <a16:creationId xmlns:a16="http://schemas.microsoft.com/office/drawing/2014/main" id="{71CE87E4-21B9-4F02-8232-06692572A058}"/>
              </a:ext>
            </a:extLst>
          </p:cNvPr>
          <p:cNvSpPr/>
          <p:nvPr/>
        </p:nvSpPr>
        <p:spPr>
          <a:xfrm>
            <a:off x="8229600" y="4800600"/>
            <a:ext cx="192088" cy="51435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dirty="0">
              <a:latin typeface="Arial" pitchFamily="34" charset="0"/>
              <a:cs typeface="Arial" pitchFamily="34" charset="0"/>
            </a:endParaRPr>
          </a:p>
        </p:txBody>
      </p:sp>
      <p:sp>
        <p:nvSpPr>
          <p:cNvPr id="186" name="Rectangle 185">
            <a:extLst>
              <a:ext uri="{FF2B5EF4-FFF2-40B4-BE49-F238E27FC236}">
                <a16:creationId xmlns:a16="http://schemas.microsoft.com/office/drawing/2014/main" id="{43C511E3-CD28-AFD0-B8C5-FA99C0E3D19F}"/>
              </a:ext>
            </a:extLst>
          </p:cNvPr>
          <p:cNvSpPr/>
          <p:nvPr/>
        </p:nvSpPr>
        <p:spPr>
          <a:xfrm>
            <a:off x="8001000" y="4800600"/>
            <a:ext cx="192088" cy="51435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dirty="0">
              <a:latin typeface="Arial" pitchFamily="34" charset="0"/>
              <a:cs typeface="Arial" pitchFamily="34" charset="0"/>
            </a:endParaRPr>
          </a:p>
        </p:txBody>
      </p:sp>
      <p:sp>
        <p:nvSpPr>
          <p:cNvPr id="188" name="Rectangle 187">
            <a:extLst>
              <a:ext uri="{FF2B5EF4-FFF2-40B4-BE49-F238E27FC236}">
                <a16:creationId xmlns:a16="http://schemas.microsoft.com/office/drawing/2014/main" id="{C46536C4-13A5-AD47-D390-D2B5DE514F94}"/>
              </a:ext>
            </a:extLst>
          </p:cNvPr>
          <p:cNvSpPr/>
          <p:nvPr/>
        </p:nvSpPr>
        <p:spPr>
          <a:xfrm>
            <a:off x="2819400" y="4572000"/>
            <a:ext cx="914400" cy="1371600"/>
          </a:xfrm>
          <a:prstGeom prst="rect">
            <a:avLst/>
          </a:prstGeom>
          <a:solidFill>
            <a:schemeClr val="bg1">
              <a:lumMod val="95000"/>
              <a:alpha val="1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dirty="0">
              <a:latin typeface="Arial" pitchFamily="34" charset="0"/>
              <a:cs typeface="Arial" pitchFamily="34" charset="0"/>
            </a:endParaRPr>
          </a:p>
        </p:txBody>
      </p:sp>
      <p:sp>
        <p:nvSpPr>
          <p:cNvPr id="189" name="Rectangle 188">
            <a:extLst>
              <a:ext uri="{FF2B5EF4-FFF2-40B4-BE49-F238E27FC236}">
                <a16:creationId xmlns:a16="http://schemas.microsoft.com/office/drawing/2014/main" id="{FC12ABEC-DA9C-3B76-C24A-851A503EDA71}"/>
              </a:ext>
            </a:extLst>
          </p:cNvPr>
          <p:cNvSpPr/>
          <p:nvPr/>
        </p:nvSpPr>
        <p:spPr>
          <a:xfrm>
            <a:off x="2819400" y="5486400"/>
            <a:ext cx="914400" cy="34290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latin typeface="Arial" pitchFamily="34" charset="0"/>
                <a:cs typeface="Arial" pitchFamily="34" charset="0"/>
              </a:rPr>
              <a:t>OS</a:t>
            </a:r>
          </a:p>
        </p:txBody>
      </p:sp>
      <p:sp>
        <p:nvSpPr>
          <p:cNvPr id="193" name="Rectangle 192">
            <a:extLst>
              <a:ext uri="{FF2B5EF4-FFF2-40B4-BE49-F238E27FC236}">
                <a16:creationId xmlns:a16="http://schemas.microsoft.com/office/drawing/2014/main" id="{0D4FCAC1-B729-C04D-074D-670422564ECA}"/>
              </a:ext>
            </a:extLst>
          </p:cNvPr>
          <p:cNvSpPr/>
          <p:nvPr/>
        </p:nvSpPr>
        <p:spPr>
          <a:xfrm>
            <a:off x="2819400" y="4648200"/>
            <a:ext cx="9144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a:latin typeface="Arial" pitchFamily="34" charset="0"/>
                <a:cs typeface="Arial" pitchFamily="34" charset="0"/>
              </a:rPr>
              <a:t>Antivirus</a:t>
            </a:r>
          </a:p>
        </p:txBody>
      </p:sp>
      <p:sp>
        <p:nvSpPr>
          <p:cNvPr id="194" name="Rectangle 193">
            <a:extLst>
              <a:ext uri="{FF2B5EF4-FFF2-40B4-BE49-F238E27FC236}">
                <a16:creationId xmlns:a16="http://schemas.microsoft.com/office/drawing/2014/main" id="{6BF14483-28AB-7C3B-4CA4-64F46E8DEAB5}"/>
              </a:ext>
            </a:extLst>
          </p:cNvPr>
          <p:cNvSpPr/>
          <p:nvPr/>
        </p:nvSpPr>
        <p:spPr>
          <a:xfrm>
            <a:off x="2819400" y="5029200"/>
            <a:ext cx="914400" cy="2286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a:latin typeface="Arial" pitchFamily="34" charset="0"/>
                <a:cs typeface="Arial" pitchFamily="34" charset="0"/>
              </a:rPr>
              <a:t>Firewall</a:t>
            </a:r>
          </a:p>
        </p:txBody>
      </p:sp>
      <p:sp>
        <p:nvSpPr>
          <p:cNvPr id="195" name="Rectangle 194">
            <a:extLst>
              <a:ext uri="{FF2B5EF4-FFF2-40B4-BE49-F238E27FC236}">
                <a16:creationId xmlns:a16="http://schemas.microsoft.com/office/drawing/2014/main" id="{3F43BF8B-77CD-6D0C-AC98-52660ADF9ACB}"/>
              </a:ext>
            </a:extLst>
          </p:cNvPr>
          <p:cNvSpPr/>
          <p:nvPr/>
        </p:nvSpPr>
        <p:spPr>
          <a:xfrm>
            <a:off x="2743200" y="5943600"/>
            <a:ext cx="914400" cy="228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a:latin typeface="Arial" pitchFamily="34" charset="0"/>
                <a:cs typeface="Arial" pitchFamily="34" charset="0"/>
              </a:rPr>
              <a:t>AV Shim</a:t>
            </a:r>
          </a:p>
        </p:txBody>
      </p:sp>
      <p:sp>
        <p:nvSpPr>
          <p:cNvPr id="196" name="Rectangle 195">
            <a:extLst>
              <a:ext uri="{FF2B5EF4-FFF2-40B4-BE49-F238E27FC236}">
                <a16:creationId xmlns:a16="http://schemas.microsoft.com/office/drawing/2014/main" id="{3BC00DE4-9FA0-F394-8A88-3D95AD3E66AF}"/>
              </a:ext>
            </a:extLst>
          </p:cNvPr>
          <p:cNvSpPr/>
          <p:nvPr/>
        </p:nvSpPr>
        <p:spPr>
          <a:xfrm>
            <a:off x="3657600" y="5943600"/>
            <a:ext cx="914400" cy="2286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a:latin typeface="Arial" pitchFamily="34" charset="0"/>
                <a:cs typeface="Arial" pitchFamily="34" charset="0"/>
              </a:rPr>
              <a:t>FW Shim</a:t>
            </a:r>
          </a:p>
        </p:txBody>
      </p:sp>
      <p:cxnSp>
        <p:nvCxnSpPr>
          <p:cNvPr id="198" name="Curved Connector 197">
            <a:extLst>
              <a:ext uri="{FF2B5EF4-FFF2-40B4-BE49-F238E27FC236}">
                <a16:creationId xmlns:a16="http://schemas.microsoft.com/office/drawing/2014/main" id="{79F915F7-81F9-FDD9-9AAA-98C4BA442AD2}"/>
              </a:ext>
            </a:extLst>
          </p:cNvPr>
          <p:cNvCxnSpPr>
            <a:stCxn id="8" idx="2"/>
          </p:cNvCxnSpPr>
          <p:nvPr/>
        </p:nvCxnSpPr>
        <p:spPr>
          <a:xfrm rot="16200000" flipH="1">
            <a:off x="1715294" y="3391694"/>
            <a:ext cx="2381250" cy="131762"/>
          </a:xfrm>
          <a:prstGeom prst="curvedConnector3">
            <a:avLst>
              <a:gd name="adj1" fmla="val 50000"/>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9" name="Curved Connector 198">
            <a:extLst>
              <a:ext uri="{FF2B5EF4-FFF2-40B4-BE49-F238E27FC236}">
                <a16:creationId xmlns:a16="http://schemas.microsoft.com/office/drawing/2014/main" id="{C84967E8-3537-13DE-26DE-E6ECA151FD3A}"/>
              </a:ext>
            </a:extLst>
          </p:cNvPr>
          <p:cNvCxnSpPr>
            <a:stCxn id="96" idx="2"/>
            <a:endCxn id="193" idx="0"/>
          </p:cNvCxnSpPr>
          <p:nvPr/>
        </p:nvCxnSpPr>
        <p:spPr>
          <a:xfrm rot="5400000">
            <a:off x="2439194" y="3104356"/>
            <a:ext cx="2381250" cy="706438"/>
          </a:xfrm>
          <a:prstGeom prst="curvedConnector3">
            <a:avLst>
              <a:gd name="adj1" fmla="val 50000"/>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1" name="Curved Connector 200">
            <a:extLst>
              <a:ext uri="{FF2B5EF4-FFF2-40B4-BE49-F238E27FC236}">
                <a16:creationId xmlns:a16="http://schemas.microsoft.com/office/drawing/2014/main" id="{42E3BC7D-26AE-F108-2B1C-A2D399711E14}"/>
              </a:ext>
            </a:extLst>
          </p:cNvPr>
          <p:cNvCxnSpPr>
            <a:stCxn id="108" idx="2"/>
          </p:cNvCxnSpPr>
          <p:nvPr/>
        </p:nvCxnSpPr>
        <p:spPr>
          <a:xfrm rot="5400000">
            <a:off x="3658394" y="2189956"/>
            <a:ext cx="2381250" cy="2535238"/>
          </a:xfrm>
          <a:prstGeom prst="curvedConnector2">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2" name="Curved Connector 201">
            <a:extLst>
              <a:ext uri="{FF2B5EF4-FFF2-40B4-BE49-F238E27FC236}">
                <a16:creationId xmlns:a16="http://schemas.microsoft.com/office/drawing/2014/main" id="{09E29B38-820C-3630-1A55-40E2B659054E}"/>
              </a:ext>
            </a:extLst>
          </p:cNvPr>
          <p:cNvCxnSpPr>
            <a:stCxn id="114" idx="2"/>
          </p:cNvCxnSpPr>
          <p:nvPr/>
        </p:nvCxnSpPr>
        <p:spPr>
          <a:xfrm rot="5400000">
            <a:off x="4229894" y="1770856"/>
            <a:ext cx="2457450" cy="3449638"/>
          </a:xfrm>
          <a:prstGeom prst="curvedConnector2">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3" name="Curved Connector 202">
            <a:extLst>
              <a:ext uri="{FF2B5EF4-FFF2-40B4-BE49-F238E27FC236}">
                <a16:creationId xmlns:a16="http://schemas.microsoft.com/office/drawing/2014/main" id="{624F43A9-0EA3-B9A7-CA4D-6C8935F1BBBF}"/>
              </a:ext>
            </a:extLst>
          </p:cNvPr>
          <p:cNvCxnSpPr/>
          <p:nvPr/>
        </p:nvCxnSpPr>
        <p:spPr>
          <a:xfrm rot="5400000">
            <a:off x="4744244" y="1351756"/>
            <a:ext cx="2495550" cy="4516438"/>
          </a:xfrm>
          <a:prstGeom prst="curvedConnector2">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0" name="Curved Connector 209">
            <a:extLst>
              <a:ext uri="{FF2B5EF4-FFF2-40B4-BE49-F238E27FC236}">
                <a16:creationId xmlns:a16="http://schemas.microsoft.com/office/drawing/2014/main" id="{BFD30B27-1367-3169-3EF0-763CFA0907D6}"/>
              </a:ext>
            </a:extLst>
          </p:cNvPr>
          <p:cNvCxnSpPr/>
          <p:nvPr/>
        </p:nvCxnSpPr>
        <p:spPr>
          <a:xfrm rot="5400000">
            <a:off x="3076575" y="2638425"/>
            <a:ext cx="2381250" cy="1676400"/>
          </a:xfrm>
          <a:prstGeom prst="curvedConnector3">
            <a:avLst>
              <a:gd name="adj1" fmla="val 50000"/>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3" name="Curved Connector 212">
            <a:extLst>
              <a:ext uri="{FF2B5EF4-FFF2-40B4-BE49-F238E27FC236}">
                <a16:creationId xmlns:a16="http://schemas.microsoft.com/office/drawing/2014/main" id="{1AE0979C-F714-581F-2318-7C50B18794F7}"/>
              </a:ext>
            </a:extLst>
          </p:cNvPr>
          <p:cNvCxnSpPr>
            <a:stCxn id="9" idx="2"/>
            <a:endCxn id="194" idx="3"/>
          </p:cNvCxnSpPr>
          <p:nvPr/>
        </p:nvCxnSpPr>
        <p:spPr>
          <a:xfrm rot="16200000" flipH="1">
            <a:off x="1962944" y="3372644"/>
            <a:ext cx="2876550" cy="665162"/>
          </a:xfrm>
          <a:prstGeom prst="curvedConnector4">
            <a:avLst>
              <a:gd name="adj1" fmla="val 48013"/>
              <a:gd name="adj2" fmla="val 134327"/>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16" name="Curved Connector 215">
            <a:extLst>
              <a:ext uri="{FF2B5EF4-FFF2-40B4-BE49-F238E27FC236}">
                <a16:creationId xmlns:a16="http://schemas.microsoft.com/office/drawing/2014/main" id="{7E68932C-8A35-B634-EE1A-C75B658E7925}"/>
              </a:ext>
            </a:extLst>
          </p:cNvPr>
          <p:cNvCxnSpPr>
            <a:endCxn id="194" idx="3"/>
          </p:cNvCxnSpPr>
          <p:nvPr/>
        </p:nvCxnSpPr>
        <p:spPr>
          <a:xfrm rot="5400000">
            <a:off x="2495550" y="3448050"/>
            <a:ext cx="2933700" cy="457200"/>
          </a:xfrm>
          <a:prstGeom prst="curvedConnector2">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17" name="Curved Connector 216">
            <a:extLst>
              <a:ext uri="{FF2B5EF4-FFF2-40B4-BE49-F238E27FC236}">
                <a16:creationId xmlns:a16="http://schemas.microsoft.com/office/drawing/2014/main" id="{FC9A596F-D91B-71EB-5AA3-13009442C506}"/>
              </a:ext>
            </a:extLst>
          </p:cNvPr>
          <p:cNvCxnSpPr>
            <a:endCxn id="194" idx="3"/>
          </p:cNvCxnSpPr>
          <p:nvPr/>
        </p:nvCxnSpPr>
        <p:spPr>
          <a:xfrm rot="5400000">
            <a:off x="3105150" y="2914650"/>
            <a:ext cx="2857500" cy="1600200"/>
          </a:xfrm>
          <a:prstGeom prst="curvedConnector2">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18" name="Curved Connector 217">
            <a:extLst>
              <a:ext uri="{FF2B5EF4-FFF2-40B4-BE49-F238E27FC236}">
                <a16:creationId xmlns:a16="http://schemas.microsoft.com/office/drawing/2014/main" id="{0D59C4E5-B54F-1B43-76E7-1A447A7D4EEA}"/>
              </a:ext>
            </a:extLst>
          </p:cNvPr>
          <p:cNvCxnSpPr>
            <a:endCxn id="194" idx="3"/>
          </p:cNvCxnSpPr>
          <p:nvPr/>
        </p:nvCxnSpPr>
        <p:spPr>
          <a:xfrm rot="5400000">
            <a:off x="3562350" y="2381250"/>
            <a:ext cx="2933700" cy="2590800"/>
          </a:xfrm>
          <a:prstGeom prst="curvedConnector2">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19" name="Curved Connector 218">
            <a:extLst>
              <a:ext uri="{FF2B5EF4-FFF2-40B4-BE49-F238E27FC236}">
                <a16:creationId xmlns:a16="http://schemas.microsoft.com/office/drawing/2014/main" id="{E04B4FCB-1106-8FA8-3EAE-C7E8893B8DC2}"/>
              </a:ext>
            </a:extLst>
          </p:cNvPr>
          <p:cNvCxnSpPr>
            <a:endCxn id="194" idx="3"/>
          </p:cNvCxnSpPr>
          <p:nvPr/>
        </p:nvCxnSpPr>
        <p:spPr>
          <a:xfrm rot="10800000" flipV="1">
            <a:off x="3733800" y="2209800"/>
            <a:ext cx="3657600" cy="2933700"/>
          </a:xfrm>
          <a:prstGeom prst="curvedConnector3">
            <a:avLst>
              <a:gd name="adj1" fmla="val 50000"/>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20" name="Curved Connector 219">
            <a:extLst>
              <a:ext uri="{FF2B5EF4-FFF2-40B4-BE49-F238E27FC236}">
                <a16:creationId xmlns:a16="http://schemas.microsoft.com/office/drawing/2014/main" id="{F8F5A60B-D84E-0B85-9AB3-9025936B8CFD}"/>
              </a:ext>
            </a:extLst>
          </p:cNvPr>
          <p:cNvCxnSpPr/>
          <p:nvPr/>
        </p:nvCxnSpPr>
        <p:spPr>
          <a:xfrm rot="10800000" flipV="1">
            <a:off x="3733800" y="2286000"/>
            <a:ext cx="4724400" cy="2971800"/>
          </a:xfrm>
          <a:prstGeom prst="curvedConnector3">
            <a:avLst>
              <a:gd name="adj1" fmla="val 50000"/>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34" name="Curved Connector 233">
            <a:extLst>
              <a:ext uri="{FF2B5EF4-FFF2-40B4-BE49-F238E27FC236}">
                <a16:creationId xmlns:a16="http://schemas.microsoft.com/office/drawing/2014/main" id="{335D4CAA-BE00-DC59-33DF-C8B7E9128A8D}"/>
              </a:ext>
            </a:extLst>
          </p:cNvPr>
          <p:cNvCxnSpPr/>
          <p:nvPr/>
        </p:nvCxnSpPr>
        <p:spPr>
          <a:xfrm>
            <a:off x="1676401" y="4419600"/>
            <a:ext cx="1122363" cy="628650"/>
          </a:xfrm>
          <a:prstGeom prst="curvedConnector3">
            <a:avLst>
              <a:gd name="adj1" fmla="val 50000"/>
            </a:avLst>
          </a:prstGeom>
          <a:ln w="444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428" name="TextBox 235">
            <a:extLst>
              <a:ext uri="{FF2B5EF4-FFF2-40B4-BE49-F238E27FC236}">
                <a16:creationId xmlns:a16="http://schemas.microsoft.com/office/drawing/2014/main" id="{4E1F8D6A-79C5-EB5B-E250-59578C34F753}"/>
              </a:ext>
            </a:extLst>
          </p:cNvPr>
          <p:cNvSpPr txBox="1">
            <a:spLocks noChangeArrowheads="1"/>
          </p:cNvSpPr>
          <p:nvPr/>
        </p:nvSpPr>
        <p:spPr bwMode="auto">
          <a:xfrm>
            <a:off x="1905000" y="3810001"/>
            <a:ext cx="10668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200"/>
          </a:p>
          <a:p>
            <a:pPr eaLnBrk="1" hangingPunct="1"/>
            <a:r>
              <a:rPr lang="en-US" altLang="en-US" sz="1200" b="1"/>
              <a:t>Security Appliance Manager</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5FB5720-1BF8-4A39-AD93-29459B3FF041}"/>
              </a:ext>
            </a:extLst>
          </p:cNvPr>
          <p:cNvSpPr/>
          <p:nvPr/>
        </p:nvSpPr>
        <p:spPr>
          <a:xfrm>
            <a:off x="6032373" y="1480245"/>
            <a:ext cx="4792338" cy="1400385"/>
          </a:xfrm>
          <a:prstGeom prst="rect">
            <a:avLst/>
          </a:prstGeom>
          <a:solidFill>
            <a:srgbClr val="FFCCCC">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4796F12-78B1-492A-A8FD-6236450F9A20}"/>
              </a:ext>
            </a:extLst>
          </p:cNvPr>
          <p:cNvSpPr txBox="1"/>
          <p:nvPr/>
        </p:nvSpPr>
        <p:spPr>
          <a:xfrm>
            <a:off x="6004193" y="425633"/>
            <a:ext cx="4781320" cy="2462213"/>
          </a:xfrm>
          <a:prstGeom prst="rect">
            <a:avLst/>
          </a:prstGeom>
          <a:noFill/>
          <a:ln>
            <a:solidFill>
              <a:schemeClr val="tx1"/>
            </a:solidFill>
          </a:ln>
        </p:spPr>
        <p:txBody>
          <a:bodyPr wrap="square" rtlCol="0">
            <a:spAutoFit/>
          </a:bodyPr>
          <a:lstStyle/>
          <a:p>
            <a:r>
              <a:rPr lang="en-US" sz="2200" dirty="0">
                <a:latin typeface="Consolas" panose="020B0609020204030204" pitchFamily="49" charset="0"/>
              </a:rPr>
              <a:t>mov 32(%</a:t>
            </a:r>
            <a:r>
              <a:rPr lang="en-US" sz="2200" dirty="0" err="1">
                <a:latin typeface="Consolas" panose="020B0609020204030204" pitchFamily="49" charset="0"/>
              </a:rPr>
              <a:t>rbp</a:t>
            </a:r>
            <a:r>
              <a:rPr lang="en-US" sz="2200" dirty="0">
                <a:latin typeface="Consolas" panose="020B0609020204030204" pitchFamily="49" charset="0"/>
              </a:rPr>
              <a:t>), %</a:t>
            </a:r>
            <a:r>
              <a:rPr lang="en-US" sz="2200" dirty="0" err="1">
                <a:latin typeface="Consolas" panose="020B0609020204030204" pitchFamily="49" charset="0"/>
              </a:rPr>
              <a:t>rbx</a:t>
            </a:r>
            <a:endParaRPr lang="en-US" sz="2200" dirty="0">
              <a:latin typeface="Consolas" panose="020B0609020204030204" pitchFamily="49" charset="0"/>
            </a:endParaRPr>
          </a:p>
          <a:p>
            <a:r>
              <a:rPr lang="en-US" sz="2200" dirty="0">
                <a:latin typeface="Consolas" panose="020B0609020204030204" pitchFamily="49" charset="0"/>
              </a:rPr>
              <a:t>sub %</a:t>
            </a:r>
            <a:r>
              <a:rPr lang="en-US" sz="2200" dirty="0" err="1">
                <a:latin typeface="Consolas" panose="020B0609020204030204" pitchFamily="49" charset="0"/>
              </a:rPr>
              <a:t>rbx</a:t>
            </a:r>
            <a:r>
              <a:rPr lang="en-US" sz="2200" dirty="0">
                <a:latin typeface="Consolas" panose="020B0609020204030204" pitchFamily="49" charset="0"/>
              </a:rPr>
              <a:t>, %</a:t>
            </a:r>
            <a:r>
              <a:rPr lang="en-US" sz="2200" dirty="0" err="1">
                <a:latin typeface="Consolas" panose="020B0609020204030204" pitchFamily="49" charset="0"/>
              </a:rPr>
              <a:t>rcx</a:t>
            </a:r>
            <a:endParaRPr lang="en-US" sz="2200" dirty="0">
              <a:latin typeface="Consolas" panose="020B0609020204030204" pitchFamily="49" charset="0"/>
            </a:endParaRPr>
          </a:p>
          <a:p>
            <a:r>
              <a:rPr lang="en-US" sz="2200" dirty="0">
                <a:latin typeface="Consolas" panose="020B0609020204030204" pitchFamily="49" charset="0"/>
              </a:rPr>
              <a:t>push %</a:t>
            </a:r>
            <a:r>
              <a:rPr lang="en-US" sz="2200" dirty="0" err="1">
                <a:latin typeface="Consolas" panose="020B0609020204030204" pitchFamily="49" charset="0"/>
              </a:rPr>
              <a:t>rcx</a:t>
            </a:r>
            <a:endParaRPr lang="en-US" sz="2200" dirty="0">
              <a:latin typeface="Consolas" panose="020B0609020204030204" pitchFamily="49" charset="0"/>
            </a:endParaRPr>
          </a:p>
          <a:p>
            <a:r>
              <a:rPr lang="en-US" sz="2200" dirty="0" err="1">
                <a:latin typeface="Consolas" panose="020B0609020204030204" pitchFamily="49" charset="0"/>
              </a:rPr>
              <a:t>popf</a:t>
            </a:r>
            <a:r>
              <a:rPr lang="en-US" sz="2200" dirty="0">
                <a:latin typeface="Consolas" panose="020B0609020204030204" pitchFamily="49" charset="0"/>
              </a:rPr>
              <a:t> //Sensitive instruction,</a:t>
            </a:r>
          </a:p>
          <a:p>
            <a:r>
              <a:rPr lang="en-US" sz="2200" dirty="0">
                <a:latin typeface="Consolas" panose="020B0609020204030204" pitchFamily="49" charset="0"/>
              </a:rPr>
              <a:t>     //but not privileged!</a:t>
            </a:r>
          </a:p>
          <a:p>
            <a:r>
              <a:rPr lang="en-US" sz="2200" dirty="0">
                <a:latin typeface="Consolas" panose="020B0609020204030204" pitchFamily="49" charset="0"/>
              </a:rPr>
              <a:t>     //Won’t trap when called</a:t>
            </a:r>
          </a:p>
          <a:p>
            <a:r>
              <a:rPr lang="en-US" sz="2200" dirty="0">
                <a:latin typeface="Consolas" panose="020B0609020204030204" pitchFamily="49" charset="0"/>
              </a:rPr>
              <a:t>     //in Ring 3.</a:t>
            </a:r>
          </a:p>
        </p:txBody>
      </p:sp>
      <p:sp>
        <p:nvSpPr>
          <p:cNvPr id="13" name="Rectangle 12">
            <a:extLst>
              <a:ext uri="{FF2B5EF4-FFF2-40B4-BE49-F238E27FC236}">
                <a16:creationId xmlns:a16="http://schemas.microsoft.com/office/drawing/2014/main" id="{343505F7-AFBA-4CA1-8B9E-E2A947D2F849}"/>
              </a:ext>
            </a:extLst>
          </p:cNvPr>
          <p:cNvSpPr/>
          <p:nvPr/>
        </p:nvSpPr>
        <p:spPr>
          <a:xfrm>
            <a:off x="5992675" y="4357436"/>
            <a:ext cx="4770304" cy="2074931"/>
          </a:xfrm>
          <a:prstGeom prst="rect">
            <a:avLst/>
          </a:prstGeom>
          <a:solidFill>
            <a:srgbClr val="00FFFF">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1AE989-DFAC-4C8A-8C42-7DDDE310FA7D}"/>
              </a:ext>
            </a:extLst>
          </p:cNvPr>
          <p:cNvSpPr>
            <a:spLocks noGrp="1"/>
          </p:cNvSpPr>
          <p:nvPr>
            <p:ph type="title"/>
          </p:nvPr>
        </p:nvSpPr>
        <p:spPr/>
        <p:txBody>
          <a:bodyPr>
            <a:normAutofit/>
          </a:bodyPr>
          <a:lstStyle/>
          <a:p>
            <a:r>
              <a:rPr lang="en-US" sz="3600" dirty="0"/>
              <a:t>Dynamic Translation</a:t>
            </a:r>
          </a:p>
        </p:txBody>
      </p:sp>
      <p:sp>
        <p:nvSpPr>
          <p:cNvPr id="3" name="Content Placeholder 2">
            <a:extLst>
              <a:ext uri="{FF2B5EF4-FFF2-40B4-BE49-F238E27FC236}">
                <a16:creationId xmlns:a16="http://schemas.microsoft.com/office/drawing/2014/main" id="{E8AD6B37-F1F8-4624-AE30-3B40160964DE}"/>
              </a:ext>
            </a:extLst>
          </p:cNvPr>
          <p:cNvSpPr>
            <a:spLocks noGrp="1"/>
          </p:cNvSpPr>
          <p:nvPr>
            <p:ph idx="1"/>
          </p:nvPr>
        </p:nvSpPr>
        <p:spPr>
          <a:xfrm>
            <a:off x="1066800" y="2103120"/>
            <a:ext cx="4925875" cy="3849624"/>
          </a:xfrm>
        </p:spPr>
        <p:txBody>
          <a:bodyPr>
            <a:normAutofit fontScale="70000" lnSpcReduction="20000"/>
          </a:bodyPr>
          <a:lstStyle/>
          <a:p>
            <a:r>
              <a:rPr lang="en-US" sz="2000" dirty="0"/>
              <a:t>Suppose that:</a:t>
            </a:r>
          </a:p>
          <a:p>
            <a:pPr lvl="1"/>
            <a:r>
              <a:rPr lang="en-US" sz="2000" dirty="0"/>
              <a:t>VMM runs in Ring 0</a:t>
            </a:r>
          </a:p>
          <a:p>
            <a:pPr lvl="1"/>
            <a:r>
              <a:rPr lang="en-US" sz="2000" dirty="0"/>
              <a:t>Guest OS and guest apps run in Ring 3</a:t>
            </a:r>
          </a:p>
          <a:p>
            <a:r>
              <a:rPr lang="en-US" sz="2000" dirty="0"/>
              <a:t>Allow guest user-level programs to run directly atop hardware . . .</a:t>
            </a:r>
          </a:p>
          <a:p>
            <a:r>
              <a:rPr lang="en-US" sz="2000" dirty="0"/>
              <a:t>. . . but the VMM rewrites the guest OS’s binary on-the-fly!</a:t>
            </a:r>
          </a:p>
          <a:p>
            <a:pPr lvl="1"/>
            <a:r>
              <a:rPr lang="en-US" sz="2000" dirty="0"/>
              <a:t>Translate sensitive-but-unprivileged instructions into ones that trap to the VMM</a:t>
            </a:r>
          </a:p>
          <a:p>
            <a:pPr lvl="1"/>
            <a:r>
              <a:rPr lang="en-US" sz="2000" dirty="0"/>
              <a:t>Translation starts when the VMM initially loads the guest OS binary</a:t>
            </a:r>
          </a:p>
          <a:p>
            <a:pPr lvl="2"/>
            <a:r>
              <a:rPr lang="en-US" sz="2000" dirty="0"/>
              <a:t>Translator handles a few instructions at a time (no bigger than a basic block)</a:t>
            </a:r>
          </a:p>
          <a:p>
            <a:pPr lvl="2"/>
            <a:r>
              <a:rPr lang="en-US" sz="2000" dirty="0"/>
              <a:t>VMM caches frequently-used translations to amortize translation costs</a:t>
            </a:r>
          </a:p>
          <a:p>
            <a:r>
              <a:rPr lang="en-US" sz="2400" b="1" dirty="0">
                <a:latin typeface="Segoe UI" panose="020B0502040204020203" pitchFamily="34" charset="0"/>
                <a:cs typeface="Segoe UI" panose="020B0502040204020203" pitchFamily="34" charset="0"/>
              </a:rPr>
              <a:t>Constant traps to the VMM hurt performance!</a:t>
            </a:r>
          </a:p>
          <a:p>
            <a:pPr lvl="2"/>
            <a:endParaRPr lang="en-US" sz="2000" dirty="0"/>
          </a:p>
        </p:txBody>
      </p:sp>
      <p:sp>
        <p:nvSpPr>
          <p:cNvPr id="5" name="TextBox 4">
            <a:extLst>
              <a:ext uri="{FF2B5EF4-FFF2-40B4-BE49-F238E27FC236}">
                <a16:creationId xmlns:a16="http://schemas.microsoft.com/office/drawing/2014/main" id="{C6B0B684-AC81-4CB9-858D-52D2D68B0C34}"/>
              </a:ext>
            </a:extLst>
          </p:cNvPr>
          <p:cNvSpPr txBox="1"/>
          <p:nvPr/>
        </p:nvSpPr>
        <p:spPr>
          <a:xfrm>
            <a:off x="5967863" y="3293046"/>
            <a:ext cx="4781320" cy="3139321"/>
          </a:xfrm>
          <a:prstGeom prst="rect">
            <a:avLst/>
          </a:prstGeom>
          <a:noFill/>
          <a:ln>
            <a:solidFill>
              <a:schemeClr val="tx1"/>
            </a:solidFill>
          </a:ln>
        </p:spPr>
        <p:txBody>
          <a:bodyPr wrap="square" rtlCol="0">
            <a:spAutoFit/>
          </a:bodyPr>
          <a:lstStyle/>
          <a:p>
            <a:r>
              <a:rPr lang="en-US" sz="2200" dirty="0">
                <a:latin typeface="Consolas" panose="020B0609020204030204" pitchFamily="49" charset="0"/>
              </a:rPr>
              <a:t>mov 32(%</a:t>
            </a:r>
            <a:r>
              <a:rPr lang="en-US" sz="2200" dirty="0" err="1">
                <a:latin typeface="Consolas" panose="020B0609020204030204" pitchFamily="49" charset="0"/>
              </a:rPr>
              <a:t>rbp</a:t>
            </a:r>
            <a:r>
              <a:rPr lang="en-US" sz="2200" dirty="0">
                <a:latin typeface="Consolas" panose="020B0609020204030204" pitchFamily="49" charset="0"/>
              </a:rPr>
              <a:t>), %</a:t>
            </a:r>
            <a:r>
              <a:rPr lang="en-US" sz="2200" dirty="0" err="1">
                <a:latin typeface="Consolas" panose="020B0609020204030204" pitchFamily="49" charset="0"/>
              </a:rPr>
              <a:t>rbx</a:t>
            </a:r>
            <a:endParaRPr lang="en-US" sz="2200" dirty="0">
              <a:latin typeface="Consolas" panose="020B0609020204030204" pitchFamily="49" charset="0"/>
            </a:endParaRPr>
          </a:p>
          <a:p>
            <a:r>
              <a:rPr lang="en-US" sz="2200" dirty="0">
                <a:latin typeface="Consolas" panose="020B0609020204030204" pitchFamily="49" charset="0"/>
              </a:rPr>
              <a:t>sub %</a:t>
            </a:r>
            <a:r>
              <a:rPr lang="en-US" sz="2200" dirty="0" err="1">
                <a:latin typeface="Consolas" panose="020B0609020204030204" pitchFamily="49" charset="0"/>
              </a:rPr>
              <a:t>rbx</a:t>
            </a:r>
            <a:r>
              <a:rPr lang="en-US" sz="2200" dirty="0">
                <a:latin typeface="Consolas" panose="020B0609020204030204" pitchFamily="49" charset="0"/>
              </a:rPr>
              <a:t>, %</a:t>
            </a:r>
            <a:r>
              <a:rPr lang="en-US" sz="2200" dirty="0" err="1">
                <a:latin typeface="Consolas" panose="020B0609020204030204" pitchFamily="49" charset="0"/>
              </a:rPr>
              <a:t>rcx</a:t>
            </a:r>
            <a:endParaRPr lang="en-US" sz="2200" dirty="0">
              <a:latin typeface="Consolas" panose="020B0609020204030204" pitchFamily="49" charset="0"/>
            </a:endParaRPr>
          </a:p>
          <a:p>
            <a:r>
              <a:rPr lang="en-US" sz="2200" dirty="0">
                <a:latin typeface="Consolas" panose="020B0609020204030204" pitchFamily="49" charset="0"/>
              </a:rPr>
              <a:t>push %</a:t>
            </a:r>
            <a:r>
              <a:rPr lang="en-US" sz="2200" dirty="0" err="1">
                <a:latin typeface="Consolas" panose="020B0609020204030204" pitchFamily="49" charset="0"/>
              </a:rPr>
              <a:t>rcx</a:t>
            </a:r>
            <a:endParaRPr lang="en-US" sz="2200" dirty="0">
              <a:latin typeface="Consolas" panose="020B0609020204030204" pitchFamily="49" charset="0"/>
            </a:endParaRPr>
          </a:p>
          <a:p>
            <a:r>
              <a:rPr lang="en-US" sz="2200" dirty="0">
                <a:latin typeface="Consolas" panose="020B0609020204030204" pitchFamily="49" charset="0"/>
              </a:rPr>
              <a:t>int3</a:t>
            </a:r>
          </a:p>
          <a:p>
            <a:r>
              <a:rPr lang="en-US" sz="2200" dirty="0">
                <a:latin typeface="Consolas" panose="020B0609020204030204" pitchFamily="49" charset="0"/>
              </a:rPr>
              <a:t>    //A special one-byte </a:t>
            </a:r>
          </a:p>
          <a:p>
            <a:r>
              <a:rPr lang="en-US" sz="2200" dirty="0">
                <a:latin typeface="Consolas" panose="020B0609020204030204" pitchFamily="49" charset="0"/>
              </a:rPr>
              <a:t>    //instruction that traps.</a:t>
            </a:r>
          </a:p>
          <a:p>
            <a:r>
              <a:rPr lang="en-US" sz="2200" dirty="0">
                <a:latin typeface="Consolas" panose="020B0609020204030204" pitchFamily="49" charset="0"/>
              </a:rPr>
              <a:t>    //Originally intended for</a:t>
            </a:r>
          </a:p>
          <a:p>
            <a:r>
              <a:rPr lang="en-US" sz="2200" dirty="0">
                <a:latin typeface="Consolas" panose="020B0609020204030204" pitchFamily="49" charset="0"/>
              </a:rPr>
              <a:t>    //use by debuggers to set</a:t>
            </a:r>
          </a:p>
          <a:p>
            <a:r>
              <a:rPr lang="en-US" sz="2200" dirty="0">
                <a:latin typeface="Consolas" panose="020B0609020204030204" pitchFamily="49" charset="0"/>
              </a:rPr>
              <a:t>    //breakpoints.</a:t>
            </a:r>
          </a:p>
        </p:txBody>
      </p:sp>
      <p:sp>
        <p:nvSpPr>
          <p:cNvPr id="7" name="TextBox 6">
            <a:extLst>
              <a:ext uri="{FF2B5EF4-FFF2-40B4-BE49-F238E27FC236}">
                <a16:creationId xmlns:a16="http://schemas.microsoft.com/office/drawing/2014/main" id="{F34B9368-1506-467E-9A0E-6CEBF70F89BC}"/>
              </a:ext>
            </a:extLst>
          </p:cNvPr>
          <p:cNvSpPr txBox="1"/>
          <p:nvPr/>
        </p:nvSpPr>
        <p:spPr>
          <a:xfrm>
            <a:off x="10692370" y="616168"/>
            <a:ext cx="1527672" cy="1200329"/>
          </a:xfrm>
          <a:prstGeom prst="rect">
            <a:avLst/>
          </a:prstGeom>
          <a:noFill/>
        </p:spPr>
        <p:txBody>
          <a:bodyPr wrap="square" rtlCol="0">
            <a:spAutoFit/>
          </a:bodyPr>
          <a:lstStyle/>
          <a:p>
            <a:pPr algn="ctr"/>
            <a:r>
              <a:rPr lang="en-US" sz="2400" b="1" dirty="0">
                <a:latin typeface="Segoe UI" panose="020B0502040204020203" pitchFamily="34" charset="0"/>
                <a:cs typeface="Segoe UI" panose="020B0502040204020203" pitchFamily="34" charset="0"/>
              </a:rPr>
              <a:t>Original guest OS code</a:t>
            </a:r>
          </a:p>
        </p:txBody>
      </p:sp>
      <p:sp>
        <p:nvSpPr>
          <p:cNvPr id="8" name="TextBox 7">
            <a:extLst>
              <a:ext uri="{FF2B5EF4-FFF2-40B4-BE49-F238E27FC236}">
                <a16:creationId xmlns:a16="http://schemas.microsoft.com/office/drawing/2014/main" id="{E13B59C7-BE79-4E39-9D1F-560B91F620AE}"/>
              </a:ext>
            </a:extLst>
          </p:cNvPr>
          <p:cNvSpPr txBox="1"/>
          <p:nvPr/>
        </p:nvSpPr>
        <p:spPr>
          <a:xfrm>
            <a:off x="10691870" y="4664822"/>
            <a:ext cx="1527672" cy="1015663"/>
          </a:xfrm>
          <a:prstGeom prst="rect">
            <a:avLst/>
          </a:prstGeom>
          <a:noFill/>
        </p:spPr>
        <p:txBody>
          <a:bodyPr wrap="square" rtlCol="0">
            <a:spAutoFit/>
          </a:bodyPr>
          <a:lstStyle/>
          <a:p>
            <a:pPr algn="ctr"/>
            <a:r>
              <a:rPr lang="en-US" sz="2000" b="1" dirty="0">
                <a:latin typeface="Segoe UI" panose="020B0502040204020203" pitchFamily="34" charset="0"/>
                <a:cs typeface="Segoe UI" panose="020B0502040204020203" pitchFamily="34" charset="0"/>
              </a:rPr>
              <a:t>Translated guest OS code</a:t>
            </a:r>
          </a:p>
        </p:txBody>
      </p:sp>
      <p:cxnSp>
        <p:nvCxnSpPr>
          <p:cNvPr id="10" name="Straight Arrow Connector 9">
            <a:extLst>
              <a:ext uri="{FF2B5EF4-FFF2-40B4-BE49-F238E27FC236}">
                <a16:creationId xmlns:a16="http://schemas.microsoft.com/office/drawing/2014/main" id="{9FFBF02C-99FF-4B00-9EA1-ADCDC570C344}"/>
              </a:ext>
            </a:extLst>
          </p:cNvPr>
          <p:cNvCxnSpPr>
            <a:cxnSpLocks/>
            <a:stCxn id="7" idx="2"/>
            <a:endCxn id="8" idx="0"/>
          </p:cNvCxnSpPr>
          <p:nvPr/>
        </p:nvCxnSpPr>
        <p:spPr>
          <a:xfrm flipH="1">
            <a:off x="11455706" y="1816497"/>
            <a:ext cx="500" cy="2848325"/>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7223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8DAAB-04EA-4791-BABD-A3ED88029015}"/>
              </a:ext>
            </a:extLst>
          </p:cNvPr>
          <p:cNvSpPr>
            <a:spLocks noGrp="1"/>
          </p:cNvSpPr>
          <p:nvPr>
            <p:ph type="title"/>
          </p:nvPr>
        </p:nvSpPr>
        <p:spPr/>
        <p:txBody>
          <a:bodyPr/>
          <a:lstStyle/>
          <a:p>
            <a:r>
              <a:rPr lang="en-US" dirty="0"/>
              <a:t>Intel VT-x</a:t>
            </a:r>
          </a:p>
        </p:txBody>
      </p:sp>
      <p:sp>
        <p:nvSpPr>
          <p:cNvPr id="3" name="Content Placeholder 2">
            <a:extLst>
              <a:ext uri="{FF2B5EF4-FFF2-40B4-BE49-F238E27FC236}">
                <a16:creationId xmlns:a16="http://schemas.microsoft.com/office/drawing/2014/main" id="{BD3286F6-EA3C-4703-9550-6807B5910F71}"/>
              </a:ext>
            </a:extLst>
          </p:cNvPr>
          <p:cNvSpPr>
            <a:spLocks noGrp="1"/>
          </p:cNvSpPr>
          <p:nvPr>
            <p:ph idx="1"/>
          </p:nvPr>
        </p:nvSpPr>
        <p:spPr/>
        <p:txBody>
          <a:bodyPr>
            <a:normAutofit fontScale="77500" lnSpcReduction="20000"/>
          </a:bodyPr>
          <a:lstStyle/>
          <a:p>
            <a:r>
              <a:rPr lang="en-US" sz="3200" dirty="0"/>
              <a:t>VT-x doesn’t change the complex semantics of preexisting x86 instructions</a:t>
            </a:r>
          </a:p>
          <a:p>
            <a:r>
              <a:rPr lang="en-US" sz="3200" dirty="0"/>
              <a:t>Instead, VT-x:</a:t>
            </a:r>
          </a:p>
          <a:p>
            <a:pPr lvl="1"/>
            <a:r>
              <a:rPr lang="en-US" sz="2800" dirty="0"/>
              <a:t>Defines a VMCS (VM Control Structure): A 4KB chunk of memory that contains a VM’s register state</a:t>
            </a:r>
          </a:p>
          <a:p>
            <a:pPr lvl="1"/>
            <a:r>
              <a:rPr lang="en-US" sz="2800" dirty="0"/>
              <a:t>Creates two new privilege modes (root and non-root) that are orthogonal to ring privileges</a:t>
            </a:r>
          </a:p>
          <a:p>
            <a:pPr lvl="2"/>
            <a:r>
              <a:rPr lang="en-US" sz="2400" dirty="0"/>
              <a:t>VMMs run in root mode</a:t>
            </a:r>
          </a:p>
          <a:p>
            <a:pPr lvl="2"/>
            <a:r>
              <a:rPr lang="en-US" sz="2400" dirty="0"/>
              <a:t>VMs run in non-root mode</a:t>
            </a:r>
          </a:p>
          <a:p>
            <a:pPr lvl="1"/>
            <a:r>
              <a:rPr lang="en-US" sz="2800" dirty="0"/>
              <a:t>Gives each CPU a VMCS pointer register (only configurable by root-mode software)</a:t>
            </a:r>
          </a:p>
        </p:txBody>
      </p:sp>
      <p:grpSp>
        <p:nvGrpSpPr>
          <p:cNvPr id="15" name="Group 14">
            <a:extLst>
              <a:ext uri="{FF2B5EF4-FFF2-40B4-BE49-F238E27FC236}">
                <a16:creationId xmlns:a16="http://schemas.microsoft.com/office/drawing/2014/main" id="{C4A9586C-C13A-4C4A-9DD7-6AF2F8441E02}"/>
              </a:ext>
            </a:extLst>
          </p:cNvPr>
          <p:cNvGrpSpPr/>
          <p:nvPr/>
        </p:nvGrpSpPr>
        <p:grpSpPr>
          <a:xfrm>
            <a:off x="4309716" y="4308537"/>
            <a:ext cx="7433525" cy="646331"/>
            <a:chOff x="4597102" y="4198687"/>
            <a:chExt cx="7433525" cy="646331"/>
          </a:xfrm>
        </p:grpSpPr>
        <p:cxnSp>
          <p:nvCxnSpPr>
            <p:cNvPr id="5" name="Straight Arrow Connector 4">
              <a:extLst>
                <a:ext uri="{FF2B5EF4-FFF2-40B4-BE49-F238E27FC236}">
                  <a16:creationId xmlns:a16="http://schemas.microsoft.com/office/drawing/2014/main" id="{C13624F4-519E-4B56-B060-8913BC2EB0EF}"/>
                </a:ext>
              </a:extLst>
            </p:cNvPr>
            <p:cNvCxnSpPr>
              <a:cxnSpLocks/>
            </p:cNvCxnSpPr>
            <p:nvPr/>
          </p:nvCxnSpPr>
          <p:spPr>
            <a:xfrm flipH="1">
              <a:off x="4597102" y="4368536"/>
              <a:ext cx="1666754"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C17F9E51-88AA-4AD8-AB69-884C3A3F00A1}"/>
                </a:ext>
              </a:extLst>
            </p:cNvPr>
            <p:cNvCxnSpPr>
              <a:cxnSpLocks/>
            </p:cNvCxnSpPr>
            <p:nvPr/>
          </p:nvCxnSpPr>
          <p:spPr>
            <a:xfrm flipH="1">
              <a:off x="4886783" y="4719239"/>
              <a:ext cx="1371135"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2790DED-A0DC-4BC6-9FBB-E1005064D085}"/>
                </a:ext>
              </a:extLst>
            </p:cNvPr>
            <p:cNvCxnSpPr>
              <a:cxnSpLocks/>
            </p:cNvCxnSpPr>
            <p:nvPr/>
          </p:nvCxnSpPr>
          <p:spPr>
            <a:xfrm>
              <a:off x="6257918" y="4352108"/>
              <a:ext cx="0" cy="383559"/>
            </a:xfrm>
            <a:prstGeom prst="straightConnector1">
              <a:avLst/>
            </a:prstGeom>
            <a:ln w="28575">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9E37361-595F-4954-BF8A-FE527B4E0BA9}"/>
                </a:ext>
              </a:extLst>
            </p:cNvPr>
            <p:cNvCxnSpPr>
              <a:cxnSpLocks/>
            </p:cNvCxnSpPr>
            <p:nvPr/>
          </p:nvCxnSpPr>
          <p:spPr>
            <a:xfrm flipV="1">
              <a:off x="6257918" y="4519353"/>
              <a:ext cx="1075095" cy="8115"/>
            </a:xfrm>
            <a:prstGeom prst="straightConnector1">
              <a:avLst/>
            </a:prstGeom>
            <a:ln w="28575">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CBCF0E2-568D-491B-A5F8-D47748B7EE7E}"/>
                </a:ext>
              </a:extLst>
            </p:cNvPr>
            <p:cNvSpPr txBox="1"/>
            <p:nvPr/>
          </p:nvSpPr>
          <p:spPr>
            <a:xfrm>
              <a:off x="7266910" y="4198687"/>
              <a:ext cx="4763717" cy="646331"/>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The two modes use different address spaces (because they use different </a:t>
              </a:r>
              <a:r>
                <a:rPr lang="en-US" b="1" dirty="0">
                  <a:latin typeface="Segoe UI" panose="020B0502040204020203" pitchFamily="34" charset="0"/>
                  <a:cs typeface="Segoe UI" panose="020B0502040204020203" pitchFamily="34" charset="0"/>
                </a:rPr>
                <a:t>%cr3</a:t>
              </a:r>
              <a:r>
                <a:rPr lang="en-US" dirty="0">
                  <a:latin typeface="Segoe UI" panose="020B0502040204020203" pitchFamily="34" charset="0"/>
                  <a:cs typeface="Segoe UI" panose="020B0502040204020203" pitchFamily="34" charset="0"/>
                </a:rPr>
                <a:t>’s)!</a:t>
              </a:r>
            </a:p>
          </p:txBody>
        </p:sp>
      </p:grpSp>
    </p:spTree>
    <p:extLst>
      <p:ext uri="{BB962C8B-B14F-4D97-AF65-F5344CB8AC3E}">
        <p14:creationId xmlns:p14="http://schemas.microsoft.com/office/powerpoint/2010/main" val="1227377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8DAAB-04EA-4791-BABD-A3ED88029015}"/>
              </a:ext>
            </a:extLst>
          </p:cNvPr>
          <p:cNvSpPr>
            <a:spLocks noGrp="1"/>
          </p:cNvSpPr>
          <p:nvPr>
            <p:ph type="title"/>
          </p:nvPr>
        </p:nvSpPr>
        <p:spPr/>
        <p:txBody>
          <a:bodyPr/>
          <a:lstStyle/>
          <a:p>
            <a:r>
              <a:rPr lang="en-US" dirty="0"/>
              <a:t>Intel VT-x</a:t>
            </a:r>
          </a:p>
        </p:txBody>
      </p:sp>
      <p:sp>
        <p:nvSpPr>
          <p:cNvPr id="3" name="Content Placeholder 2">
            <a:extLst>
              <a:ext uri="{FF2B5EF4-FFF2-40B4-BE49-F238E27FC236}">
                <a16:creationId xmlns:a16="http://schemas.microsoft.com/office/drawing/2014/main" id="{BD3286F6-EA3C-4703-9550-6807B5910F71}"/>
              </a:ext>
            </a:extLst>
          </p:cNvPr>
          <p:cNvSpPr>
            <a:spLocks noGrp="1"/>
          </p:cNvSpPr>
          <p:nvPr>
            <p:ph idx="1"/>
          </p:nvPr>
        </p:nvSpPr>
        <p:spPr/>
        <p:txBody>
          <a:bodyPr>
            <a:normAutofit fontScale="55000" lnSpcReduction="20000"/>
          </a:bodyPr>
          <a:lstStyle/>
          <a:p>
            <a:r>
              <a:rPr lang="en-US" sz="3200" dirty="0"/>
              <a:t>VMM launches a VM by:</a:t>
            </a:r>
          </a:p>
          <a:p>
            <a:pPr lvl="1"/>
            <a:r>
              <a:rPr lang="en-US" sz="2800" dirty="0"/>
              <a:t>Configuring the VM’s VMCS page in memory</a:t>
            </a:r>
          </a:p>
          <a:p>
            <a:pPr lvl="1"/>
            <a:r>
              <a:rPr lang="en-US" sz="2800" dirty="0"/>
              <a:t>Setting a core’s VMCS pointer to point to the VMCS page</a:t>
            </a:r>
          </a:p>
          <a:p>
            <a:pPr lvl="1"/>
            <a:r>
              <a:rPr lang="en-US" sz="2800" dirty="0"/>
              <a:t>Calling </a:t>
            </a:r>
            <a:r>
              <a:rPr lang="en-US" sz="2800" b="1" dirty="0" err="1">
                <a:latin typeface="Consolas" panose="020B0609020204030204" pitchFamily="49" charset="0"/>
              </a:rPr>
              <a:t>vmlaunch</a:t>
            </a:r>
            <a:r>
              <a:rPr lang="en-US" sz="2800" b="1" dirty="0">
                <a:latin typeface="Consolas" panose="020B0609020204030204" pitchFamily="49" charset="0"/>
              </a:rPr>
              <a:t>/</a:t>
            </a:r>
            <a:r>
              <a:rPr lang="en-US" sz="2800" b="1" dirty="0" err="1">
                <a:latin typeface="Consolas" panose="020B0609020204030204" pitchFamily="49" charset="0"/>
              </a:rPr>
              <a:t>vmresume</a:t>
            </a:r>
            <a:r>
              <a:rPr lang="en-US" sz="2800" dirty="0"/>
              <a:t>, which context switches to a VM by copying the VM’s register state from the VMCS page into the CPU’s registers</a:t>
            </a:r>
            <a:endParaRPr lang="en-US" sz="2800" dirty="0">
              <a:latin typeface="Consolas" panose="020B0609020204030204" pitchFamily="49" charset="0"/>
            </a:endParaRPr>
          </a:p>
          <a:p>
            <a:r>
              <a:rPr lang="en-US" sz="3200" dirty="0"/>
              <a:t>A VM relinquishes control to the VMM:</a:t>
            </a:r>
          </a:p>
          <a:p>
            <a:pPr lvl="1"/>
            <a:r>
              <a:rPr lang="en-US" sz="2800" dirty="0"/>
              <a:t>By voluntarily invoking </a:t>
            </a:r>
            <a:r>
              <a:rPr lang="en-US" sz="2800" b="1" dirty="0" err="1">
                <a:latin typeface="Consolas" panose="020B0609020204030204" pitchFamily="49" charset="0"/>
              </a:rPr>
              <a:t>vmexit</a:t>
            </a:r>
            <a:r>
              <a:rPr lang="en-US" sz="2800" dirty="0"/>
              <a:t> or </a:t>
            </a:r>
            <a:r>
              <a:rPr lang="en-US" sz="2800" b="1" dirty="0" err="1">
                <a:latin typeface="Consolas" panose="020B0609020204030204" pitchFamily="49" charset="0"/>
              </a:rPr>
              <a:t>vmcall</a:t>
            </a:r>
            <a:endParaRPr lang="en-US" sz="2800" b="1" dirty="0">
              <a:latin typeface="Consolas" panose="020B0609020204030204" pitchFamily="49" charset="0"/>
            </a:endParaRPr>
          </a:p>
          <a:p>
            <a:pPr lvl="1"/>
            <a:r>
              <a:rPr lang="en-US" sz="2800" dirty="0"/>
              <a:t>By invoking a sensitive instruction</a:t>
            </a:r>
          </a:p>
          <a:p>
            <a:pPr lvl="1"/>
            <a:r>
              <a:rPr lang="en-US" sz="2800" dirty="0"/>
              <a:t>When an interrupt occurs</a:t>
            </a:r>
          </a:p>
          <a:p>
            <a:pPr marL="0" indent="0">
              <a:buNone/>
            </a:pPr>
            <a:r>
              <a:rPr lang="en-US" sz="3200" dirty="0"/>
              <a:t>  In all cases, the VM’s register state is saved in the VM’s VMCS page</a:t>
            </a:r>
          </a:p>
          <a:p>
            <a:r>
              <a:rPr lang="en-US" sz="3200" dirty="0"/>
              <a:t>During a mode switch, hardware automatically and atomically saves register state!</a:t>
            </a:r>
          </a:p>
          <a:p>
            <a:pPr lvl="1"/>
            <a:r>
              <a:rPr lang="en-US" sz="2800" dirty="0"/>
              <a:t>VMM-&gt;VM: The VM’s register state is loaded from the VMCS onto the CPU, and the VMM’s state is saved in the VMCS</a:t>
            </a:r>
          </a:p>
          <a:p>
            <a:pPr lvl="1"/>
            <a:r>
              <a:rPr lang="en-US" sz="2800" dirty="0"/>
              <a:t>VM-&gt;VMM: The VMM’s register state is loaded from the VMCS onto the CPU, and the VM’s state is saved in the VMCS</a:t>
            </a:r>
          </a:p>
        </p:txBody>
      </p:sp>
    </p:spTree>
    <p:extLst>
      <p:ext uri="{BB962C8B-B14F-4D97-AF65-F5344CB8AC3E}">
        <p14:creationId xmlns:p14="http://schemas.microsoft.com/office/powerpoint/2010/main" val="12012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TextBox 213">
            <a:extLst>
              <a:ext uri="{FF2B5EF4-FFF2-40B4-BE49-F238E27FC236}">
                <a16:creationId xmlns:a16="http://schemas.microsoft.com/office/drawing/2014/main" id="{4AE867EE-BAFE-4526-9340-7B100395BC8B}"/>
              </a:ext>
            </a:extLst>
          </p:cNvPr>
          <p:cNvSpPr txBox="1"/>
          <p:nvPr/>
        </p:nvSpPr>
        <p:spPr>
          <a:xfrm rot="16200000">
            <a:off x="-1045633" y="4929067"/>
            <a:ext cx="2967539" cy="584775"/>
          </a:xfrm>
          <a:prstGeom prst="rect">
            <a:avLst/>
          </a:prstGeom>
          <a:solidFill>
            <a:srgbClr val="00FFFF">
              <a:alpha val="32000"/>
            </a:srgbClr>
          </a:solidFill>
          <a:ln>
            <a:solidFill>
              <a:schemeClr val="tx1"/>
            </a:solidFill>
          </a:ln>
        </p:spPr>
        <p:txBody>
          <a:bodyPr wrap="square" rtlCol="0">
            <a:spAutoFit/>
          </a:bodyPr>
          <a:lstStyle/>
          <a:p>
            <a:pPr algn="ctr"/>
            <a:r>
              <a:rPr lang="en-US" sz="3200" b="1" dirty="0"/>
              <a:t>Root</a:t>
            </a:r>
          </a:p>
        </p:txBody>
      </p:sp>
      <p:sp>
        <p:nvSpPr>
          <p:cNvPr id="215" name="Rectangle 214">
            <a:extLst>
              <a:ext uri="{FF2B5EF4-FFF2-40B4-BE49-F238E27FC236}">
                <a16:creationId xmlns:a16="http://schemas.microsoft.com/office/drawing/2014/main" id="{E998B9C2-F9C7-4EA5-BED6-91081C9FE047}"/>
              </a:ext>
            </a:extLst>
          </p:cNvPr>
          <p:cNvSpPr/>
          <p:nvPr/>
        </p:nvSpPr>
        <p:spPr>
          <a:xfrm>
            <a:off x="730231" y="3738382"/>
            <a:ext cx="8037298" cy="29675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0" name="Group 179">
            <a:extLst>
              <a:ext uri="{FF2B5EF4-FFF2-40B4-BE49-F238E27FC236}">
                <a16:creationId xmlns:a16="http://schemas.microsoft.com/office/drawing/2014/main" id="{F1AF6B7C-0AAA-4DC8-92D9-D513617848CA}"/>
              </a:ext>
            </a:extLst>
          </p:cNvPr>
          <p:cNvGrpSpPr/>
          <p:nvPr/>
        </p:nvGrpSpPr>
        <p:grpSpPr>
          <a:xfrm>
            <a:off x="4624224" y="-34807"/>
            <a:ext cx="4259842" cy="3553011"/>
            <a:chOff x="6289668" y="624952"/>
            <a:chExt cx="4259842" cy="3553011"/>
          </a:xfrm>
        </p:grpSpPr>
        <p:grpSp>
          <p:nvGrpSpPr>
            <p:cNvPr id="149" name="Group 148">
              <a:extLst>
                <a:ext uri="{FF2B5EF4-FFF2-40B4-BE49-F238E27FC236}">
                  <a16:creationId xmlns:a16="http://schemas.microsoft.com/office/drawing/2014/main" id="{BADA5D3B-3BDD-41FB-837F-B0771CA7FE41}"/>
                </a:ext>
              </a:extLst>
            </p:cNvPr>
            <p:cNvGrpSpPr/>
            <p:nvPr/>
          </p:nvGrpSpPr>
          <p:grpSpPr>
            <a:xfrm>
              <a:off x="6863508" y="624952"/>
              <a:ext cx="3686002" cy="3553011"/>
              <a:chOff x="6863508" y="624952"/>
              <a:chExt cx="3686002" cy="3553011"/>
            </a:xfrm>
          </p:grpSpPr>
          <p:sp>
            <p:nvSpPr>
              <p:cNvPr id="9" name="Rectangle 8">
                <a:extLst>
                  <a:ext uri="{FF2B5EF4-FFF2-40B4-BE49-F238E27FC236}">
                    <a16:creationId xmlns:a16="http://schemas.microsoft.com/office/drawing/2014/main" id="{03F12603-19F0-42FF-B2CD-E8D0837EF93C}"/>
                  </a:ext>
                </a:extLst>
              </p:cNvPr>
              <p:cNvSpPr/>
              <p:nvPr/>
            </p:nvSpPr>
            <p:spPr>
              <a:xfrm>
                <a:off x="6863508" y="1210424"/>
                <a:ext cx="3569465" cy="29675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9" name="Group 118">
                <a:extLst>
                  <a:ext uri="{FF2B5EF4-FFF2-40B4-BE49-F238E27FC236}">
                    <a16:creationId xmlns:a16="http://schemas.microsoft.com/office/drawing/2014/main" id="{A16961FB-3EB1-4F86-96D2-57923F2DEE02}"/>
                  </a:ext>
                </a:extLst>
              </p:cNvPr>
              <p:cNvGrpSpPr/>
              <p:nvPr/>
            </p:nvGrpSpPr>
            <p:grpSpPr>
              <a:xfrm>
                <a:off x="6981571" y="624952"/>
                <a:ext cx="3567939" cy="3431604"/>
                <a:chOff x="6981571" y="624952"/>
                <a:chExt cx="3567939" cy="3431604"/>
              </a:xfrm>
            </p:grpSpPr>
            <p:grpSp>
              <p:nvGrpSpPr>
                <p:cNvPr id="94" name="Group 93">
                  <a:extLst>
                    <a:ext uri="{FF2B5EF4-FFF2-40B4-BE49-F238E27FC236}">
                      <a16:creationId xmlns:a16="http://schemas.microsoft.com/office/drawing/2014/main" id="{53A31ADA-870B-4BA1-B6E5-FBE635314A0A}"/>
                    </a:ext>
                  </a:extLst>
                </p:cNvPr>
                <p:cNvGrpSpPr/>
                <p:nvPr/>
              </p:nvGrpSpPr>
              <p:grpSpPr>
                <a:xfrm>
                  <a:off x="6981571" y="1336228"/>
                  <a:ext cx="3567939" cy="2720328"/>
                  <a:chOff x="7002488" y="3231129"/>
                  <a:chExt cx="3567939" cy="2720328"/>
                </a:xfrm>
              </p:grpSpPr>
              <p:grpSp>
                <p:nvGrpSpPr>
                  <p:cNvPr id="95" name="Group 94">
                    <a:extLst>
                      <a:ext uri="{FF2B5EF4-FFF2-40B4-BE49-F238E27FC236}">
                        <a16:creationId xmlns:a16="http://schemas.microsoft.com/office/drawing/2014/main" id="{73BD971F-CFE6-402A-8DAB-7777BCD010BF}"/>
                      </a:ext>
                    </a:extLst>
                  </p:cNvPr>
                  <p:cNvGrpSpPr/>
                  <p:nvPr/>
                </p:nvGrpSpPr>
                <p:grpSpPr>
                  <a:xfrm>
                    <a:off x="7012106" y="5398804"/>
                    <a:ext cx="1980342" cy="552653"/>
                    <a:chOff x="2095500" y="5181600"/>
                    <a:chExt cx="1638300" cy="457200"/>
                  </a:xfrm>
                </p:grpSpPr>
                <p:sp>
                  <p:nvSpPr>
                    <p:cNvPr id="117" name="Rectangle 116">
                      <a:extLst>
                        <a:ext uri="{FF2B5EF4-FFF2-40B4-BE49-F238E27FC236}">
                          <a16:creationId xmlns:a16="http://schemas.microsoft.com/office/drawing/2014/main" id="{639A136F-BA96-44B2-965B-00FBD3F3C2DF}"/>
                        </a:ext>
                      </a:extLst>
                    </p:cNvPr>
                    <p:cNvSpPr/>
                    <p:nvPr/>
                  </p:nvSpPr>
                  <p:spPr bwMode="auto">
                    <a:xfrm>
                      <a:off x="2095500" y="5181600"/>
                      <a:ext cx="1638300" cy="457200"/>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96" charset="-128"/>
                      </a:endParaRPr>
                    </a:p>
                  </p:txBody>
                </p:sp>
                <p:sp>
                  <p:nvSpPr>
                    <p:cNvPr id="118" name="TextBox 117">
                      <a:extLst>
                        <a:ext uri="{FF2B5EF4-FFF2-40B4-BE49-F238E27FC236}">
                          <a16:creationId xmlns:a16="http://schemas.microsoft.com/office/drawing/2014/main" id="{F19235F9-6D7D-4485-87D7-28E08C2D8A63}"/>
                        </a:ext>
                      </a:extLst>
                    </p:cNvPr>
                    <p:cNvSpPr txBox="1"/>
                    <p:nvPr/>
                  </p:nvSpPr>
                  <p:spPr>
                    <a:xfrm>
                      <a:off x="2306096" y="5203257"/>
                      <a:ext cx="1206515" cy="432850"/>
                    </a:xfrm>
                    <a:prstGeom prst="rect">
                      <a:avLst/>
                    </a:prstGeom>
                    <a:noFill/>
                  </p:spPr>
                  <p:txBody>
                    <a:bodyPr wrap="square" rtlCol="0">
                      <a:spAutoFit/>
                    </a:bodyPr>
                    <a:lstStyle/>
                    <a:p>
                      <a:pPr algn="ctr"/>
                      <a:r>
                        <a:rPr lang="en-US" sz="2800" dirty="0">
                          <a:latin typeface="+mn-lt"/>
                        </a:rPr>
                        <a:t>OS</a:t>
                      </a:r>
                    </a:p>
                  </p:txBody>
                </p:sp>
              </p:grpSp>
              <p:grpSp>
                <p:nvGrpSpPr>
                  <p:cNvPr id="96" name="Group 95">
                    <a:extLst>
                      <a:ext uri="{FF2B5EF4-FFF2-40B4-BE49-F238E27FC236}">
                        <a16:creationId xmlns:a16="http://schemas.microsoft.com/office/drawing/2014/main" id="{35E14DED-304A-456F-8596-D68BD9EBC399}"/>
                      </a:ext>
                    </a:extLst>
                  </p:cNvPr>
                  <p:cNvGrpSpPr/>
                  <p:nvPr/>
                </p:nvGrpSpPr>
                <p:grpSpPr>
                  <a:xfrm>
                    <a:off x="9216322" y="4689716"/>
                    <a:ext cx="1354105" cy="557549"/>
                    <a:chOff x="8790792" y="5390652"/>
                    <a:chExt cx="1354105" cy="557549"/>
                  </a:xfrm>
                </p:grpSpPr>
                <p:sp>
                  <p:nvSpPr>
                    <p:cNvPr id="115" name="TextBox 114">
                      <a:extLst>
                        <a:ext uri="{FF2B5EF4-FFF2-40B4-BE49-F238E27FC236}">
                          <a16:creationId xmlns:a16="http://schemas.microsoft.com/office/drawing/2014/main" id="{79639763-1FFD-4B13-926D-4A7D3DB94938}"/>
                        </a:ext>
                      </a:extLst>
                    </p:cNvPr>
                    <p:cNvSpPr txBox="1"/>
                    <p:nvPr/>
                  </p:nvSpPr>
                  <p:spPr>
                    <a:xfrm>
                      <a:off x="8938024" y="5390652"/>
                      <a:ext cx="1206873" cy="523220"/>
                    </a:xfrm>
                    <a:prstGeom prst="rect">
                      <a:avLst/>
                    </a:prstGeom>
                    <a:noFill/>
                  </p:spPr>
                  <p:txBody>
                    <a:bodyPr wrap="square" rtlCol="0">
                      <a:spAutoFit/>
                    </a:bodyPr>
                    <a:lstStyle/>
                    <a:p>
                      <a:r>
                        <a:rPr lang="en-US" sz="2800" dirty="0">
                          <a:latin typeface="+mn-lt"/>
                        </a:rPr>
                        <a:t>Ring 1</a:t>
                      </a:r>
                    </a:p>
                  </p:txBody>
                </p:sp>
                <p:sp>
                  <p:nvSpPr>
                    <p:cNvPr id="116" name="Left Bracket 115">
                      <a:extLst>
                        <a:ext uri="{FF2B5EF4-FFF2-40B4-BE49-F238E27FC236}">
                          <a16:creationId xmlns:a16="http://schemas.microsoft.com/office/drawing/2014/main" id="{E1F01A95-349A-4D1F-90E5-9D0D185F6D62}"/>
                        </a:ext>
                      </a:extLst>
                    </p:cNvPr>
                    <p:cNvSpPr/>
                    <p:nvPr/>
                  </p:nvSpPr>
                  <p:spPr>
                    <a:xfrm flipH="1">
                      <a:off x="8790792" y="5398804"/>
                      <a:ext cx="116531" cy="549397"/>
                    </a:xfrm>
                    <a:prstGeom prst="lef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E3A4FD10-B741-4D9C-85AE-5654E55008EE}"/>
                      </a:ext>
                    </a:extLst>
                  </p:cNvPr>
                  <p:cNvGrpSpPr/>
                  <p:nvPr/>
                </p:nvGrpSpPr>
                <p:grpSpPr>
                  <a:xfrm>
                    <a:off x="9216322" y="5388814"/>
                    <a:ext cx="1354105" cy="557549"/>
                    <a:chOff x="8790792" y="5236414"/>
                    <a:chExt cx="1354105" cy="557549"/>
                  </a:xfrm>
                </p:grpSpPr>
                <p:sp>
                  <p:nvSpPr>
                    <p:cNvPr id="113" name="TextBox 112">
                      <a:extLst>
                        <a:ext uri="{FF2B5EF4-FFF2-40B4-BE49-F238E27FC236}">
                          <a16:creationId xmlns:a16="http://schemas.microsoft.com/office/drawing/2014/main" id="{58BF4FA2-313C-478B-97E5-35594498D9ED}"/>
                        </a:ext>
                      </a:extLst>
                    </p:cNvPr>
                    <p:cNvSpPr txBox="1"/>
                    <p:nvPr/>
                  </p:nvSpPr>
                  <p:spPr>
                    <a:xfrm>
                      <a:off x="8938024" y="5236414"/>
                      <a:ext cx="1206873" cy="523220"/>
                    </a:xfrm>
                    <a:prstGeom prst="rect">
                      <a:avLst/>
                    </a:prstGeom>
                    <a:noFill/>
                  </p:spPr>
                  <p:txBody>
                    <a:bodyPr wrap="square" rtlCol="0">
                      <a:spAutoFit/>
                    </a:bodyPr>
                    <a:lstStyle/>
                    <a:p>
                      <a:r>
                        <a:rPr lang="en-US" sz="2800" dirty="0">
                          <a:latin typeface="+mn-lt"/>
                        </a:rPr>
                        <a:t>Ring 0</a:t>
                      </a:r>
                    </a:p>
                  </p:txBody>
                </p:sp>
                <p:sp>
                  <p:nvSpPr>
                    <p:cNvPr id="114" name="Left Bracket 113">
                      <a:extLst>
                        <a:ext uri="{FF2B5EF4-FFF2-40B4-BE49-F238E27FC236}">
                          <a16:creationId xmlns:a16="http://schemas.microsoft.com/office/drawing/2014/main" id="{A46E7EDE-A8F1-4903-BCC2-A66145DFA44C}"/>
                        </a:ext>
                      </a:extLst>
                    </p:cNvPr>
                    <p:cNvSpPr/>
                    <p:nvPr/>
                  </p:nvSpPr>
                  <p:spPr>
                    <a:xfrm flipH="1">
                      <a:off x="8790792" y="5244566"/>
                      <a:ext cx="116531" cy="549397"/>
                    </a:xfrm>
                    <a:prstGeom prst="lef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98" name="Group 97">
                    <a:extLst>
                      <a:ext uri="{FF2B5EF4-FFF2-40B4-BE49-F238E27FC236}">
                        <a16:creationId xmlns:a16="http://schemas.microsoft.com/office/drawing/2014/main" id="{18207336-93E0-4DB2-96B2-87499E370E06}"/>
                      </a:ext>
                    </a:extLst>
                  </p:cNvPr>
                  <p:cNvGrpSpPr/>
                  <p:nvPr/>
                </p:nvGrpSpPr>
                <p:grpSpPr>
                  <a:xfrm>
                    <a:off x="9216322" y="3965015"/>
                    <a:ext cx="1354105" cy="557549"/>
                    <a:chOff x="8790792" y="5390652"/>
                    <a:chExt cx="1354105" cy="557549"/>
                  </a:xfrm>
                </p:grpSpPr>
                <p:sp>
                  <p:nvSpPr>
                    <p:cNvPr id="111" name="TextBox 110">
                      <a:extLst>
                        <a:ext uri="{FF2B5EF4-FFF2-40B4-BE49-F238E27FC236}">
                          <a16:creationId xmlns:a16="http://schemas.microsoft.com/office/drawing/2014/main" id="{BC3AF532-B6E4-409F-A875-66851F3C4C2A}"/>
                        </a:ext>
                      </a:extLst>
                    </p:cNvPr>
                    <p:cNvSpPr txBox="1"/>
                    <p:nvPr/>
                  </p:nvSpPr>
                  <p:spPr>
                    <a:xfrm>
                      <a:off x="8938024" y="5390652"/>
                      <a:ext cx="1206873" cy="523220"/>
                    </a:xfrm>
                    <a:prstGeom prst="rect">
                      <a:avLst/>
                    </a:prstGeom>
                    <a:noFill/>
                  </p:spPr>
                  <p:txBody>
                    <a:bodyPr wrap="square" rtlCol="0">
                      <a:spAutoFit/>
                    </a:bodyPr>
                    <a:lstStyle/>
                    <a:p>
                      <a:r>
                        <a:rPr lang="en-US" sz="2800" dirty="0">
                          <a:latin typeface="+mn-lt"/>
                        </a:rPr>
                        <a:t>Ring 2</a:t>
                      </a:r>
                    </a:p>
                  </p:txBody>
                </p:sp>
                <p:sp>
                  <p:nvSpPr>
                    <p:cNvPr id="112" name="Left Bracket 111">
                      <a:extLst>
                        <a:ext uri="{FF2B5EF4-FFF2-40B4-BE49-F238E27FC236}">
                          <a16:creationId xmlns:a16="http://schemas.microsoft.com/office/drawing/2014/main" id="{1E09D47B-5077-4ED7-B107-52B66F23EE63}"/>
                        </a:ext>
                      </a:extLst>
                    </p:cNvPr>
                    <p:cNvSpPr/>
                    <p:nvPr/>
                  </p:nvSpPr>
                  <p:spPr>
                    <a:xfrm flipH="1">
                      <a:off x="8790792" y="5398804"/>
                      <a:ext cx="116531" cy="549397"/>
                    </a:xfrm>
                    <a:prstGeom prst="lef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99" name="Group 98">
                    <a:extLst>
                      <a:ext uri="{FF2B5EF4-FFF2-40B4-BE49-F238E27FC236}">
                        <a16:creationId xmlns:a16="http://schemas.microsoft.com/office/drawing/2014/main" id="{1FCAD3C1-56D8-4FDF-86B5-903302AC2215}"/>
                      </a:ext>
                    </a:extLst>
                  </p:cNvPr>
                  <p:cNvGrpSpPr/>
                  <p:nvPr/>
                </p:nvGrpSpPr>
                <p:grpSpPr>
                  <a:xfrm>
                    <a:off x="7012908" y="3231129"/>
                    <a:ext cx="1980342" cy="555351"/>
                    <a:chOff x="2095500" y="5149224"/>
                    <a:chExt cx="1638300" cy="459432"/>
                  </a:xfrm>
                </p:grpSpPr>
                <p:sp>
                  <p:nvSpPr>
                    <p:cNvPr id="109" name="Rectangle 108">
                      <a:extLst>
                        <a:ext uri="{FF2B5EF4-FFF2-40B4-BE49-F238E27FC236}">
                          <a16:creationId xmlns:a16="http://schemas.microsoft.com/office/drawing/2014/main" id="{4F48D2C6-82DD-4F21-9351-A987743B1C18}"/>
                        </a:ext>
                      </a:extLst>
                    </p:cNvPr>
                    <p:cNvSpPr/>
                    <p:nvPr/>
                  </p:nvSpPr>
                  <p:spPr bwMode="auto">
                    <a:xfrm>
                      <a:off x="2095500" y="5151456"/>
                      <a:ext cx="1638300" cy="4572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96" charset="-128"/>
                      </a:endParaRPr>
                    </a:p>
                  </p:txBody>
                </p:sp>
                <p:sp>
                  <p:nvSpPr>
                    <p:cNvPr id="110" name="TextBox 109">
                      <a:extLst>
                        <a:ext uri="{FF2B5EF4-FFF2-40B4-BE49-F238E27FC236}">
                          <a16:creationId xmlns:a16="http://schemas.microsoft.com/office/drawing/2014/main" id="{7DE8104F-C62D-4EF1-B4E1-BA8F30197052}"/>
                        </a:ext>
                      </a:extLst>
                    </p:cNvPr>
                    <p:cNvSpPr txBox="1"/>
                    <p:nvPr/>
                  </p:nvSpPr>
                  <p:spPr>
                    <a:xfrm>
                      <a:off x="2125644" y="5149224"/>
                      <a:ext cx="1562100" cy="432851"/>
                    </a:xfrm>
                    <a:prstGeom prst="rect">
                      <a:avLst/>
                    </a:prstGeom>
                    <a:noFill/>
                  </p:spPr>
                  <p:txBody>
                    <a:bodyPr wrap="square" rtlCol="0">
                      <a:spAutoFit/>
                    </a:bodyPr>
                    <a:lstStyle/>
                    <a:p>
                      <a:pPr algn="ctr"/>
                      <a:r>
                        <a:rPr lang="en-US" sz="2800" dirty="0">
                          <a:latin typeface="+mn-lt"/>
                        </a:rPr>
                        <a:t>User apps</a:t>
                      </a:r>
                    </a:p>
                  </p:txBody>
                </p:sp>
              </p:grpSp>
              <p:grpSp>
                <p:nvGrpSpPr>
                  <p:cNvPr id="100" name="Group 99">
                    <a:extLst>
                      <a:ext uri="{FF2B5EF4-FFF2-40B4-BE49-F238E27FC236}">
                        <a16:creationId xmlns:a16="http://schemas.microsoft.com/office/drawing/2014/main" id="{AD7530E4-FC26-423C-A01B-F653AB04B253}"/>
                      </a:ext>
                    </a:extLst>
                  </p:cNvPr>
                  <p:cNvGrpSpPr/>
                  <p:nvPr/>
                </p:nvGrpSpPr>
                <p:grpSpPr>
                  <a:xfrm>
                    <a:off x="9216322" y="3240314"/>
                    <a:ext cx="1354105" cy="557549"/>
                    <a:chOff x="8790792" y="5390652"/>
                    <a:chExt cx="1354105" cy="557549"/>
                  </a:xfrm>
                </p:grpSpPr>
                <p:sp>
                  <p:nvSpPr>
                    <p:cNvPr id="107" name="TextBox 106">
                      <a:extLst>
                        <a:ext uri="{FF2B5EF4-FFF2-40B4-BE49-F238E27FC236}">
                          <a16:creationId xmlns:a16="http://schemas.microsoft.com/office/drawing/2014/main" id="{9DE25666-0860-4808-9201-5A44B844F1F9}"/>
                        </a:ext>
                      </a:extLst>
                    </p:cNvPr>
                    <p:cNvSpPr txBox="1"/>
                    <p:nvPr/>
                  </p:nvSpPr>
                  <p:spPr>
                    <a:xfrm>
                      <a:off x="8938024" y="5390652"/>
                      <a:ext cx="1206873" cy="523220"/>
                    </a:xfrm>
                    <a:prstGeom prst="rect">
                      <a:avLst/>
                    </a:prstGeom>
                    <a:noFill/>
                  </p:spPr>
                  <p:txBody>
                    <a:bodyPr wrap="square" rtlCol="0">
                      <a:spAutoFit/>
                    </a:bodyPr>
                    <a:lstStyle/>
                    <a:p>
                      <a:r>
                        <a:rPr lang="en-US" sz="2800" dirty="0">
                          <a:latin typeface="+mn-lt"/>
                        </a:rPr>
                        <a:t>Ring 3</a:t>
                      </a:r>
                    </a:p>
                  </p:txBody>
                </p:sp>
                <p:sp>
                  <p:nvSpPr>
                    <p:cNvPr id="108" name="Left Bracket 107">
                      <a:extLst>
                        <a:ext uri="{FF2B5EF4-FFF2-40B4-BE49-F238E27FC236}">
                          <a16:creationId xmlns:a16="http://schemas.microsoft.com/office/drawing/2014/main" id="{1DC6CBB2-5D43-4A1F-8AD0-E89D6E4CEBE6}"/>
                        </a:ext>
                      </a:extLst>
                    </p:cNvPr>
                    <p:cNvSpPr/>
                    <p:nvPr/>
                  </p:nvSpPr>
                  <p:spPr>
                    <a:xfrm flipH="1">
                      <a:off x="8790792" y="5398804"/>
                      <a:ext cx="116531" cy="549397"/>
                    </a:xfrm>
                    <a:prstGeom prst="lef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1" name="Group 100">
                    <a:extLst>
                      <a:ext uri="{FF2B5EF4-FFF2-40B4-BE49-F238E27FC236}">
                        <a16:creationId xmlns:a16="http://schemas.microsoft.com/office/drawing/2014/main" id="{D3B6A99B-C209-4292-AA60-E78085F3E8DA}"/>
                      </a:ext>
                    </a:extLst>
                  </p:cNvPr>
                  <p:cNvGrpSpPr/>
                  <p:nvPr/>
                </p:nvGrpSpPr>
                <p:grpSpPr>
                  <a:xfrm>
                    <a:off x="7012106" y="3967213"/>
                    <a:ext cx="1980342" cy="555351"/>
                    <a:chOff x="2095500" y="5149224"/>
                    <a:chExt cx="1638300" cy="459432"/>
                  </a:xfrm>
                </p:grpSpPr>
                <p:sp>
                  <p:nvSpPr>
                    <p:cNvPr id="105" name="Rectangle 104">
                      <a:extLst>
                        <a:ext uri="{FF2B5EF4-FFF2-40B4-BE49-F238E27FC236}">
                          <a16:creationId xmlns:a16="http://schemas.microsoft.com/office/drawing/2014/main" id="{0BB7E616-73C2-45F2-A3EC-278534720488}"/>
                        </a:ext>
                      </a:extLst>
                    </p:cNvPr>
                    <p:cNvSpPr/>
                    <p:nvPr/>
                  </p:nvSpPr>
                  <p:spPr bwMode="auto">
                    <a:xfrm>
                      <a:off x="2095500" y="5151456"/>
                      <a:ext cx="1638300" cy="457200"/>
                    </a:xfrm>
                    <a:prstGeom prst="rect">
                      <a:avLst/>
                    </a:prstGeom>
                    <a:solidFill>
                      <a:schemeClr val="bg1"/>
                    </a:solid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96" charset="-128"/>
                      </a:endParaRPr>
                    </a:p>
                  </p:txBody>
                </p:sp>
                <p:sp>
                  <p:nvSpPr>
                    <p:cNvPr id="106" name="TextBox 105">
                      <a:extLst>
                        <a:ext uri="{FF2B5EF4-FFF2-40B4-BE49-F238E27FC236}">
                          <a16:creationId xmlns:a16="http://schemas.microsoft.com/office/drawing/2014/main" id="{B2535BDE-9D9C-43E4-9317-1B57397C27C3}"/>
                        </a:ext>
                      </a:extLst>
                    </p:cNvPr>
                    <p:cNvSpPr txBox="1"/>
                    <p:nvPr/>
                  </p:nvSpPr>
                  <p:spPr>
                    <a:xfrm>
                      <a:off x="2125644" y="5149224"/>
                      <a:ext cx="1562100" cy="432851"/>
                    </a:xfrm>
                    <a:prstGeom prst="rect">
                      <a:avLst/>
                    </a:prstGeom>
                    <a:noFill/>
                  </p:spPr>
                  <p:txBody>
                    <a:bodyPr wrap="square" rtlCol="0">
                      <a:spAutoFit/>
                    </a:bodyPr>
                    <a:lstStyle/>
                    <a:p>
                      <a:pPr algn="ctr"/>
                      <a:r>
                        <a:rPr lang="en-US" sz="2800" dirty="0">
                          <a:solidFill>
                            <a:schemeClr val="bg1">
                              <a:lumMod val="75000"/>
                            </a:schemeClr>
                          </a:solidFill>
                          <a:latin typeface="+mn-lt"/>
                        </a:rPr>
                        <a:t>Nothing</a:t>
                      </a:r>
                    </a:p>
                  </p:txBody>
                </p:sp>
              </p:grpSp>
              <p:grpSp>
                <p:nvGrpSpPr>
                  <p:cNvPr id="102" name="Group 101">
                    <a:extLst>
                      <a:ext uri="{FF2B5EF4-FFF2-40B4-BE49-F238E27FC236}">
                        <a16:creationId xmlns:a16="http://schemas.microsoft.com/office/drawing/2014/main" id="{4E660375-C7FA-4875-A235-140F4E1DF9F9}"/>
                      </a:ext>
                    </a:extLst>
                  </p:cNvPr>
                  <p:cNvGrpSpPr/>
                  <p:nvPr/>
                </p:nvGrpSpPr>
                <p:grpSpPr>
                  <a:xfrm>
                    <a:off x="7002488" y="4675055"/>
                    <a:ext cx="1980342" cy="555351"/>
                    <a:chOff x="2095500" y="5149224"/>
                    <a:chExt cx="1638300" cy="459432"/>
                  </a:xfrm>
                </p:grpSpPr>
                <p:sp>
                  <p:nvSpPr>
                    <p:cNvPr id="103" name="Rectangle 102">
                      <a:extLst>
                        <a:ext uri="{FF2B5EF4-FFF2-40B4-BE49-F238E27FC236}">
                          <a16:creationId xmlns:a16="http://schemas.microsoft.com/office/drawing/2014/main" id="{68C6D9F8-1C97-41DB-908F-CCEEE9A385C3}"/>
                        </a:ext>
                      </a:extLst>
                    </p:cNvPr>
                    <p:cNvSpPr/>
                    <p:nvPr/>
                  </p:nvSpPr>
                  <p:spPr bwMode="auto">
                    <a:xfrm>
                      <a:off x="2095500" y="5151456"/>
                      <a:ext cx="1638300" cy="457200"/>
                    </a:xfrm>
                    <a:prstGeom prst="rect">
                      <a:avLst/>
                    </a:prstGeom>
                    <a:solidFill>
                      <a:schemeClr val="bg1"/>
                    </a:solid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96" charset="-128"/>
                      </a:endParaRPr>
                    </a:p>
                  </p:txBody>
                </p:sp>
                <p:sp>
                  <p:nvSpPr>
                    <p:cNvPr id="104" name="TextBox 103">
                      <a:extLst>
                        <a:ext uri="{FF2B5EF4-FFF2-40B4-BE49-F238E27FC236}">
                          <a16:creationId xmlns:a16="http://schemas.microsoft.com/office/drawing/2014/main" id="{4207B50A-E1F4-4D5F-85F2-7C916B09FEF9}"/>
                        </a:ext>
                      </a:extLst>
                    </p:cNvPr>
                    <p:cNvSpPr txBox="1"/>
                    <p:nvPr/>
                  </p:nvSpPr>
                  <p:spPr>
                    <a:xfrm>
                      <a:off x="2125644" y="5149224"/>
                      <a:ext cx="1562100" cy="432851"/>
                    </a:xfrm>
                    <a:prstGeom prst="rect">
                      <a:avLst/>
                    </a:prstGeom>
                    <a:noFill/>
                  </p:spPr>
                  <p:txBody>
                    <a:bodyPr wrap="square" rtlCol="0">
                      <a:spAutoFit/>
                    </a:bodyPr>
                    <a:lstStyle/>
                    <a:p>
                      <a:pPr algn="ctr"/>
                      <a:r>
                        <a:rPr lang="en-US" sz="2800" dirty="0">
                          <a:solidFill>
                            <a:schemeClr val="bg1">
                              <a:lumMod val="75000"/>
                            </a:schemeClr>
                          </a:solidFill>
                        </a:rPr>
                        <a:t>Nothing</a:t>
                      </a:r>
                    </a:p>
                  </p:txBody>
                </p:sp>
              </p:grpSp>
            </p:grpSp>
            <p:sp>
              <p:nvSpPr>
                <p:cNvPr id="10" name="TextBox 9">
                  <a:extLst>
                    <a:ext uri="{FF2B5EF4-FFF2-40B4-BE49-F238E27FC236}">
                      <a16:creationId xmlns:a16="http://schemas.microsoft.com/office/drawing/2014/main" id="{41C54BE3-BFF9-4A9A-9601-30FD29024CBD}"/>
                    </a:ext>
                  </a:extLst>
                </p:cNvPr>
                <p:cNvSpPr txBox="1"/>
                <p:nvPr/>
              </p:nvSpPr>
              <p:spPr>
                <a:xfrm>
                  <a:off x="8043658" y="624952"/>
                  <a:ext cx="1211484" cy="584775"/>
                </a:xfrm>
                <a:prstGeom prst="rect">
                  <a:avLst/>
                </a:prstGeom>
                <a:noFill/>
              </p:spPr>
              <p:txBody>
                <a:bodyPr wrap="square" rtlCol="0">
                  <a:spAutoFit/>
                </a:bodyPr>
                <a:lstStyle/>
                <a:p>
                  <a:pPr algn="ctr"/>
                  <a:r>
                    <a:rPr lang="en-US" sz="3200" b="1" dirty="0">
                      <a:latin typeface="Segoe UI" panose="020B0502040204020203" pitchFamily="34" charset="0"/>
                      <a:cs typeface="Segoe UI" panose="020B0502040204020203" pitchFamily="34" charset="0"/>
                    </a:rPr>
                    <a:t>VM 2</a:t>
                  </a:r>
                </a:p>
              </p:txBody>
            </p:sp>
          </p:grpSp>
        </p:grpSp>
        <p:sp>
          <p:nvSpPr>
            <p:cNvPr id="179" name="TextBox 178">
              <a:extLst>
                <a:ext uri="{FF2B5EF4-FFF2-40B4-BE49-F238E27FC236}">
                  <a16:creationId xmlns:a16="http://schemas.microsoft.com/office/drawing/2014/main" id="{E408D3F5-C8E5-4361-8263-0077673A4E10}"/>
                </a:ext>
              </a:extLst>
            </p:cNvPr>
            <p:cNvSpPr txBox="1"/>
            <p:nvPr/>
          </p:nvSpPr>
          <p:spPr>
            <a:xfrm rot="16200000">
              <a:off x="5098286" y="2401109"/>
              <a:ext cx="2967539" cy="584775"/>
            </a:xfrm>
            <a:prstGeom prst="rect">
              <a:avLst/>
            </a:prstGeom>
            <a:solidFill>
              <a:srgbClr val="FFCCCC"/>
            </a:solidFill>
            <a:ln>
              <a:solidFill>
                <a:schemeClr val="tx1"/>
              </a:solidFill>
            </a:ln>
          </p:spPr>
          <p:txBody>
            <a:bodyPr wrap="square" rtlCol="0">
              <a:spAutoFit/>
            </a:bodyPr>
            <a:lstStyle/>
            <a:p>
              <a:pPr algn="ctr"/>
              <a:r>
                <a:rPr lang="en-US" sz="3200" b="1" dirty="0"/>
                <a:t>Non-root</a:t>
              </a:r>
            </a:p>
          </p:txBody>
        </p:sp>
      </p:grpSp>
      <p:grpSp>
        <p:nvGrpSpPr>
          <p:cNvPr id="181" name="Group 180">
            <a:extLst>
              <a:ext uri="{FF2B5EF4-FFF2-40B4-BE49-F238E27FC236}">
                <a16:creationId xmlns:a16="http://schemas.microsoft.com/office/drawing/2014/main" id="{1CA43AF4-52AE-404C-9712-45FDACBC04DA}"/>
              </a:ext>
            </a:extLst>
          </p:cNvPr>
          <p:cNvGrpSpPr/>
          <p:nvPr/>
        </p:nvGrpSpPr>
        <p:grpSpPr>
          <a:xfrm>
            <a:off x="138493" y="-39797"/>
            <a:ext cx="4259842" cy="3553011"/>
            <a:chOff x="6289668" y="624952"/>
            <a:chExt cx="4259842" cy="3553011"/>
          </a:xfrm>
        </p:grpSpPr>
        <p:grpSp>
          <p:nvGrpSpPr>
            <p:cNvPr id="182" name="Group 181">
              <a:extLst>
                <a:ext uri="{FF2B5EF4-FFF2-40B4-BE49-F238E27FC236}">
                  <a16:creationId xmlns:a16="http://schemas.microsoft.com/office/drawing/2014/main" id="{474614EB-4843-4E96-8C57-D7D7D895731E}"/>
                </a:ext>
              </a:extLst>
            </p:cNvPr>
            <p:cNvGrpSpPr/>
            <p:nvPr/>
          </p:nvGrpSpPr>
          <p:grpSpPr>
            <a:xfrm>
              <a:off x="6863508" y="624952"/>
              <a:ext cx="3686002" cy="3553011"/>
              <a:chOff x="6863508" y="624952"/>
              <a:chExt cx="3686002" cy="3553011"/>
            </a:xfrm>
          </p:grpSpPr>
          <p:sp>
            <p:nvSpPr>
              <p:cNvPr id="184" name="Rectangle 183">
                <a:extLst>
                  <a:ext uri="{FF2B5EF4-FFF2-40B4-BE49-F238E27FC236}">
                    <a16:creationId xmlns:a16="http://schemas.microsoft.com/office/drawing/2014/main" id="{83E5A8A3-5E4C-4C5D-B777-29D72C282272}"/>
                  </a:ext>
                </a:extLst>
              </p:cNvPr>
              <p:cNvSpPr/>
              <p:nvPr/>
            </p:nvSpPr>
            <p:spPr>
              <a:xfrm>
                <a:off x="6863508" y="1210424"/>
                <a:ext cx="3569465" cy="29675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5" name="Group 184">
                <a:extLst>
                  <a:ext uri="{FF2B5EF4-FFF2-40B4-BE49-F238E27FC236}">
                    <a16:creationId xmlns:a16="http://schemas.microsoft.com/office/drawing/2014/main" id="{52583C44-0058-4AE9-997C-A8491F0BE776}"/>
                  </a:ext>
                </a:extLst>
              </p:cNvPr>
              <p:cNvGrpSpPr/>
              <p:nvPr/>
            </p:nvGrpSpPr>
            <p:grpSpPr>
              <a:xfrm>
                <a:off x="6981571" y="624952"/>
                <a:ext cx="3567939" cy="3431604"/>
                <a:chOff x="6981571" y="624952"/>
                <a:chExt cx="3567939" cy="3431604"/>
              </a:xfrm>
            </p:grpSpPr>
            <p:grpSp>
              <p:nvGrpSpPr>
                <p:cNvPr id="186" name="Group 185">
                  <a:extLst>
                    <a:ext uri="{FF2B5EF4-FFF2-40B4-BE49-F238E27FC236}">
                      <a16:creationId xmlns:a16="http://schemas.microsoft.com/office/drawing/2014/main" id="{003A1649-4F01-44E8-90F3-043B387D6674}"/>
                    </a:ext>
                  </a:extLst>
                </p:cNvPr>
                <p:cNvGrpSpPr/>
                <p:nvPr/>
              </p:nvGrpSpPr>
              <p:grpSpPr>
                <a:xfrm>
                  <a:off x="6981571" y="1336228"/>
                  <a:ext cx="3567939" cy="2720328"/>
                  <a:chOff x="7002488" y="3231129"/>
                  <a:chExt cx="3567939" cy="2720328"/>
                </a:xfrm>
              </p:grpSpPr>
              <p:grpSp>
                <p:nvGrpSpPr>
                  <p:cNvPr id="188" name="Group 187">
                    <a:extLst>
                      <a:ext uri="{FF2B5EF4-FFF2-40B4-BE49-F238E27FC236}">
                        <a16:creationId xmlns:a16="http://schemas.microsoft.com/office/drawing/2014/main" id="{A6A339FC-CAF9-438A-9377-CDF0B0D2986C}"/>
                      </a:ext>
                    </a:extLst>
                  </p:cNvPr>
                  <p:cNvGrpSpPr/>
                  <p:nvPr/>
                </p:nvGrpSpPr>
                <p:grpSpPr>
                  <a:xfrm>
                    <a:off x="7012106" y="5398804"/>
                    <a:ext cx="1980342" cy="552653"/>
                    <a:chOff x="2095500" y="5181600"/>
                    <a:chExt cx="1638300" cy="457200"/>
                  </a:xfrm>
                </p:grpSpPr>
                <p:sp>
                  <p:nvSpPr>
                    <p:cNvPr id="210" name="Rectangle 209">
                      <a:extLst>
                        <a:ext uri="{FF2B5EF4-FFF2-40B4-BE49-F238E27FC236}">
                          <a16:creationId xmlns:a16="http://schemas.microsoft.com/office/drawing/2014/main" id="{AE43CE79-33F9-4823-9F4E-EA7B01AC11ED}"/>
                        </a:ext>
                      </a:extLst>
                    </p:cNvPr>
                    <p:cNvSpPr/>
                    <p:nvPr/>
                  </p:nvSpPr>
                  <p:spPr bwMode="auto">
                    <a:xfrm>
                      <a:off x="2095500" y="5181600"/>
                      <a:ext cx="1638300" cy="457200"/>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96" charset="-128"/>
                      </a:endParaRPr>
                    </a:p>
                  </p:txBody>
                </p:sp>
                <p:sp>
                  <p:nvSpPr>
                    <p:cNvPr id="211" name="TextBox 210">
                      <a:extLst>
                        <a:ext uri="{FF2B5EF4-FFF2-40B4-BE49-F238E27FC236}">
                          <a16:creationId xmlns:a16="http://schemas.microsoft.com/office/drawing/2014/main" id="{E2C1DFCB-DDAA-437F-AFD2-409F3C4F0496}"/>
                        </a:ext>
                      </a:extLst>
                    </p:cNvPr>
                    <p:cNvSpPr txBox="1"/>
                    <p:nvPr/>
                  </p:nvSpPr>
                  <p:spPr>
                    <a:xfrm>
                      <a:off x="2306096" y="5203257"/>
                      <a:ext cx="1232179" cy="432850"/>
                    </a:xfrm>
                    <a:prstGeom prst="rect">
                      <a:avLst/>
                    </a:prstGeom>
                    <a:noFill/>
                  </p:spPr>
                  <p:txBody>
                    <a:bodyPr wrap="square" rtlCol="0">
                      <a:spAutoFit/>
                    </a:bodyPr>
                    <a:lstStyle/>
                    <a:p>
                      <a:pPr algn="ctr"/>
                      <a:r>
                        <a:rPr lang="en-US" sz="2800" dirty="0">
                          <a:latin typeface="+mn-lt"/>
                        </a:rPr>
                        <a:t>OS</a:t>
                      </a:r>
                    </a:p>
                  </p:txBody>
                </p:sp>
              </p:grpSp>
              <p:grpSp>
                <p:nvGrpSpPr>
                  <p:cNvPr id="189" name="Group 188">
                    <a:extLst>
                      <a:ext uri="{FF2B5EF4-FFF2-40B4-BE49-F238E27FC236}">
                        <a16:creationId xmlns:a16="http://schemas.microsoft.com/office/drawing/2014/main" id="{02616A34-9B56-4A48-98F1-188D8D7F8C33}"/>
                      </a:ext>
                    </a:extLst>
                  </p:cNvPr>
                  <p:cNvGrpSpPr/>
                  <p:nvPr/>
                </p:nvGrpSpPr>
                <p:grpSpPr>
                  <a:xfrm>
                    <a:off x="9216322" y="4689716"/>
                    <a:ext cx="1354105" cy="557549"/>
                    <a:chOff x="8790792" y="5390652"/>
                    <a:chExt cx="1354105" cy="557549"/>
                  </a:xfrm>
                </p:grpSpPr>
                <p:sp>
                  <p:nvSpPr>
                    <p:cNvPr id="208" name="TextBox 207">
                      <a:extLst>
                        <a:ext uri="{FF2B5EF4-FFF2-40B4-BE49-F238E27FC236}">
                          <a16:creationId xmlns:a16="http://schemas.microsoft.com/office/drawing/2014/main" id="{0EAB60DB-1BDC-46F5-A7AC-75C5F1DE5591}"/>
                        </a:ext>
                      </a:extLst>
                    </p:cNvPr>
                    <p:cNvSpPr txBox="1"/>
                    <p:nvPr/>
                  </p:nvSpPr>
                  <p:spPr>
                    <a:xfrm>
                      <a:off x="8938024" y="5390652"/>
                      <a:ext cx="1206873" cy="523220"/>
                    </a:xfrm>
                    <a:prstGeom prst="rect">
                      <a:avLst/>
                    </a:prstGeom>
                    <a:noFill/>
                  </p:spPr>
                  <p:txBody>
                    <a:bodyPr wrap="square" rtlCol="0">
                      <a:spAutoFit/>
                    </a:bodyPr>
                    <a:lstStyle/>
                    <a:p>
                      <a:r>
                        <a:rPr lang="en-US" sz="2800" dirty="0">
                          <a:latin typeface="+mn-lt"/>
                        </a:rPr>
                        <a:t>Ring 1</a:t>
                      </a:r>
                    </a:p>
                  </p:txBody>
                </p:sp>
                <p:sp>
                  <p:nvSpPr>
                    <p:cNvPr id="209" name="Left Bracket 208">
                      <a:extLst>
                        <a:ext uri="{FF2B5EF4-FFF2-40B4-BE49-F238E27FC236}">
                          <a16:creationId xmlns:a16="http://schemas.microsoft.com/office/drawing/2014/main" id="{F87667B3-0720-4832-A91A-3E2FBCF1714F}"/>
                        </a:ext>
                      </a:extLst>
                    </p:cNvPr>
                    <p:cNvSpPr/>
                    <p:nvPr/>
                  </p:nvSpPr>
                  <p:spPr>
                    <a:xfrm flipH="1">
                      <a:off x="8790792" y="5398804"/>
                      <a:ext cx="116531" cy="549397"/>
                    </a:xfrm>
                    <a:prstGeom prst="lef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90" name="Group 189">
                    <a:extLst>
                      <a:ext uri="{FF2B5EF4-FFF2-40B4-BE49-F238E27FC236}">
                        <a16:creationId xmlns:a16="http://schemas.microsoft.com/office/drawing/2014/main" id="{75F565BC-DCB0-4B00-BD30-5CBF0856CD5D}"/>
                      </a:ext>
                    </a:extLst>
                  </p:cNvPr>
                  <p:cNvGrpSpPr/>
                  <p:nvPr/>
                </p:nvGrpSpPr>
                <p:grpSpPr>
                  <a:xfrm>
                    <a:off x="9216322" y="5388814"/>
                    <a:ext cx="1354105" cy="557549"/>
                    <a:chOff x="8790792" y="5236414"/>
                    <a:chExt cx="1354105" cy="557549"/>
                  </a:xfrm>
                </p:grpSpPr>
                <p:sp>
                  <p:nvSpPr>
                    <p:cNvPr id="206" name="TextBox 205">
                      <a:extLst>
                        <a:ext uri="{FF2B5EF4-FFF2-40B4-BE49-F238E27FC236}">
                          <a16:creationId xmlns:a16="http://schemas.microsoft.com/office/drawing/2014/main" id="{4A993C91-9B5B-4126-B18C-3D4B8F367663}"/>
                        </a:ext>
                      </a:extLst>
                    </p:cNvPr>
                    <p:cNvSpPr txBox="1"/>
                    <p:nvPr/>
                  </p:nvSpPr>
                  <p:spPr>
                    <a:xfrm>
                      <a:off x="8938024" y="5236414"/>
                      <a:ext cx="1206873" cy="523220"/>
                    </a:xfrm>
                    <a:prstGeom prst="rect">
                      <a:avLst/>
                    </a:prstGeom>
                    <a:noFill/>
                  </p:spPr>
                  <p:txBody>
                    <a:bodyPr wrap="square" rtlCol="0">
                      <a:spAutoFit/>
                    </a:bodyPr>
                    <a:lstStyle/>
                    <a:p>
                      <a:r>
                        <a:rPr lang="en-US" sz="2800" dirty="0">
                          <a:latin typeface="+mn-lt"/>
                        </a:rPr>
                        <a:t>Ring 0</a:t>
                      </a:r>
                    </a:p>
                  </p:txBody>
                </p:sp>
                <p:sp>
                  <p:nvSpPr>
                    <p:cNvPr id="207" name="Left Bracket 206">
                      <a:extLst>
                        <a:ext uri="{FF2B5EF4-FFF2-40B4-BE49-F238E27FC236}">
                          <a16:creationId xmlns:a16="http://schemas.microsoft.com/office/drawing/2014/main" id="{980B64B2-D79A-4F1D-B2B4-9805B4D990A8}"/>
                        </a:ext>
                      </a:extLst>
                    </p:cNvPr>
                    <p:cNvSpPr/>
                    <p:nvPr/>
                  </p:nvSpPr>
                  <p:spPr>
                    <a:xfrm flipH="1">
                      <a:off x="8790792" y="5244566"/>
                      <a:ext cx="116531" cy="549397"/>
                    </a:xfrm>
                    <a:prstGeom prst="lef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91" name="Group 190">
                    <a:extLst>
                      <a:ext uri="{FF2B5EF4-FFF2-40B4-BE49-F238E27FC236}">
                        <a16:creationId xmlns:a16="http://schemas.microsoft.com/office/drawing/2014/main" id="{F2CBFDBC-F294-4911-97D0-5537C21403EA}"/>
                      </a:ext>
                    </a:extLst>
                  </p:cNvPr>
                  <p:cNvGrpSpPr/>
                  <p:nvPr/>
                </p:nvGrpSpPr>
                <p:grpSpPr>
                  <a:xfrm>
                    <a:off x="9216322" y="3965015"/>
                    <a:ext cx="1354105" cy="557549"/>
                    <a:chOff x="8790792" y="5390652"/>
                    <a:chExt cx="1354105" cy="557549"/>
                  </a:xfrm>
                </p:grpSpPr>
                <p:sp>
                  <p:nvSpPr>
                    <p:cNvPr id="204" name="TextBox 203">
                      <a:extLst>
                        <a:ext uri="{FF2B5EF4-FFF2-40B4-BE49-F238E27FC236}">
                          <a16:creationId xmlns:a16="http://schemas.microsoft.com/office/drawing/2014/main" id="{934213D9-07D7-4DB2-8238-201AF9DBAC46}"/>
                        </a:ext>
                      </a:extLst>
                    </p:cNvPr>
                    <p:cNvSpPr txBox="1"/>
                    <p:nvPr/>
                  </p:nvSpPr>
                  <p:spPr>
                    <a:xfrm>
                      <a:off x="8938024" y="5390652"/>
                      <a:ext cx="1206873" cy="523220"/>
                    </a:xfrm>
                    <a:prstGeom prst="rect">
                      <a:avLst/>
                    </a:prstGeom>
                    <a:noFill/>
                  </p:spPr>
                  <p:txBody>
                    <a:bodyPr wrap="square" rtlCol="0">
                      <a:spAutoFit/>
                    </a:bodyPr>
                    <a:lstStyle/>
                    <a:p>
                      <a:r>
                        <a:rPr lang="en-US" sz="2800" dirty="0">
                          <a:latin typeface="+mn-lt"/>
                        </a:rPr>
                        <a:t>Ring 2</a:t>
                      </a:r>
                    </a:p>
                  </p:txBody>
                </p:sp>
                <p:sp>
                  <p:nvSpPr>
                    <p:cNvPr id="205" name="Left Bracket 204">
                      <a:extLst>
                        <a:ext uri="{FF2B5EF4-FFF2-40B4-BE49-F238E27FC236}">
                          <a16:creationId xmlns:a16="http://schemas.microsoft.com/office/drawing/2014/main" id="{E81AE864-CB23-4A6B-BA0D-BD68144F5061}"/>
                        </a:ext>
                      </a:extLst>
                    </p:cNvPr>
                    <p:cNvSpPr/>
                    <p:nvPr/>
                  </p:nvSpPr>
                  <p:spPr>
                    <a:xfrm flipH="1">
                      <a:off x="8790792" y="5398804"/>
                      <a:ext cx="116531" cy="549397"/>
                    </a:xfrm>
                    <a:prstGeom prst="lef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92" name="Group 191">
                    <a:extLst>
                      <a:ext uri="{FF2B5EF4-FFF2-40B4-BE49-F238E27FC236}">
                        <a16:creationId xmlns:a16="http://schemas.microsoft.com/office/drawing/2014/main" id="{DADED4EC-05EF-4084-822A-F54E0D03D847}"/>
                      </a:ext>
                    </a:extLst>
                  </p:cNvPr>
                  <p:cNvGrpSpPr/>
                  <p:nvPr/>
                </p:nvGrpSpPr>
                <p:grpSpPr>
                  <a:xfrm>
                    <a:off x="7012908" y="3231129"/>
                    <a:ext cx="1980342" cy="555351"/>
                    <a:chOff x="2095500" y="5149224"/>
                    <a:chExt cx="1638300" cy="459432"/>
                  </a:xfrm>
                </p:grpSpPr>
                <p:sp>
                  <p:nvSpPr>
                    <p:cNvPr id="202" name="Rectangle 201">
                      <a:extLst>
                        <a:ext uri="{FF2B5EF4-FFF2-40B4-BE49-F238E27FC236}">
                          <a16:creationId xmlns:a16="http://schemas.microsoft.com/office/drawing/2014/main" id="{62EC886D-C91A-42F8-8121-D8B731F77B73}"/>
                        </a:ext>
                      </a:extLst>
                    </p:cNvPr>
                    <p:cNvSpPr/>
                    <p:nvPr/>
                  </p:nvSpPr>
                  <p:spPr bwMode="auto">
                    <a:xfrm>
                      <a:off x="2095500" y="5151456"/>
                      <a:ext cx="1638300" cy="4572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96" charset="-128"/>
                      </a:endParaRPr>
                    </a:p>
                  </p:txBody>
                </p:sp>
                <p:sp>
                  <p:nvSpPr>
                    <p:cNvPr id="203" name="TextBox 202">
                      <a:extLst>
                        <a:ext uri="{FF2B5EF4-FFF2-40B4-BE49-F238E27FC236}">
                          <a16:creationId xmlns:a16="http://schemas.microsoft.com/office/drawing/2014/main" id="{0300737E-8765-4C92-AF94-DB24EB0308B7}"/>
                        </a:ext>
                      </a:extLst>
                    </p:cNvPr>
                    <p:cNvSpPr txBox="1"/>
                    <p:nvPr/>
                  </p:nvSpPr>
                  <p:spPr>
                    <a:xfrm>
                      <a:off x="2125644" y="5149224"/>
                      <a:ext cx="1562100" cy="432851"/>
                    </a:xfrm>
                    <a:prstGeom prst="rect">
                      <a:avLst/>
                    </a:prstGeom>
                    <a:noFill/>
                  </p:spPr>
                  <p:txBody>
                    <a:bodyPr wrap="square" rtlCol="0">
                      <a:spAutoFit/>
                    </a:bodyPr>
                    <a:lstStyle/>
                    <a:p>
                      <a:pPr algn="ctr"/>
                      <a:r>
                        <a:rPr lang="en-US" sz="2800" dirty="0">
                          <a:latin typeface="+mn-lt"/>
                        </a:rPr>
                        <a:t>User apps</a:t>
                      </a:r>
                    </a:p>
                  </p:txBody>
                </p:sp>
              </p:grpSp>
              <p:grpSp>
                <p:nvGrpSpPr>
                  <p:cNvPr id="193" name="Group 192">
                    <a:extLst>
                      <a:ext uri="{FF2B5EF4-FFF2-40B4-BE49-F238E27FC236}">
                        <a16:creationId xmlns:a16="http://schemas.microsoft.com/office/drawing/2014/main" id="{0F5B497E-3BCF-42B6-BA9A-D0B9FA501482}"/>
                      </a:ext>
                    </a:extLst>
                  </p:cNvPr>
                  <p:cNvGrpSpPr/>
                  <p:nvPr/>
                </p:nvGrpSpPr>
                <p:grpSpPr>
                  <a:xfrm>
                    <a:off x="9216322" y="3240314"/>
                    <a:ext cx="1354105" cy="557549"/>
                    <a:chOff x="8790792" y="5390652"/>
                    <a:chExt cx="1354105" cy="557549"/>
                  </a:xfrm>
                </p:grpSpPr>
                <p:sp>
                  <p:nvSpPr>
                    <p:cNvPr id="200" name="TextBox 199">
                      <a:extLst>
                        <a:ext uri="{FF2B5EF4-FFF2-40B4-BE49-F238E27FC236}">
                          <a16:creationId xmlns:a16="http://schemas.microsoft.com/office/drawing/2014/main" id="{A920C699-430C-4AC1-9960-7B3FFD4458B1}"/>
                        </a:ext>
                      </a:extLst>
                    </p:cNvPr>
                    <p:cNvSpPr txBox="1"/>
                    <p:nvPr/>
                  </p:nvSpPr>
                  <p:spPr>
                    <a:xfrm>
                      <a:off x="8938024" y="5390652"/>
                      <a:ext cx="1206873" cy="523220"/>
                    </a:xfrm>
                    <a:prstGeom prst="rect">
                      <a:avLst/>
                    </a:prstGeom>
                    <a:noFill/>
                  </p:spPr>
                  <p:txBody>
                    <a:bodyPr wrap="square" rtlCol="0">
                      <a:spAutoFit/>
                    </a:bodyPr>
                    <a:lstStyle/>
                    <a:p>
                      <a:r>
                        <a:rPr lang="en-US" sz="2800" dirty="0">
                          <a:latin typeface="+mn-lt"/>
                        </a:rPr>
                        <a:t>Ring 3</a:t>
                      </a:r>
                    </a:p>
                  </p:txBody>
                </p:sp>
                <p:sp>
                  <p:nvSpPr>
                    <p:cNvPr id="201" name="Left Bracket 200">
                      <a:extLst>
                        <a:ext uri="{FF2B5EF4-FFF2-40B4-BE49-F238E27FC236}">
                          <a16:creationId xmlns:a16="http://schemas.microsoft.com/office/drawing/2014/main" id="{576299BA-231E-4AA1-AF97-DB8A4D427A8F}"/>
                        </a:ext>
                      </a:extLst>
                    </p:cNvPr>
                    <p:cNvSpPr/>
                    <p:nvPr/>
                  </p:nvSpPr>
                  <p:spPr>
                    <a:xfrm flipH="1">
                      <a:off x="8790792" y="5398804"/>
                      <a:ext cx="116531" cy="549397"/>
                    </a:xfrm>
                    <a:prstGeom prst="lef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94" name="Group 193">
                    <a:extLst>
                      <a:ext uri="{FF2B5EF4-FFF2-40B4-BE49-F238E27FC236}">
                        <a16:creationId xmlns:a16="http://schemas.microsoft.com/office/drawing/2014/main" id="{705CB2A9-A1A6-4100-882D-F2684E6231CA}"/>
                      </a:ext>
                    </a:extLst>
                  </p:cNvPr>
                  <p:cNvGrpSpPr/>
                  <p:nvPr/>
                </p:nvGrpSpPr>
                <p:grpSpPr>
                  <a:xfrm>
                    <a:off x="7012106" y="3967213"/>
                    <a:ext cx="1980342" cy="555351"/>
                    <a:chOff x="2095500" y="5149224"/>
                    <a:chExt cx="1638300" cy="459432"/>
                  </a:xfrm>
                </p:grpSpPr>
                <p:sp>
                  <p:nvSpPr>
                    <p:cNvPr id="198" name="Rectangle 197">
                      <a:extLst>
                        <a:ext uri="{FF2B5EF4-FFF2-40B4-BE49-F238E27FC236}">
                          <a16:creationId xmlns:a16="http://schemas.microsoft.com/office/drawing/2014/main" id="{D747A602-7786-4AA1-8903-1D93CA0669E3}"/>
                        </a:ext>
                      </a:extLst>
                    </p:cNvPr>
                    <p:cNvSpPr/>
                    <p:nvPr/>
                  </p:nvSpPr>
                  <p:spPr bwMode="auto">
                    <a:xfrm>
                      <a:off x="2095500" y="5151456"/>
                      <a:ext cx="1638300" cy="457200"/>
                    </a:xfrm>
                    <a:prstGeom prst="rect">
                      <a:avLst/>
                    </a:prstGeom>
                    <a:solidFill>
                      <a:schemeClr val="bg1"/>
                    </a:solid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96" charset="-128"/>
                      </a:endParaRPr>
                    </a:p>
                  </p:txBody>
                </p:sp>
                <p:sp>
                  <p:nvSpPr>
                    <p:cNvPr id="199" name="TextBox 198">
                      <a:extLst>
                        <a:ext uri="{FF2B5EF4-FFF2-40B4-BE49-F238E27FC236}">
                          <a16:creationId xmlns:a16="http://schemas.microsoft.com/office/drawing/2014/main" id="{1F1F9B57-7CE0-403B-88F0-42359E69AEB0}"/>
                        </a:ext>
                      </a:extLst>
                    </p:cNvPr>
                    <p:cNvSpPr txBox="1"/>
                    <p:nvPr/>
                  </p:nvSpPr>
                  <p:spPr>
                    <a:xfrm>
                      <a:off x="2125644" y="5149224"/>
                      <a:ext cx="1562100" cy="432851"/>
                    </a:xfrm>
                    <a:prstGeom prst="rect">
                      <a:avLst/>
                    </a:prstGeom>
                    <a:noFill/>
                  </p:spPr>
                  <p:txBody>
                    <a:bodyPr wrap="square" rtlCol="0">
                      <a:spAutoFit/>
                    </a:bodyPr>
                    <a:lstStyle/>
                    <a:p>
                      <a:pPr algn="ctr"/>
                      <a:r>
                        <a:rPr lang="en-US" sz="2800" dirty="0">
                          <a:solidFill>
                            <a:schemeClr val="bg1">
                              <a:lumMod val="75000"/>
                            </a:schemeClr>
                          </a:solidFill>
                          <a:latin typeface="+mn-lt"/>
                        </a:rPr>
                        <a:t>Nothing</a:t>
                      </a:r>
                    </a:p>
                  </p:txBody>
                </p:sp>
              </p:grpSp>
              <p:grpSp>
                <p:nvGrpSpPr>
                  <p:cNvPr id="195" name="Group 194">
                    <a:extLst>
                      <a:ext uri="{FF2B5EF4-FFF2-40B4-BE49-F238E27FC236}">
                        <a16:creationId xmlns:a16="http://schemas.microsoft.com/office/drawing/2014/main" id="{D35C57EB-9E03-4CF6-A787-AF985055BFE7}"/>
                      </a:ext>
                    </a:extLst>
                  </p:cNvPr>
                  <p:cNvGrpSpPr/>
                  <p:nvPr/>
                </p:nvGrpSpPr>
                <p:grpSpPr>
                  <a:xfrm>
                    <a:off x="7002488" y="4675055"/>
                    <a:ext cx="1980342" cy="555351"/>
                    <a:chOff x="2095500" y="5149224"/>
                    <a:chExt cx="1638300" cy="459432"/>
                  </a:xfrm>
                </p:grpSpPr>
                <p:sp>
                  <p:nvSpPr>
                    <p:cNvPr id="196" name="Rectangle 195">
                      <a:extLst>
                        <a:ext uri="{FF2B5EF4-FFF2-40B4-BE49-F238E27FC236}">
                          <a16:creationId xmlns:a16="http://schemas.microsoft.com/office/drawing/2014/main" id="{5B186BD3-1908-4B93-9C57-065ADEC4F412}"/>
                        </a:ext>
                      </a:extLst>
                    </p:cNvPr>
                    <p:cNvSpPr/>
                    <p:nvPr/>
                  </p:nvSpPr>
                  <p:spPr bwMode="auto">
                    <a:xfrm>
                      <a:off x="2095500" y="5151456"/>
                      <a:ext cx="1638300" cy="457200"/>
                    </a:xfrm>
                    <a:prstGeom prst="rect">
                      <a:avLst/>
                    </a:prstGeom>
                    <a:solidFill>
                      <a:schemeClr val="bg1"/>
                    </a:solid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96" charset="-128"/>
                      </a:endParaRPr>
                    </a:p>
                  </p:txBody>
                </p:sp>
                <p:sp>
                  <p:nvSpPr>
                    <p:cNvPr id="197" name="TextBox 196">
                      <a:extLst>
                        <a:ext uri="{FF2B5EF4-FFF2-40B4-BE49-F238E27FC236}">
                          <a16:creationId xmlns:a16="http://schemas.microsoft.com/office/drawing/2014/main" id="{96874532-BA29-4376-898A-0285330054F2}"/>
                        </a:ext>
                      </a:extLst>
                    </p:cNvPr>
                    <p:cNvSpPr txBox="1"/>
                    <p:nvPr/>
                  </p:nvSpPr>
                  <p:spPr>
                    <a:xfrm>
                      <a:off x="2125644" y="5149224"/>
                      <a:ext cx="1562100" cy="432851"/>
                    </a:xfrm>
                    <a:prstGeom prst="rect">
                      <a:avLst/>
                    </a:prstGeom>
                    <a:noFill/>
                  </p:spPr>
                  <p:txBody>
                    <a:bodyPr wrap="square" rtlCol="0">
                      <a:spAutoFit/>
                    </a:bodyPr>
                    <a:lstStyle/>
                    <a:p>
                      <a:pPr algn="ctr"/>
                      <a:r>
                        <a:rPr lang="en-US" sz="2800" dirty="0">
                          <a:solidFill>
                            <a:schemeClr val="bg1">
                              <a:lumMod val="75000"/>
                            </a:schemeClr>
                          </a:solidFill>
                        </a:rPr>
                        <a:t>Nothing</a:t>
                      </a:r>
                    </a:p>
                  </p:txBody>
                </p:sp>
              </p:grpSp>
            </p:grpSp>
            <p:sp>
              <p:nvSpPr>
                <p:cNvPr id="187" name="TextBox 186">
                  <a:extLst>
                    <a:ext uri="{FF2B5EF4-FFF2-40B4-BE49-F238E27FC236}">
                      <a16:creationId xmlns:a16="http://schemas.microsoft.com/office/drawing/2014/main" id="{DA5DE59B-E301-4F27-B0D4-64E175385883}"/>
                    </a:ext>
                  </a:extLst>
                </p:cNvPr>
                <p:cNvSpPr txBox="1"/>
                <p:nvPr/>
              </p:nvSpPr>
              <p:spPr>
                <a:xfrm>
                  <a:off x="8043658" y="624952"/>
                  <a:ext cx="1211484" cy="584775"/>
                </a:xfrm>
                <a:prstGeom prst="rect">
                  <a:avLst/>
                </a:prstGeom>
                <a:noFill/>
              </p:spPr>
              <p:txBody>
                <a:bodyPr wrap="square" rtlCol="0">
                  <a:spAutoFit/>
                </a:bodyPr>
                <a:lstStyle/>
                <a:p>
                  <a:pPr algn="ctr"/>
                  <a:r>
                    <a:rPr lang="en-US" sz="3200" b="1" dirty="0">
                      <a:latin typeface="Segoe UI" panose="020B0502040204020203" pitchFamily="34" charset="0"/>
                      <a:cs typeface="Segoe UI" panose="020B0502040204020203" pitchFamily="34" charset="0"/>
                    </a:rPr>
                    <a:t>VM 1</a:t>
                  </a:r>
                </a:p>
              </p:txBody>
            </p:sp>
          </p:grpSp>
        </p:grpSp>
        <p:sp>
          <p:nvSpPr>
            <p:cNvPr id="183" name="TextBox 182">
              <a:extLst>
                <a:ext uri="{FF2B5EF4-FFF2-40B4-BE49-F238E27FC236}">
                  <a16:creationId xmlns:a16="http://schemas.microsoft.com/office/drawing/2014/main" id="{6DE5E44F-9D90-4401-81B7-F8D79A2AFC30}"/>
                </a:ext>
              </a:extLst>
            </p:cNvPr>
            <p:cNvSpPr txBox="1"/>
            <p:nvPr/>
          </p:nvSpPr>
          <p:spPr>
            <a:xfrm rot="16200000">
              <a:off x="5098286" y="2401109"/>
              <a:ext cx="2967539" cy="584775"/>
            </a:xfrm>
            <a:prstGeom prst="rect">
              <a:avLst/>
            </a:prstGeom>
            <a:solidFill>
              <a:srgbClr val="FFCCCC"/>
            </a:solidFill>
            <a:ln>
              <a:solidFill>
                <a:schemeClr val="tx1"/>
              </a:solidFill>
            </a:ln>
          </p:spPr>
          <p:txBody>
            <a:bodyPr wrap="square" rtlCol="0">
              <a:spAutoFit/>
            </a:bodyPr>
            <a:lstStyle/>
            <a:p>
              <a:pPr algn="ctr"/>
              <a:r>
                <a:rPr lang="en-US" sz="3200" b="1" dirty="0"/>
                <a:t>Non-root</a:t>
              </a:r>
            </a:p>
          </p:txBody>
        </p:sp>
      </p:grpSp>
      <p:grpSp>
        <p:nvGrpSpPr>
          <p:cNvPr id="219" name="Group 218">
            <a:extLst>
              <a:ext uri="{FF2B5EF4-FFF2-40B4-BE49-F238E27FC236}">
                <a16:creationId xmlns:a16="http://schemas.microsoft.com/office/drawing/2014/main" id="{864B6EC7-3510-43C8-84F0-7D1298F2A12D}"/>
              </a:ext>
            </a:extLst>
          </p:cNvPr>
          <p:cNvGrpSpPr/>
          <p:nvPr/>
        </p:nvGrpSpPr>
        <p:grpSpPr>
          <a:xfrm>
            <a:off x="828613" y="6031861"/>
            <a:ext cx="6477474" cy="552653"/>
            <a:chOff x="2095500" y="5181600"/>
            <a:chExt cx="1638300" cy="457200"/>
          </a:xfrm>
        </p:grpSpPr>
        <p:sp>
          <p:nvSpPr>
            <p:cNvPr id="241" name="Rectangle 240">
              <a:extLst>
                <a:ext uri="{FF2B5EF4-FFF2-40B4-BE49-F238E27FC236}">
                  <a16:creationId xmlns:a16="http://schemas.microsoft.com/office/drawing/2014/main" id="{C8693B77-82F2-4C2E-AF2B-A72E9A1115B3}"/>
                </a:ext>
              </a:extLst>
            </p:cNvPr>
            <p:cNvSpPr/>
            <p:nvPr/>
          </p:nvSpPr>
          <p:spPr bwMode="auto">
            <a:xfrm>
              <a:off x="2095500" y="5181600"/>
              <a:ext cx="1638300" cy="457200"/>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96" charset="-128"/>
              </a:endParaRPr>
            </a:p>
          </p:txBody>
        </p:sp>
        <p:sp>
          <p:nvSpPr>
            <p:cNvPr id="242" name="TextBox 241">
              <a:extLst>
                <a:ext uri="{FF2B5EF4-FFF2-40B4-BE49-F238E27FC236}">
                  <a16:creationId xmlns:a16="http://schemas.microsoft.com/office/drawing/2014/main" id="{5030340F-C020-49D4-BF99-6398D1BE2A98}"/>
                </a:ext>
              </a:extLst>
            </p:cNvPr>
            <p:cNvSpPr txBox="1"/>
            <p:nvPr/>
          </p:nvSpPr>
          <p:spPr>
            <a:xfrm>
              <a:off x="2306096" y="5203257"/>
              <a:ext cx="1232179" cy="432850"/>
            </a:xfrm>
            <a:prstGeom prst="rect">
              <a:avLst/>
            </a:prstGeom>
            <a:noFill/>
          </p:spPr>
          <p:txBody>
            <a:bodyPr wrap="square" rtlCol="0">
              <a:spAutoFit/>
            </a:bodyPr>
            <a:lstStyle/>
            <a:p>
              <a:pPr algn="ctr"/>
              <a:r>
                <a:rPr lang="en-US" sz="2800" dirty="0">
                  <a:latin typeface="+mn-lt"/>
                </a:rPr>
                <a:t>VMM</a:t>
              </a:r>
            </a:p>
          </p:txBody>
        </p:sp>
      </p:grpSp>
      <p:grpSp>
        <p:nvGrpSpPr>
          <p:cNvPr id="223" name="Group 222">
            <a:extLst>
              <a:ext uri="{FF2B5EF4-FFF2-40B4-BE49-F238E27FC236}">
                <a16:creationId xmlns:a16="http://schemas.microsoft.com/office/drawing/2014/main" id="{399CE111-5A57-436A-8E69-D2FFD9D1806D}"/>
              </a:ext>
            </a:extLst>
          </p:cNvPr>
          <p:cNvGrpSpPr/>
          <p:nvPr/>
        </p:nvGrpSpPr>
        <p:grpSpPr>
          <a:xfrm>
            <a:off x="830397" y="3864186"/>
            <a:ext cx="6477474" cy="555351"/>
            <a:chOff x="2095500" y="5149224"/>
            <a:chExt cx="1638300" cy="459432"/>
          </a:xfrm>
        </p:grpSpPr>
        <p:sp>
          <p:nvSpPr>
            <p:cNvPr id="233" name="Rectangle 232">
              <a:extLst>
                <a:ext uri="{FF2B5EF4-FFF2-40B4-BE49-F238E27FC236}">
                  <a16:creationId xmlns:a16="http://schemas.microsoft.com/office/drawing/2014/main" id="{B5933BCD-115A-4F15-B894-C74E90E26FED}"/>
                </a:ext>
              </a:extLst>
            </p:cNvPr>
            <p:cNvSpPr/>
            <p:nvPr/>
          </p:nvSpPr>
          <p:spPr bwMode="auto">
            <a:xfrm>
              <a:off x="2095500" y="5151456"/>
              <a:ext cx="1638300" cy="4572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96" charset="-128"/>
              </a:endParaRPr>
            </a:p>
          </p:txBody>
        </p:sp>
        <p:sp>
          <p:nvSpPr>
            <p:cNvPr id="234" name="TextBox 233">
              <a:extLst>
                <a:ext uri="{FF2B5EF4-FFF2-40B4-BE49-F238E27FC236}">
                  <a16:creationId xmlns:a16="http://schemas.microsoft.com/office/drawing/2014/main" id="{3DAA06D4-4E94-4F40-8EBD-024FEDE10C50}"/>
                </a:ext>
              </a:extLst>
            </p:cNvPr>
            <p:cNvSpPr txBox="1"/>
            <p:nvPr/>
          </p:nvSpPr>
          <p:spPr>
            <a:xfrm>
              <a:off x="2125644" y="5149224"/>
              <a:ext cx="1562100" cy="432851"/>
            </a:xfrm>
            <a:prstGeom prst="rect">
              <a:avLst/>
            </a:prstGeom>
            <a:noFill/>
          </p:spPr>
          <p:txBody>
            <a:bodyPr wrap="square" rtlCol="0">
              <a:spAutoFit/>
            </a:bodyPr>
            <a:lstStyle/>
            <a:p>
              <a:pPr algn="ctr"/>
              <a:r>
                <a:rPr lang="en-US" sz="2800" dirty="0">
                  <a:latin typeface="+mn-lt"/>
                </a:rPr>
                <a:t>User apps</a:t>
              </a:r>
            </a:p>
          </p:txBody>
        </p:sp>
      </p:grpSp>
      <p:grpSp>
        <p:nvGrpSpPr>
          <p:cNvPr id="225" name="Group 224">
            <a:extLst>
              <a:ext uri="{FF2B5EF4-FFF2-40B4-BE49-F238E27FC236}">
                <a16:creationId xmlns:a16="http://schemas.microsoft.com/office/drawing/2014/main" id="{CF2617BD-FE5D-4A4A-8F39-5B9232F76D7F}"/>
              </a:ext>
            </a:extLst>
          </p:cNvPr>
          <p:cNvGrpSpPr/>
          <p:nvPr/>
        </p:nvGrpSpPr>
        <p:grpSpPr>
          <a:xfrm>
            <a:off x="828613" y="4600273"/>
            <a:ext cx="6477474" cy="555350"/>
            <a:chOff x="2095500" y="5149225"/>
            <a:chExt cx="1638300" cy="459431"/>
          </a:xfrm>
        </p:grpSpPr>
        <p:sp>
          <p:nvSpPr>
            <p:cNvPr id="229" name="Rectangle 228">
              <a:extLst>
                <a:ext uri="{FF2B5EF4-FFF2-40B4-BE49-F238E27FC236}">
                  <a16:creationId xmlns:a16="http://schemas.microsoft.com/office/drawing/2014/main" id="{4075C7CB-2E5D-4E26-9E4B-5150AF04104B}"/>
                </a:ext>
              </a:extLst>
            </p:cNvPr>
            <p:cNvSpPr/>
            <p:nvPr/>
          </p:nvSpPr>
          <p:spPr bwMode="auto">
            <a:xfrm>
              <a:off x="2095500" y="5151456"/>
              <a:ext cx="1638300" cy="457200"/>
            </a:xfrm>
            <a:prstGeom prst="rect">
              <a:avLst/>
            </a:prstGeom>
            <a:solidFill>
              <a:schemeClr val="bg1"/>
            </a:solid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96" charset="-128"/>
              </a:endParaRPr>
            </a:p>
          </p:txBody>
        </p:sp>
        <p:sp>
          <p:nvSpPr>
            <p:cNvPr id="230" name="TextBox 229">
              <a:extLst>
                <a:ext uri="{FF2B5EF4-FFF2-40B4-BE49-F238E27FC236}">
                  <a16:creationId xmlns:a16="http://schemas.microsoft.com/office/drawing/2014/main" id="{6463AD37-1C35-47F2-BA2D-97F0DBBA7C0E}"/>
                </a:ext>
              </a:extLst>
            </p:cNvPr>
            <p:cNvSpPr txBox="1"/>
            <p:nvPr/>
          </p:nvSpPr>
          <p:spPr>
            <a:xfrm>
              <a:off x="2125644" y="5149225"/>
              <a:ext cx="1562100" cy="432851"/>
            </a:xfrm>
            <a:prstGeom prst="rect">
              <a:avLst/>
            </a:prstGeom>
            <a:noFill/>
          </p:spPr>
          <p:txBody>
            <a:bodyPr wrap="square" rtlCol="0">
              <a:spAutoFit/>
            </a:bodyPr>
            <a:lstStyle/>
            <a:p>
              <a:pPr algn="ctr"/>
              <a:r>
                <a:rPr lang="en-US" sz="2800" dirty="0">
                  <a:solidFill>
                    <a:schemeClr val="bg1">
                      <a:lumMod val="75000"/>
                    </a:schemeClr>
                  </a:solidFill>
                  <a:latin typeface="+mn-lt"/>
                </a:rPr>
                <a:t>Nothing</a:t>
              </a:r>
            </a:p>
          </p:txBody>
        </p:sp>
      </p:grpSp>
      <p:grpSp>
        <p:nvGrpSpPr>
          <p:cNvPr id="226" name="Group 225">
            <a:extLst>
              <a:ext uri="{FF2B5EF4-FFF2-40B4-BE49-F238E27FC236}">
                <a16:creationId xmlns:a16="http://schemas.microsoft.com/office/drawing/2014/main" id="{869A4BCA-B57D-4B07-93A7-41864BB42C06}"/>
              </a:ext>
            </a:extLst>
          </p:cNvPr>
          <p:cNvGrpSpPr/>
          <p:nvPr/>
        </p:nvGrpSpPr>
        <p:grpSpPr>
          <a:xfrm>
            <a:off x="807219" y="5308112"/>
            <a:ext cx="6477474" cy="555351"/>
            <a:chOff x="2095500" y="5149224"/>
            <a:chExt cx="1638300" cy="459432"/>
          </a:xfrm>
        </p:grpSpPr>
        <p:sp>
          <p:nvSpPr>
            <p:cNvPr id="227" name="Rectangle 226">
              <a:extLst>
                <a:ext uri="{FF2B5EF4-FFF2-40B4-BE49-F238E27FC236}">
                  <a16:creationId xmlns:a16="http://schemas.microsoft.com/office/drawing/2014/main" id="{5DF87180-431B-487B-9515-F3773CCBBBD7}"/>
                </a:ext>
              </a:extLst>
            </p:cNvPr>
            <p:cNvSpPr/>
            <p:nvPr/>
          </p:nvSpPr>
          <p:spPr bwMode="auto">
            <a:xfrm>
              <a:off x="2095500" y="5151456"/>
              <a:ext cx="1638300" cy="457200"/>
            </a:xfrm>
            <a:prstGeom prst="rect">
              <a:avLst/>
            </a:prstGeom>
            <a:solidFill>
              <a:schemeClr val="bg1"/>
            </a:solid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96" charset="-128"/>
              </a:endParaRPr>
            </a:p>
          </p:txBody>
        </p:sp>
        <p:sp>
          <p:nvSpPr>
            <p:cNvPr id="228" name="TextBox 227">
              <a:extLst>
                <a:ext uri="{FF2B5EF4-FFF2-40B4-BE49-F238E27FC236}">
                  <a16:creationId xmlns:a16="http://schemas.microsoft.com/office/drawing/2014/main" id="{C42DD14C-E052-4296-99E8-5B597D905369}"/>
                </a:ext>
              </a:extLst>
            </p:cNvPr>
            <p:cNvSpPr txBox="1"/>
            <p:nvPr/>
          </p:nvSpPr>
          <p:spPr>
            <a:xfrm>
              <a:off x="2125644" y="5149224"/>
              <a:ext cx="1562100" cy="432851"/>
            </a:xfrm>
            <a:prstGeom prst="rect">
              <a:avLst/>
            </a:prstGeom>
            <a:noFill/>
          </p:spPr>
          <p:txBody>
            <a:bodyPr wrap="square" rtlCol="0">
              <a:spAutoFit/>
            </a:bodyPr>
            <a:lstStyle/>
            <a:p>
              <a:pPr algn="ctr"/>
              <a:r>
                <a:rPr lang="en-US" sz="2800" dirty="0">
                  <a:solidFill>
                    <a:schemeClr val="bg1">
                      <a:lumMod val="75000"/>
                    </a:schemeClr>
                  </a:solidFill>
                </a:rPr>
                <a:t>Nothing</a:t>
              </a:r>
            </a:p>
          </p:txBody>
        </p:sp>
      </p:grpSp>
      <p:grpSp>
        <p:nvGrpSpPr>
          <p:cNvPr id="243" name="Group 242">
            <a:extLst>
              <a:ext uri="{FF2B5EF4-FFF2-40B4-BE49-F238E27FC236}">
                <a16:creationId xmlns:a16="http://schemas.microsoft.com/office/drawing/2014/main" id="{72DBACA7-D777-4D12-A6A0-CA3544534294}"/>
              </a:ext>
            </a:extLst>
          </p:cNvPr>
          <p:cNvGrpSpPr/>
          <p:nvPr/>
        </p:nvGrpSpPr>
        <p:grpSpPr>
          <a:xfrm>
            <a:off x="7529961" y="5313036"/>
            <a:ext cx="1354105" cy="557549"/>
            <a:chOff x="8790792" y="5390652"/>
            <a:chExt cx="1354105" cy="557549"/>
          </a:xfrm>
        </p:grpSpPr>
        <p:sp>
          <p:nvSpPr>
            <p:cNvPr id="244" name="TextBox 243">
              <a:extLst>
                <a:ext uri="{FF2B5EF4-FFF2-40B4-BE49-F238E27FC236}">
                  <a16:creationId xmlns:a16="http://schemas.microsoft.com/office/drawing/2014/main" id="{DE447265-5D4B-4850-92C8-DDE090FF3A6A}"/>
                </a:ext>
              </a:extLst>
            </p:cNvPr>
            <p:cNvSpPr txBox="1"/>
            <p:nvPr/>
          </p:nvSpPr>
          <p:spPr>
            <a:xfrm>
              <a:off x="8938024" y="5390652"/>
              <a:ext cx="1206873" cy="523220"/>
            </a:xfrm>
            <a:prstGeom prst="rect">
              <a:avLst/>
            </a:prstGeom>
            <a:noFill/>
          </p:spPr>
          <p:txBody>
            <a:bodyPr wrap="square" rtlCol="0">
              <a:spAutoFit/>
            </a:bodyPr>
            <a:lstStyle/>
            <a:p>
              <a:r>
                <a:rPr lang="en-US" sz="2800" dirty="0">
                  <a:latin typeface="+mn-lt"/>
                </a:rPr>
                <a:t>Ring 1</a:t>
              </a:r>
            </a:p>
          </p:txBody>
        </p:sp>
        <p:sp>
          <p:nvSpPr>
            <p:cNvPr id="245" name="Left Bracket 244">
              <a:extLst>
                <a:ext uri="{FF2B5EF4-FFF2-40B4-BE49-F238E27FC236}">
                  <a16:creationId xmlns:a16="http://schemas.microsoft.com/office/drawing/2014/main" id="{E3C18936-8E25-4C40-8C51-E234D4635F3E}"/>
                </a:ext>
              </a:extLst>
            </p:cNvPr>
            <p:cNvSpPr/>
            <p:nvPr/>
          </p:nvSpPr>
          <p:spPr>
            <a:xfrm flipH="1">
              <a:off x="8790792" y="5398804"/>
              <a:ext cx="116531" cy="549397"/>
            </a:xfrm>
            <a:prstGeom prst="lef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46" name="Group 245">
            <a:extLst>
              <a:ext uri="{FF2B5EF4-FFF2-40B4-BE49-F238E27FC236}">
                <a16:creationId xmlns:a16="http://schemas.microsoft.com/office/drawing/2014/main" id="{93477AB9-DA18-4EC1-A4DE-B02E6BD6EA5F}"/>
              </a:ext>
            </a:extLst>
          </p:cNvPr>
          <p:cNvGrpSpPr/>
          <p:nvPr/>
        </p:nvGrpSpPr>
        <p:grpSpPr>
          <a:xfrm>
            <a:off x="7529961" y="6012134"/>
            <a:ext cx="1354105" cy="557549"/>
            <a:chOff x="8790792" y="5236414"/>
            <a:chExt cx="1354105" cy="557549"/>
          </a:xfrm>
        </p:grpSpPr>
        <p:sp>
          <p:nvSpPr>
            <p:cNvPr id="247" name="TextBox 246">
              <a:extLst>
                <a:ext uri="{FF2B5EF4-FFF2-40B4-BE49-F238E27FC236}">
                  <a16:creationId xmlns:a16="http://schemas.microsoft.com/office/drawing/2014/main" id="{B39DDDE9-9778-4FBF-AFC6-B2C7C8A74272}"/>
                </a:ext>
              </a:extLst>
            </p:cNvPr>
            <p:cNvSpPr txBox="1"/>
            <p:nvPr/>
          </p:nvSpPr>
          <p:spPr>
            <a:xfrm>
              <a:off x="8938024" y="5236414"/>
              <a:ext cx="1206873" cy="523220"/>
            </a:xfrm>
            <a:prstGeom prst="rect">
              <a:avLst/>
            </a:prstGeom>
            <a:noFill/>
          </p:spPr>
          <p:txBody>
            <a:bodyPr wrap="square" rtlCol="0">
              <a:spAutoFit/>
            </a:bodyPr>
            <a:lstStyle/>
            <a:p>
              <a:r>
                <a:rPr lang="en-US" sz="2800" dirty="0">
                  <a:latin typeface="+mn-lt"/>
                </a:rPr>
                <a:t>Ring 0</a:t>
              </a:r>
            </a:p>
          </p:txBody>
        </p:sp>
        <p:sp>
          <p:nvSpPr>
            <p:cNvPr id="248" name="Left Bracket 247">
              <a:extLst>
                <a:ext uri="{FF2B5EF4-FFF2-40B4-BE49-F238E27FC236}">
                  <a16:creationId xmlns:a16="http://schemas.microsoft.com/office/drawing/2014/main" id="{A7436D49-146D-4145-886F-BED06B4E2B56}"/>
                </a:ext>
              </a:extLst>
            </p:cNvPr>
            <p:cNvSpPr/>
            <p:nvPr/>
          </p:nvSpPr>
          <p:spPr>
            <a:xfrm flipH="1">
              <a:off x="8790792" y="5244566"/>
              <a:ext cx="116531" cy="549397"/>
            </a:xfrm>
            <a:prstGeom prst="lef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49" name="Group 248">
            <a:extLst>
              <a:ext uri="{FF2B5EF4-FFF2-40B4-BE49-F238E27FC236}">
                <a16:creationId xmlns:a16="http://schemas.microsoft.com/office/drawing/2014/main" id="{451C6233-C778-4BF7-8D71-47C3BE12067C}"/>
              </a:ext>
            </a:extLst>
          </p:cNvPr>
          <p:cNvGrpSpPr/>
          <p:nvPr/>
        </p:nvGrpSpPr>
        <p:grpSpPr>
          <a:xfrm>
            <a:off x="7529961" y="4588335"/>
            <a:ext cx="1354105" cy="557549"/>
            <a:chOff x="8790792" y="5390652"/>
            <a:chExt cx="1354105" cy="557549"/>
          </a:xfrm>
        </p:grpSpPr>
        <p:sp>
          <p:nvSpPr>
            <p:cNvPr id="250" name="TextBox 249">
              <a:extLst>
                <a:ext uri="{FF2B5EF4-FFF2-40B4-BE49-F238E27FC236}">
                  <a16:creationId xmlns:a16="http://schemas.microsoft.com/office/drawing/2014/main" id="{8DB43757-5DFF-46A9-B55D-A69C56256D85}"/>
                </a:ext>
              </a:extLst>
            </p:cNvPr>
            <p:cNvSpPr txBox="1"/>
            <p:nvPr/>
          </p:nvSpPr>
          <p:spPr>
            <a:xfrm>
              <a:off x="8938024" y="5390652"/>
              <a:ext cx="1206873" cy="523220"/>
            </a:xfrm>
            <a:prstGeom prst="rect">
              <a:avLst/>
            </a:prstGeom>
            <a:noFill/>
          </p:spPr>
          <p:txBody>
            <a:bodyPr wrap="square" rtlCol="0">
              <a:spAutoFit/>
            </a:bodyPr>
            <a:lstStyle/>
            <a:p>
              <a:r>
                <a:rPr lang="en-US" sz="2800" dirty="0">
                  <a:latin typeface="+mn-lt"/>
                </a:rPr>
                <a:t>Ring 2</a:t>
              </a:r>
            </a:p>
          </p:txBody>
        </p:sp>
        <p:sp>
          <p:nvSpPr>
            <p:cNvPr id="251" name="Left Bracket 250">
              <a:extLst>
                <a:ext uri="{FF2B5EF4-FFF2-40B4-BE49-F238E27FC236}">
                  <a16:creationId xmlns:a16="http://schemas.microsoft.com/office/drawing/2014/main" id="{BA28176A-994C-4165-970E-53FE89C23B1A}"/>
                </a:ext>
              </a:extLst>
            </p:cNvPr>
            <p:cNvSpPr/>
            <p:nvPr/>
          </p:nvSpPr>
          <p:spPr>
            <a:xfrm flipH="1">
              <a:off x="8790792" y="5398804"/>
              <a:ext cx="116531" cy="549397"/>
            </a:xfrm>
            <a:prstGeom prst="lef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52" name="Group 251">
            <a:extLst>
              <a:ext uri="{FF2B5EF4-FFF2-40B4-BE49-F238E27FC236}">
                <a16:creationId xmlns:a16="http://schemas.microsoft.com/office/drawing/2014/main" id="{339D3476-07F1-4972-BAA7-D758DCBBF0DB}"/>
              </a:ext>
            </a:extLst>
          </p:cNvPr>
          <p:cNvGrpSpPr/>
          <p:nvPr/>
        </p:nvGrpSpPr>
        <p:grpSpPr>
          <a:xfrm>
            <a:off x="7529961" y="3863634"/>
            <a:ext cx="1354105" cy="557549"/>
            <a:chOff x="8790792" y="5390652"/>
            <a:chExt cx="1354105" cy="557549"/>
          </a:xfrm>
        </p:grpSpPr>
        <p:sp>
          <p:nvSpPr>
            <p:cNvPr id="253" name="TextBox 252">
              <a:extLst>
                <a:ext uri="{FF2B5EF4-FFF2-40B4-BE49-F238E27FC236}">
                  <a16:creationId xmlns:a16="http://schemas.microsoft.com/office/drawing/2014/main" id="{89A9F01C-A0B2-46B9-A200-E5A3E944790F}"/>
                </a:ext>
              </a:extLst>
            </p:cNvPr>
            <p:cNvSpPr txBox="1"/>
            <p:nvPr/>
          </p:nvSpPr>
          <p:spPr>
            <a:xfrm>
              <a:off x="8938024" y="5390652"/>
              <a:ext cx="1206873" cy="523220"/>
            </a:xfrm>
            <a:prstGeom prst="rect">
              <a:avLst/>
            </a:prstGeom>
            <a:noFill/>
          </p:spPr>
          <p:txBody>
            <a:bodyPr wrap="square" rtlCol="0">
              <a:spAutoFit/>
            </a:bodyPr>
            <a:lstStyle/>
            <a:p>
              <a:r>
                <a:rPr lang="en-US" sz="2800" dirty="0">
                  <a:latin typeface="+mn-lt"/>
                </a:rPr>
                <a:t>Ring 3</a:t>
              </a:r>
            </a:p>
          </p:txBody>
        </p:sp>
        <p:sp>
          <p:nvSpPr>
            <p:cNvPr id="254" name="Left Bracket 253">
              <a:extLst>
                <a:ext uri="{FF2B5EF4-FFF2-40B4-BE49-F238E27FC236}">
                  <a16:creationId xmlns:a16="http://schemas.microsoft.com/office/drawing/2014/main" id="{DC7901A2-BCCB-4A1D-9DBA-B78B6BED9947}"/>
                </a:ext>
              </a:extLst>
            </p:cNvPr>
            <p:cNvSpPr/>
            <p:nvPr/>
          </p:nvSpPr>
          <p:spPr>
            <a:xfrm flipH="1">
              <a:off x="8790792" y="5398804"/>
              <a:ext cx="116531" cy="549397"/>
            </a:xfrm>
            <a:prstGeom prst="lef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177504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3ABC6B-3A81-4A11-A5E8-F57C305283F7}"/>
              </a:ext>
            </a:extLst>
          </p:cNvPr>
          <p:cNvSpPr/>
          <p:nvPr/>
        </p:nvSpPr>
        <p:spPr>
          <a:xfrm>
            <a:off x="8873131" y="0"/>
            <a:ext cx="331886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TextBox 213">
            <a:extLst>
              <a:ext uri="{FF2B5EF4-FFF2-40B4-BE49-F238E27FC236}">
                <a16:creationId xmlns:a16="http://schemas.microsoft.com/office/drawing/2014/main" id="{4AE867EE-BAFE-4526-9340-7B100395BC8B}"/>
              </a:ext>
            </a:extLst>
          </p:cNvPr>
          <p:cNvSpPr txBox="1"/>
          <p:nvPr/>
        </p:nvSpPr>
        <p:spPr>
          <a:xfrm rot="16200000">
            <a:off x="-1045633" y="4929067"/>
            <a:ext cx="2967539" cy="584775"/>
          </a:xfrm>
          <a:prstGeom prst="rect">
            <a:avLst/>
          </a:prstGeom>
          <a:solidFill>
            <a:srgbClr val="00FFFF">
              <a:alpha val="32000"/>
            </a:srgbClr>
          </a:solidFill>
          <a:ln>
            <a:solidFill>
              <a:schemeClr val="tx1"/>
            </a:solidFill>
          </a:ln>
        </p:spPr>
        <p:txBody>
          <a:bodyPr wrap="square" rtlCol="0">
            <a:spAutoFit/>
          </a:bodyPr>
          <a:lstStyle/>
          <a:p>
            <a:pPr algn="ctr"/>
            <a:r>
              <a:rPr lang="en-US" sz="3200" b="1" dirty="0"/>
              <a:t>Root</a:t>
            </a:r>
          </a:p>
        </p:txBody>
      </p:sp>
      <p:sp>
        <p:nvSpPr>
          <p:cNvPr id="215" name="Rectangle 214">
            <a:extLst>
              <a:ext uri="{FF2B5EF4-FFF2-40B4-BE49-F238E27FC236}">
                <a16:creationId xmlns:a16="http://schemas.microsoft.com/office/drawing/2014/main" id="{E998B9C2-F9C7-4EA5-BED6-91081C9FE047}"/>
              </a:ext>
            </a:extLst>
          </p:cNvPr>
          <p:cNvSpPr/>
          <p:nvPr/>
        </p:nvSpPr>
        <p:spPr>
          <a:xfrm>
            <a:off x="730231" y="3738382"/>
            <a:ext cx="8037298" cy="29675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0" name="Group 179">
            <a:extLst>
              <a:ext uri="{FF2B5EF4-FFF2-40B4-BE49-F238E27FC236}">
                <a16:creationId xmlns:a16="http://schemas.microsoft.com/office/drawing/2014/main" id="{F1AF6B7C-0AAA-4DC8-92D9-D513617848CA}"/>
              </a:ext>
            </a:extLst>
          </p:cNvPr>
          <p:cNvGrpSpPr/>
          <p:nvPr/>
        </p:nvGrpSpPr>
        <p:grpSpPr>
          <a:xfrm>
            <a:off x="4624224" y="-34807"/>
            <a:ext cx="4259842" cy="3553011"/>
            <a:chOff x="6289668" y="624952"/>
            <a:chExt cx="4259842" cy="3553011"/>
          </a:xfrm>
        </p:grpSpPr>
        <p:grpSp>
          <p:nvGrpSpPr>
            <p:cNvPr id="149" name="Group 148">
              <a:extLst>
                <a:ext uri="{FF2B5EF4-FFF2-40B4-BE49-F238E27FC236}">
                  <a16:creationId xmlns:a16="http://schemas.microsoft.com/office/drawing/2014/main" id="{BADA5D3B-3BDD-41FB-837F-B0771CA7FE41}"/>
                </a:ext>
              </a:extLst>
            </p:cNvPr>
            <p:cNvGrpSpPr/>
            <p:nvPr/>
          </p:nvGrpSpPr>
          <p:grpSpPr>
            <a:xfrm>
              <a:off x="6863508" y="624952"/>
              <a:ext cx="3686002" cy="3553011"/>
              <a:chOff x="6863508" y="624952"/>
              <a:chExt cx="3686002" cy="3553011"/>
            </a:xfrm>
          </p:grpSpPr>
          <p:sp>
            <p:nvSpPr>
              <p:cNvPr id="9" name="Rectangle 8">
                <a:extLst>
                  <a:ext uri="{FF2B5EF4-FFF2-40B4-BE49-F238E27FC236}">
                    <a16:creationId xmlns:a16="http://schemas.microsoft.com/office/drawing/2014/main" id="{03F12603-19F0-42FF-B2CD-E8D0837EF93C}"/>
                  </a:ext>
                </a:extLst>
              </p:cNvPr>
              <p:cNvSpPr/>
              <p:nvPr/>
            </p:nvSpPr>
            <p:spPr>
              <a:xfrm>
                <a:off x="6863508" y="1210424"/>
                <a:ext cx="3569465" cy="29675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9" name="Group 118">
                <a:extLst>
                  <a:ext uri="{FF2B5EF4-FFF2-40B4-BE49-F238E27FC236}">
                    <a16:creationId xmlns:a16="http://schemas.microsoft.com/office/drawing/2014/main" id="{A16961FB-3EB1-4F86-96D2-57923F2DEE02}"/>
                  </a:ext>
                </a:extLst>
              </p:cNvPr>
              <p:cNvGrpSpPr/>
              <p:nvPr/>
            </p:nvGrpSpPr>
            <p:grpSpPr>
              <a:xfrm>
                <a:off x="6981571" y="624952"/>
                <a:ext cx="3567939" cy="3431604"/>
                <a:chOff x="6981571" y="624952"/>
                <a:chExt cx="3567939" cy="3431604"/>
              </a:xfrm>
            </p:grpSpPr>
            <p:grpSp>
              <p:nvGrpSpPr>
                <p:cNvPr id="94" name="Group 93">
                  <a:extLst>
                    <a:ext uri="{FF2B5EF4-FFF2-40B4-BE49-F238E27FC236}">
                      <a16:creationId xmlns:a16="http://schemas.microsoft.com/office/drawing/2014/main" id="{53A31ADA-870B-4BA1-B6E5-FBE635314A0A}"/>
                    </a:ext>
                  </a:extLst>
                </p:cNvPr>
                <p:cNvGrpSpPr/>
                <p:nvPr/>
              </p:nvGrpSpPr>
              <p:grpSpPr>
                <a:xfrm>
                  <a:off x="6981571" y="1336228"/>
                  <a:ext cx="3567939" cy="2720328"/>
                  <a:chOff x="7002488" y="3231129"/>
                  <a:chExt cx="3567939" cy="2720328"/>
                </a:xfrm>
              </p:grpSpPr>
              <p:grpSp>
                <p:nvGrpSpPr>
                  <p:cNvPr id="95" name="Group 94">
                    <a:extLst>
                      <a:ext uri="{FF2B5EF4-FFF2-40B4-BE49-F238E27FC236}">
                        <a16:creationId xmlns:a16="http://schemas.microsoft.com/office/drawing/2014/main" id="{73BD971F-CFE6-402A-8DAB-7777BCD010BF}"/>
                      </a:ext>
                    </a:extLst>
                  </p:cNvPr>
                  <p:cNvGrpSpPr/>
                  <p:nvPr/>
                </p:nvGrpSpPr>
                <p:grpSpPr>
                  <a:xfrm>
                    <a:off x="7012106" y="5398804"/>
                    <a:ext cx="1980342" cy="552653"/>
                    <a:chOff x="2095500" y="5181600"/>
                    <a:chExt cx="1638300" cy="457200"/>
                  </a:xfrm>
                </p:grpSpPr>
                <p:sp>
                  <p:nvSpPr>
                    <p:cNvPr id="117" name="Rectangle 116">
                      <a:extLst>
                        <a:ext uri="{FF2B5EF4-FFF2-40B4-BE49-F238E27FC236}">
                          <a16:creationId xmlns:a16="http://schemas.microsoft.com/office/drawing/2014/main" id="{639A136F-BA96-44B2-965B-00FBD3F3C2DF}"/>
                        </a:ext>
                      </a:extLst>
                    </p:cNvPr>
                    <p:cNvSpPr/>
                    <p:nvPr/>
                  </p:nvSpPr>
                  <p:spPr bwMode="auto">
                    <a:xfrm>
                      <a:off x="2095500" y="5181600"/>
                      <a:ext cx="1638300" cy="457200"/>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96" charset="-128"/>
                      </a:endParaRPr>
                    </a:p>
                  </p:txBody>
                </p:sp>
                <p:sp>
                  <p:nvSpPr>
                    <p:cNvPr id="118" name="TextBox 117">
                      <a:extLst>
                        <a:ext uri="{FF2B5EF4-FFF2-40B4-BE49-F238E27FC236}">
                          <a16:creationId xmlns:a16="http://schemas.microsoft.com/office/drawing/2014/main" id="{F19235F9-6D7D-4485-87D7-28E08C2D8A63}"/>
                        </a:ext>
                      </a:extLst>
                    </p:cNvPr>
                    <p:cNvSpPr txBox="1"/>
                    <p:nvPr/>
                  </p:nvSpPr>
                  <p:spPr>
                    <a:xfrm>
                      <a:off x="2306096" y="5203257"/>
                      <a:ext cx="1206515" cy="432850"/>
                    </a:xfrm>
                    <a:prstGeom prst="rect">
                      <a:avLst/>
                    </a:prstGeom>
                    <a:noFill/>
                  </p:spPr>
                  <p:txBody>
                    <a:bodyPr wrap="square" rtlCol="0">
                      <a:spAutoFit/>
                    </a:bodyPr>
                    <a:lstStyle/>
                    <a:p>
                      <a:pPr algn="ctr"/>
                      <a:r>
                        <a:rPr lang="en-US" sz="2800" dirty="0">
                          <a:latin typeface="+mn-lt"/>
                        </a:rPr>
                        <a:t>OS</a:t>
                      </a:r>
                    </a:p>
                  </p:txBody>
                </p:sp>
              </p:grpSp>
              <p:grpSp>
                <p:nvGrpSpPr>
                  <p:cNvPr id="96" name="Group 95">
                    <a:extLst>
                      <a:ext uri="{FF2B5EF4-FFF2-40B4-BE49-F238E27FC236}">
                        <a16:creationId xmlns:a16="http://schemas.microsoft.com/office/drawing/2014/main" id="{35E14DED-304A-456F-8596-D68BD9EBC399}"/>
                      </a:ext>
                    </a:extLst>
                  </p:cNvPr>
                  <p:cNvGrpSpPr/>
                  <p:nvPr/>
                </p:nvGrpSpPr>
                <p:grpSpPr>
                  <a:xfrm>
                    <a:off x="9216322" y="4689716"/>
                    <a:ext cx="1354105" cy="557549"/>
                    <a:chOff x="8790792" y="5390652"/>
                    <a:chExt cx="1354105" cy="557549"/>
                  </a:xfrm>
                </p:grpSpPr>
                <p:sp>
                  <p:nvSpPr>
                    <p:cNvPr id="115" name="TextBox 114">
                      <a:extLst>
                        <a:ext uri="{FF2B5EF4-FFF2-40B4-BE49-F238E27FC236}">
                          <a16:creationId xmlns:a16="http://schemas.microsoft.com/office/drawing/2014/main" id="{79639763-1FFD-4B13-926D-4A7D3DB94938}"/>
                        </a:ext>
                      </a:extLst>
                    </p:cNvPr>
                    <p:cNvSpPr txBox="1"/>
                    <p:nvPr/>
                  </p:nvSpPr>
                  <p:spPr>
                    <a:xfrm>
                      <a:off x="8938024" y="5390652"/>
                      <a:ext cx="1206873" cy="523220"/>
                    </a:xfrm>
                    <a:prstGeom prst="rect">
                      <a:avLst/>
                    </a:prstGeom>
                    <a:noFill/>
                  </p:spPr>
                  <p:txBody>
                    <a:bodyPr wrap="square" rtlCol="0">
                      <a:spAutoFit/>
                    </a:bodyPr>
                    <a:lstStyle/>
                    <a:p>
                      <a:r>
                        <a:rPr lang="en-US" sz="2800" dirty="0">
                          <a:latin typeface="+mn-lt"/>
                        </a:rPr>
                        <a:t>Ring 1</a:t>
                      </a:r>
                    </a:p>
                  </p:txBody>
                </p:sp>
                <p:sp>
                  <p:nvSpPr>
                    <p:cNvPr id="116" name="Left Bracket 115">
                      <a:extLst>
                        <a:ext uri="{FF2B5EF4-FFF2-40B4-BE49-F238E27FC236}">
                          <a16:creationId xmlns:a16="http://schemas.microsoft.com/office/drawing/2014/main" id="{E1F01A95-349A-4D1F-90E5-9D0D185F6D62}"/>
                        </a:ext>
                      </a:extLst>
                    </p:cNvPr>
                    <p:cNvSpPr/>
                    <p:nvPr/>
                  </p:nvSpPr>
                  <p:spPr>
                    <a:xfrm flipH="1">
                      <a:off x="8790792" y="5398804"/>
                      <a:ext cx="116531" cy="549397"/>
                    </a:xfrm>
                    <a:prstGeom prst="lef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E3A4FD10-B741-4D9C-85AE-5654E55008EE}"/>
                      </a:ext>
                    </a:extLst>
                  </p:cNvPr>
                  <p:cNvGrpSpPr/>
                  <p:nvPr/>
                </p:nvGrpSpPr>
                <p:grpSpPr>
                  <a:xfrm>
                    <a:off x="9216322" y="5388814"/>
                    <a:ext cx="1354105" cy="557549"/>
                    <a:chOff x="8790792" y="5236414"/>
                    <a:chExt cx="1354105" cy="557549"/>
                  </a:xfrm>
                </p:grpSpPr>
                <p:sp>
                  <p:nvSpPr>
                    <p:cNvPr id="113" name="TextBox 112">
                      <a:extLst>
                        <a:ext uri="{FF2B5EF4-FFF2-40B4-BE49-F238E27FC236}">
                          <a16:creationId xmlns:a16="http://schemas.microsoft.com/office/drawing/2014/main" id="{58BF4FA2-313C-478B-97E5-35594498D9ED}"/>
                        </a:ext>
                      </a:extLst>
                    </p:cNvPr>
                    <p:cNvSpPr txBox="1"/>
                    <p:nvPr/>
                  </p:nvSpPr>
                  <p:spPr>
                    <a:xfrm>
                      <a:off x="8938024" y="5236414"/>
                      <a:ext cx="1206873" cy="523220"/>
                    </a:xfrm>
                    <a:prstGeom prst="rect">
                      <a:avLst/>
                    </a:prstGeom>
                    <a:noFill/>
                  </p:spPr>
                  <p:txBody>
                    <a:bodyPr wrap="square" rtlCol="0">
                      <a:spAutoFit/>
                    </a:bodyPr>
                    <a:lstStyle/>
                    <a:p>
                      <a:r>
                        <a:rPr lang="en-US" sz="2800" dirty="0">
                          <a:latin typeface="+mn-lt"/>
                        </a:rPr>
                        <a:t>Ring 0</a:t>
                      </a:r>
                    </a:p>
                  </p:txBody>
                </p:sp>
                <p:sp>
                  <p:nvSpPr>
                    <p:cNvPr id="114" name="Left Bracket 113">
                      <a:extLst>
                        <a:ext uri="{FF2B5EF4-FFF2-40B4-BE49-F238E27FC236}">
                          <a16:creationId xmlns:a16="http://schemas.microsoft.com/office/drawing/2014/main" id="{A46E7EDE-A8F1-4903-BCC2-A66145DFA44C}"/>
                        </a:ext>
                      </a:extLst>
                    </p:cNvPr>
                    <p:cNvSpPr/>
                    <p:nvPr/>
                  </p:nvSpPr>
                  <p:spPr>
                    <a:xfrm flipH="1">
                      <a:off x="8790792" y="5244566"/>
                      <a:ext cx="116531" cy="549397"/>
                    </a:xfrm>
                    <a:prstGeom prst="lef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98" name="Group 97">
                    <a:extLst>
                      <a:ext uri="{FF2B5EF4-FFF2-40B4-BE49-F238E27FC236}">
                        <a16:creationId xmlns:a16="http://schemas.microsoft.com/office/drawing/2014/main" id="{18207336-93E0-4DB2-96B2-87499E370E06}"/>
                      </a:ext>
                    </a:extLst>
                  </p:cNvPr>
                  <p:cNvGrpSpPr/>
                  <p:nvPr/>
                </p:nvGrpSpPr>
                <p:grpSpPr>
                  <a:xfrm>
                    <a:off x="9216322" y="3965015"/>
                    <a:ext cx="1354105" cy="557549"/>
                    <a:chOff x="8790792" y="5390652"/>
                    <a:chExt cx="1354105" cy="557549"/>
                  </a:xfrm>
                </p:grpSpPr>
                <p:sp>
                  <p:nvSpPr>
                    <p:cNvPr id="111" name="TextBox 110">
                      <a:extLst>
                        <a:ext uri="{FF2B5EF4-FFF2-40B4-BE49-F238E27FC236}">
                          <a16:creationId xmlns:a16="http://schemas.microsoft.com/office/drawing/2014/main" id="{BC3AF532-B6E4-409F-A875-66851F3C4C2A}"/>
                        </a:ext>
                      </a:extLst>
                    </p:cNvPr>
                    <p:cNvSpPr txBox="1"/>
                    <p:nvPr/>
                  </p:nvSpPr>
                  <p:spPr>
                    <a:xfrm>
                      <a:off x="8938024" y="5390652"/>
                      <a:ext cx="1206873" cy="523220"/>
                    </a:xfrm>
                    <a:prstGeom prst="rect">
                      <a:avLst/>
                    </a:prstGeom>
                    <a:noFill/>
                  </p:spPr>
                  <p:txBody>
                    <a:bodyPr wrap="square" rtlCol="0">
                      <a:spAutoFit/>
                    </a:bodyPr>
                    <a:lstStyle/>
                    <a:p>
                      <a:r>
                        <a:rPr lang="en-US" sz="2800" dirty="0">
                          <a:latin typeface="+mn-lt"/>
                        </a:rPr>
                        <a:t>Ring 2</a:t>
                      </a:r>
                    </a:p>
                  </p:txBody>
                </p:sp>
                <p:sp>
                  <p:nvSpPr>
                    <p:cNvPr id="112" name="Left Bracket 111">
                      <a:extLst>
                        <a:ext uri="{FF2B5EF4-FFF2-40B4-BE49-F238E27FC236}">
                          <a16:creationId xmlns:a16="http://schemas.microsoft.com/office/drawing/2014/main" id="{1E09D47B-5077-4ED7-B107-52B66F23EE63}"/>
                        </a:ext>
                      </a:extLst>
                    </p:cNvPr>
                    <p:cNvSpPr/>
                    <p:nvPr/>
                  </p:nvSpPr>
                  <p:spPr>
                    <a:xfrm flipH="1">
                      <a:off x="8790792" y="5398804"/>
                      <a:ext cx="116531" cy="549397"/>
                    </a:xfrm>
                    <a:prstGeom prst="lef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99" name="Group 98">
                    <a:extLst>
                      <a:ext uri="{FF2B5EF4-FFF2-40B4-BE49-F238E27FC236}">
                        <a16:creationId xmlns:a16="http://schemas.microsoft.com/office/drawing/2014/main" id="{1FCAD3C1-56D8-4FDF-86B5-903302AC2215}"/>
                      </a:ext>
                    </a:extLst>
                  </p:cNvPr>
                  <p:cNvGrpSpPr/>
                  <p:nvPr/>
                </p:nvGrpSpPr>
                <p:grpSpPr>
                  <a:xfrm>
                    <a:off x="7012908" y="3231129"/>
                    <a:ext cx="1980342" cy="555351"/>
                    <a:chOff x="2095500" y="5149224"/>
                    <a:chExt cx="1638300" cy="459432"/>
                  </a:xfrm>
                </p:grpSpPr>
                <p:sp>
                  <p:nvSpPr>
                    <p:cNvPr id="109" name="Rectangle 108">
                      <a:extLst>
                        <a:ext uri="{FF2B5EF4-FFF2-40B4-BE49-F238E27FC236}">
                          <a16:creationId xmlns:a16="http://schemas.microsoft.com/office/drawing/2014/main" id="{4F48D2C6-82DD-4F21-9351-A987743B1C18}"/>
                        </a:ext>
                      </a:extLst>
                    </p:cNvPr>
                    <p:cNvSpPr/>
                    <p:nvPr/>
                  </p:nvSpPr>
                  <p:spPr bwMode="auto">
                    <a:xfrm>
                      <a:off x="2095500" y="5151456"/>
                      <a:ext cx="1638300" cy="4572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96" charset="-128"/>
                      </a:endParaRPr>
                    </a:p>
                  </p:txBody>
                </p:sp>
                <p:sp>
                  <p:nvSpPr>
                    <p:cNvPr id="110" name="TextBox 109">
                      <a:extLst>
                        <a:ext uri="{FF2B5EF4-FFF2-40B4-BE49-F238E27FC236}">
                          <a16:creationId xmlns:a16="http://schemas.microsoft.com/office/drawing/2014/main" id="{7DE8104F-C62D-4EF1-B4E1-BA8F30197052}"/>
                        </a:ext>
                      </a:extLst>
                    </p:cNvPr>
                    <p:cNvSpPr txBox="1"/>
                    <p:nvPr/>
                  </p:nvSpPr>
                  <p:spPr>
                    <a:xfrm>
                      <a:off x="2125644" y="5149224"/>
                      <a:ext cx="1562100" cy="432851"/>
                    </a:xfrm>
                    <a:prstGeom prst="rect">
                      <a:avLst/>
                    </a:prstGeom>
                    <a:noFill/>
                  </p:spPr>
                  <p:txBody>
                    <a:bodyPr wrap="square" rtlCol="0">
                      <a:spAutoFit/>
                    </a:bodyPr>
                    <a:lstStyle/>
                    <a:p>
                      <a:pPr algn="ctr"/>
                      <a:r>
                        <a:rPr lang="en-US" sz="2800" dirty="0">
                          <a:latin typeface="+mn-lt"/>
                        </a:rPr>
                        <a:t>User apps</a:t>
                      </a:r>
                    </a:p>
                  </p:txBody>
                </p:sp>
              </p:grpSp>
              <p:grpSp>
                <p:nvGrpSpPr>
                  <p:cNvPr id="100" name="Group 99">
                    <a:extLst>
                      <a:ext uri="{FF2B5EF4-FFF2-40B4-BE49-F238E27FC236}">
                        <a16:creationId xmlns:a16="http://schemas.microsoft.com/office/drawing/2014/main" id="{AD7530E4-FC26-423C-A01B-F653AB04B253}"/>
                      </a:ext>
                    </a:extLst>
                  </p:cNvPr>
                  <p:cNvGrpSpPr/>
                  <p:nvPr/>
                </p:nvGrpSpPr>
                <p:grpSpPr>
                  <a:xfrm>
                    <a:off x="9216322" y="3240314"/>
                    <a:ext cx="1354105" cy="557549"/>
                    <a:chOff x="8790792" y="5390652"/>
                    <a:chExt cx="1354105" cy="557549"/>
                  </a:xfrm>
                </p:grpSpPr>
                <p:sp>
                  <p:nvSpPr>
                    <p:cNvPr id="107" name="TextBox 106">
                      <a:extLst>
                        <a:ext uri="{FF2B5EF4-FFF2-40B4-BE49-F238E27FC236}">
                          <a16:creationId xmlns:a16="http://schemas.microsoft.com/office/drawing/2014/main" id="{9DE25666-0860-4808-9201-5A44B844F1F9}"/>
                        </a:ext>
                      </a:extLst>
                    </p:cNvPr>
                    <p:cNvSpPr txBox="1"/>
                    <p:nvPr/>
                  </p:nvSpPr>
                  <p:spPr>
                    <a:xfrm>
                      <a:off x="8938024" y="5390652"/>
                      <a:ext cx="1206873" cy="523220"/>
                    </a:xfrm>
                    <a:prstGeom prst="rect">
                      <a:avLst/>
                    </a:prstGeom>
                    <a:noFill/>
                  </p:spPr>
                  <p:txBody>
                    <a:bodyPr wrap="square" rtlCol="0">
                      <a:spAutoFit/>
                    </a:bodyPr>
                    <a:lstStyle/>
                    <a:p>
                      <a:r>
                        <a:rPr lang="en-US" sz="2800" dirty="0">
                          <a:latin typeface="+mn-lt"/>
                        </a:rPr>
                        <a:t>Ring 3</a:t>
                      </a:r>
                    </a:p>
                  </p:txBody>
                </p:sp>
                <p:sp>
                  <p:nvSpPr>
                    <p:cNvPr id="108" name="Left Bracket 107">
                      <a:extLst>
                        <a:ext uri="{FF2B5EF4-FFF2-40B4-BE49-F238E27FC236}">
                          <a16:creationId xmlns:a16="http://schemas.microsoft.com/office/drawing/2014/main" id="{1DC6CBB2-5D43-4A1F-8AD0-E89D6E4CEBE6}"/>
                        </a:ext>
                      </a:extLst>
                    </p:cNvPr>
                    <p:cNvSpPr/>
                    <p:nvPr/>
                  </p:nvSpPr>
                  <p:spPr>
                    <a:xfrm flipH="1">
                      <a:off x="8790792" y="5398804"/>
                      <a:ext cx="116531" cy="549397"/>
                    </a:xfrm>
                    <a:prstGeom prst="lef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01" name="Group 100">
                    <a:extLst>
                      <a:ext uri="{FF2B5EF4-FFF2-40B4-BE49-F238E27FC236}">
                        <a16:creationId xmlns:a16="http://schemas.microsoft.com/office/drawing/2014/main" id="{D3B6A99B-C209-4292-AA60-E78085F3E8DA}"/>
                      </a:ext>
                    </a:extLst>
                  </p:cNvPr>
                  <p:cNvGrpSpPr/>
                  <p:nvPr/>
                </p:nvGrpSpPr>
                <p:grpSpPr>
                  <a:xfrm>
                    <a:off x="7012106" y="3967213"/>
                    <a:ext cx="1980342" cy="555351"/>
                    <a:chOff x="2095500" y="5149224"/>
                    <a:chExt cx="1638300" cy="459432"/>
                  </a:xfrm>
                </p:grpSpPr>
                <p:sp>
                  <p:nvSpPr>
                    <p:cNvPr id="105" name="Rectangle 104">
                      <a:extLst>
                        <a:ext uri="{FF2B5EF4-FFF2-40B4-BE49-F238E27FC236}">
                          <a16:creationId xmlns:a16="http://schemas.microsoft.com/office/drawing/2014/main" id="{0BB7E616-73C2-45F2-A3EC-278534720488}"/>
                        </a:ext>
                      </a:extLst>
                    </p:cNvPr>
                    <p:cNvSpPr/>
                    <p:nvPr/>
                  </p:nvSpPr>
                  <p:spPr bwMode="auto">
                    <a:xfrm>
                      <a:off x="2095500" y="5151456"/>
                      <a:ext cx="1638300" cy="457200"/>
                    </a:xfrm>
                    <a:prstGeom prst="rect">
                      <a:avLst/>
                    </a:prstGeom>
                    <a:solidFill>
                      <a:schemeClr val="bg1"/>
                    </a:solid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96" charset="-128"/>
                      </a:endParaRPr>
                    </a:p>
                  </p:txBody>
                </p:sp>
                <p:sp>
                  <p:nvSpPr>
                    <p:cNvPr id="106" name="TextBox 105">
                      <a:extLst>
                        <a:ext uri="{FF2B5EF4-FFF2-40B4-BE49-F238E27FC236}">
                          <a16:creationId xmlns:a16="http://schemas.microsoft.com/office/drawing/2014/main" id="{B2535BDE-9D9C-43E4-9317-1B57397C27C3}"/>
                        </a:ext>
                      </a:extLst>
                    </p:cNvPr>
                    <p:cNvSpPr txBox="1"/>
                    <p:nvPr/>
                  </p:nvSpPr>
                  <p:spPr>
                    <a:xfrm>
                      <a:off x="2125644" y="5149224"/>
                      <a:ext cx="1562100" cy="432851"/>
                    </a:xfrm>
                    <a:prstGeom prst="rect">
                      <a:avLst/>
                    </a:prstGeom>
                    <a:noFill/>
                  </p:spPr>
                  <p:txBody>
                    <a:bodyPr wrap="square" rtlCol="0">
                      <a:spAutoFit/>
                    </a:bodyPr>
                    <a:lstStyle/>
                    <a:p>
                      <a:pPr algn="ctr"/>
                      <a:r>
                        <a:rPr lang="en-US" sz="2800" dirty="0">
                          <a:solidFill>
                            <a:schemeClr val="bg1">
                              <a:lumMod val="75000"/>
                            </a:schemeClr>
                          </a:solidFill>
                          <a:latin typeface="+mn-lt"/>
                        </a:rPr>
                        <a:t>Nothing</a:t>
                      </a:r>
                    </a:p>
                  </p:txBody>
                </p:sp>
              </p:grpSp>
              <p:grpSp>
                <p:nvGrpSpPr>
                  <p:cNvPr id="102" name="Group 101">
                    <a:extLst>
                      <a:ext uri="{FF2B5EF4-FFF2-40B4-BE49-F238E27FC236}">
                        <a16:creationId xmlns:a16="http://schemas.microsoft.com/office/drawing/2014/main" id="{4E660375-C7FA-4875-A235-140F4E1DF9F9}"/>
                      </a:ext>
                    </a:extLst>
                  </p:cNvPr>
                  <p:cNvGrpSpPr/>
                  <p:nvPr/>
                </p:nvGrpSpPr>
                <p:grpSpPr>
                  <a:xfrm>
                    <a:off x="7002488" y="4675055"/>
                    <a:ext cx="1980342" cy="555351"/>
                    <a:chOff x="2095500" y="5149224"/>
                    <a:chExt cx="1638300" cy="459432"/>
                  </a:xfrm>
                </p:grpSpPr>
                <p:sp>
                  <p:nvSpPr>
                    <p:cNvPr id="103" name="Rectangle 102">
                      <a:extLst>
                        <a:ext uri="{FF2B5EF4-FFF2-40B4-BE49-F238E27FC236}">
                          <a16:creationId xmlns:a16="http://schemas.microsoft.com/office/drawing/2014/main" id="{68C6D9F8-1C97-41DB-908F-CCEEE9A385C3}"/>
                        </a:ext>
                      </a:extLst>
                    </p:cNvPr>
                    <p:cNvSpPr/>
                    <p:nvPr/>
                  </p:nvSpPr>
                  <p:spPr bwMode="auto">
                    <a:xfrm>
                      <a:off x="2095500" y="5151456"/>
                      <a:ext cx="1638300" cy="457200"/>
                    </a:xfrm>
                    <a:prstGeom prst="rect">
                      <a:avLst/>
                    </a:prstGeom>
                    <a:solidFill>
                      <a:schemeClr val="bg1"/>
                    </a:solid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96" charset="-128"/>
                      </a:endParaRPr>
                    </a:p>
                  </p:txBody>
                </p:sp>
                <p:sp>
                  <p:nvSpPr>
                    <p:cNvPr id="104" name="TextBox 103">
                      <a:extLst>
                        <a:ext uri="{FF2B5EF4-FFF2-40B4-BE49-F238E27FC236}">
                          <a16:creationId xmlns:a16="http://schemas.microsoft.com/office/drawing/2014/main" id="{4207B50A-E1F4-4D5F-85F2-7C916B09FEF9}"/>
                        </a:ext>
                      </a:extLst>
                    </p:cNvPr>
                    <p:cNvSpPr txBox="1"/>
                    <p:nvPr/>
                  </p:nvSpPr>
                  <p:spPr>
                    <a:xfrm>
                      <a:off x="2125644" y="5149224"/>
                      <a:ext cx="1562100" cy="432851"/>
                    </a:xfrm>
                    <a:prstGeom prst="rect">
                      <a:avLst/>
                    </a:prstGeom>
                    <a:noFill/>
                  </p:spPr>
                  <p:txBody>
                    <a:bodyPr wrap="square" rtlCol="0">
                      <a:spAutoFit/>
                    </a:bodyPr>
                    <a:lstStyle/>
                    <a:p>
                      <a:pPr algn="ctr"/>
                      <a:r>
                        <a:rPr lang="en-US" sz="2800" dirty="0">
                          <a:solidFill>
                            <a:schemeClr val="bg1">
                              <a:lumMod val="75000"/>
                            </a:schemeClr>
                          </a:solidFill>
                        </a:rPr>
                        <a:t>Nothing</a:t>
                      </a:r>
                    </a:p>
                  </p:txBody>
                </p:sp>
              </p:grpSp>
            </p:grpSp>
            <p:sp>
              <p:nvSpPr>
                <p:cNvPr id="10" name="TextBox 9">
                  <a:extLst>
                    <a:ext uri="{FF2B5EF4-FFF2-40B4-BE49-F238E27FC236}">
                      <a16:creationId xmlns:a16="http://schemas.microsoft.com/office/drawing/2014/main" id="{41C54BE3-BFF9-4A9A-9601-30FD29024CBD}"/>
                    </a:ext>
                  </a:extLst>
                </p:cNvPr>
                <p:cNvSpPr txBox="1"/>
                <p:nvPr/>
              </p:nvSpPr>
              <p:spPr>
                <a:xfrm>
                  <a:off x="8043658" y="624952"/>
                  <a:ext cx="1211484" cy="584775"/>
                </a:xfrm>
                <a:prstGeom prst="rect">
                  <a:avLst/>
                </a:prstGeom>
                <a:noFill/>
              </p:spPr>
              <p:txBody>
                <a:bodyPr wrap="square" rtlCol="0">
                  <a:spAutoFit/>
                </a:bodyPr>
                <a:lstStyle/>
                <a:p>
                  <a:pPr algn="ctr"/>
                  <a:r>
                    <a:rPr lang="en-US" sz="3200" b="1" dirty="0">
                      <a:latin typeface="Segoe UI" panose="020B0502040204020203" pitchFamily="34" charset="0"/>
                      <a:cs typeface="Segoe UI" panose="020B0502040204020203" pitchFamily="34" charset="0"/>
                    </a:rPr>
                    <a:t>VM 2</a:t>
                  </a:r>
                </a:p>
              </p:txBody>
            </p:sp>
          </p:grpSp>
        </p:grpSp>
        <p:sp>
          <p:nvSpPr>
            <p:cNvPr id="179" name="TextBox 178">
              <a:extLst>
                <a:ext uri="{FF2B5EF4-FFF2-40B4-BE49-F238E27FC236}">
                  <a16:creationId xmlns:a16="http://schemas.microsoft.com/office/drawing/2014/main" id="{E408D3F5-C8E5-4361-8263-0077673A4E10}"/>
                </a:ext>
              </a:extLst>
            </p:cNvPr>
            <p:cNvSpPr txBox="1"/>
            <p:nvPr/>
          </p:nvSpPr>
          <p:spPr>
            <a:xfrm rot="16200000">
              <a:off x="5098286" y="2401109"/>
              <a:ext cx="2967539" cy="584775"/>
            </a:xfrm>
            <a:prstGeom prst="rect">
              <a:avLst/>
            </a:prstGeom>
            <a:solidFill>
              <a:srgbClr val="FFCCCC"/>
            </a:solidFill>
            <a:ln>
              <a:solidFill>
                <a:schemeClr val="tx1"/>
              </a:solidFill>
            </a:ln>
          </p:spPr>
          <p:txBody>
            <a:bodyPr wrap="square" rtlCol="0">
              <a:spAutoFit/>
            </a:bodyPr>
            <a:lstStyle/>
            <a:p>
              <a:pPr algn="ctr"/>
              <a:r>
                <a:rPr lang="en-US" sz="3200" b="1" dirty="0"/>
                <a:t>Non-root</a:t>
              </a:r>
            </a:p>
          </p:txBody>
        </p:sp>
      </p:grpSp>
      <p:grpSp>
        <p:nvGrpSpPr>
          <p:cNvPr id="181" name="Group 180">
            <a:extLst>
              <a:ext uri="{FF2B5EF4-FFF2-40B4-BE49-F238E27FC236}">
                <a16:creationId xmlns:a16="http://schemas.microsoft.com/office/drawing/2014/main" id="{1CA43AF4-52AE-404C-9712-45FDACBC04DA}"/>
              </a:ext>
            </a:extLst>
          </p:cNvPr>
          <p:cNvGrpSpPr/>
          <p:nvPr/>
        </p:nvGrpSpPr>
        <p:grpSpPr>
          <a:xfrm>
            <a:off x="138493" y="-39797"/>
            <a:ext cx="4259842" cy="3553011"/>
            <a:chOff x="6289668" y="624952"/>
            <a:chExt cx="4259842" cy="3553011"/>
          </a:xfrm>
        </p:grpSpPr>
        <p:grpSp>
          <p:nvGrpSpPr>
            <p:cNvPr id="182" name="Group 181">
              <a:extLst>
                <a:ext uri="{FF2B5EF4-FFF2-40B4-BE49-F238E27FC236}">
                  <a16:creationId xmlns:a16="http://schemas.microsoft.com/office/drawing/2014/main" id="{474614EB-4843-4E96-8C57-D7D7D895731E}"/>
                </a:ext>
              </a:extLst>
            </p:cNvPr>
            <p:cNvGrpSpPr/>
            <p:nvPr/>
          </p:nvGrpSpPr>
          <p:grpSpPr>
            <a:xfrm>
              <a:off x="6863508" y="624952"/>
              <a:ext cx="3686002" cy="3553011"/>
              <a:chOff x="6863508" y="624952"/>
              <a:chExt cx="3686002" cy="3553011"/>
            </a:xfrm>
          </p:grpSpPr>
          <p:sp>
            <p:nvSpPr>
              <p:cNvPr id="184" name="Rectangle 183">
                <a:extLst>
                  <a:ext uri="{FF2B5EF4-FFF2-40B4-BE49-F238E27FC236}">
                    <a16:creationId xmlns:a16="http://schemas.microsoft.com/office/drawing/2014/main" id="{83E5A8A3-5E4C-4C5D-B777-29D72C282272}"/>
                  </a:ext>
                </a:extLst>
              </p:cNvPr>
              <p:cNvSpPr/>
              <p:nvPr/>
            </p:nvSpPr>
            <p:spPr>
              <a:xfrm>
                <a:off x="6863508" y="1210424"/>
                <a:ext cx="3569465" cy="29675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5" name="Group 184">
                <a:extLst>
                  <a:ext uri="{FF2B5EF4-FFF2-40B4-BE49-F238E27FC236}">
                    <a16:creationId xmlns:a16="http://schemas.microsoft.com/office/drawing/2014/main" id="{52583C44-0058-4AE9-997C-A8491F0BE776}"/>
                  </a:ext>
                </a:extLst>
              </p:cNvPr>
              <p:cNvGrpSpPr/>
              <p:nvPr/>
            </p:nvGrpSpPr>
            <p:grpSpPr>
              <a:xfrm>
                <a:off x="6981571" y="624952"/>
                <a:ext cx="3567939" cy="3431604"/>
                <a:chOff x="6981571" y="624952"/>
                <a:chExt cx="3567939" cy="3431604"/>
              </a:xfrm>
            </p:grpSpPr>
            <p:grpSp>
              <p:nvGrpSpPr>
                <p:cNvPr id="186" name="Group 185">
                  <a:extLst>
                    <a:ext uri="{FF2B5EF4-FFF2-40B4-BE49-F238E27FC236}">
                      <a16:creationId xmlns:a16="http://schemas.microsoft.com/office/drawing/2014/main" id="{003A1649-4F01-44E8-90F3-043B387D6674}"/>
                    </a:ext>
                  </a:extLst>
                </p:cNvPr>
                <p:cNvGrpSpPr/>
                <p:nvPr/>
              </p:nvGrpSpPr>
              <p:grpSpPr>
                <a:xfrm>
                  <a:off x="6981571" y="1336228"/>
                  <a:ext cx="3567939" cy="2720328"/>
                  <a:chOff x="7002488" y="3231129"/>
                  <a:chExt cx="3567939" cy="2720328"/>
                </a:xfrm>
              </p:grpSpPr>
              <p:grpSp>
                <p:nvGrpSpPr>
                  <p:cNvPr id="188" name="Group 187">
                    <a:extLst>
                      <a:ext uri="{FF2B5EF4-FFF2-40B4-BE49-F238E27FC236}">
                        <a16:creationId xmlns:a16="http://schemas.microsoft.com/office/drawing/2014/main" id="{A6A339FC-CAF9-438A-9377-CDF0B0D2986C}"/>
                      </a:ext>
                    </a:extLst>
                  </p:cNvPr>
                  <p:cNvGrpSpPr/>
                  <p:nvPr/>
                </p:nvGrpSpPr>
                <p:grpSpPr>
                  <a:xfrm>
                    <a:off x="7012106" y="5398804"/>
                    <a:ext cx="1980342" cy="552653"/>
                    <a:chOff x="2095500" y="5181600"/>
                    <a:chExt cx="1638300" cy="457200"/>
                  </a:xfrm>
                </p:grpSpPr>
                <p:sp>
                  <p:nvSpPr>
                    <p:cNvPr id="210" name="Rectangle 209">
                      <a:extLst>
                        <a:ext uri="{FF2B5EF4-FFF2-40B4-BE49-F238E27FC236}">
                          <a16:creationId xmlns:a16="http://schemas.microsoft.com/office/drawing/2014/main" id="{AE43CE79-33F9-4823-9F4E-EA7B01AC11ED}"/>
                        </a:ext>
                      </a:extLst>
                    </p:cNvPr>
                    <p:cNvSpPr/>
                    <p:nvPr/>
                  </p:nvSpPr>
                  <p:spPr bwMode="auto">
                    <a:xfrm>
                      <a:off x="2095500" y="5181600"/>
                      <a:ext cx="1638300" cy="457200"/>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96" charset="-128"/>
                      </a:endParaRPr>
                    </a:p>
                  </p:txBody>
                </p:sp>
                <p:sp>
                  <p:nvSpPr>
                    <p:cNvPr id="211" name="TextBox 210">
                      <a:extLst>
                        <a:ext uri="{FF2B5EF4-FFF2-40B4-BE49-F238E27FC236}">
                          <a16:creationId xmlns:a16="http://schemas.microsoft.com/office/drawing/2014/main" id="{E2C1DFCB-DDAA-437F-AFD2-409F3C4F0496}"/>
                        </a:ext>
                      </a:extLst>
                    </p:cNvPr>
                    <p:cNvSpPr txBox="1"/>
                    <p:nvPr/>
                  </p:nvSpPr>
                  <p:spPr>
                    <a:xfrm>
                      <a:off x="2306096" y="5203257"/>
                      <a:ext cx="1232179" cy="432850"/>
                    </a:xfrm>
                    <a:prstGeom prst="rect">
                      <a:avLst/>
                    </a:prstGeom>
                    <a:noFill/>
                  </p:spPr>
                  <p:txBody>
                    <a:bodyPr wrap="square" rtlCol="0">
                      <a:spAutoFit/>
                    </a:bodyPr>
                    <a:lstStyle/>
                    <a:p>
                      <a:pPr algn="ctr"/>
                      <a:r>
                        <a:rPr lang="en-US" sz="2800" dirty="0">
                          <a:latin typeface="+mn-lt"/>
                        </a:rPr>
                        <a:t>OS</a:t>
                      </a:r>
                    </a:p>
                  </p:txBody>
                </p:sp>
              </p:grpSp>
              <p:grpSp>
                <p:nvGrpSpPr>
                  <p:cNvPr id="189" name="Group 188">
                    <a:extLst>
                      <a:ext uri="{FF2B5EF4-FFF2-40B4-BE49-F238E27FC236}">
                        <a16:creationId xmlns:a16="http://schemas.microsoft.com/office/drawing/2014/main" id="{02616A34-9B56-4A48-98F1-188D8D7F8C33}"/>
                      </a:ext>
                    </a:extLst>
                  </p:cNvPr>
                  <p:cNvGrpSpPr/>
                  <p:nvPr/>
                </p:nvGrpSpPr>
                <p:grpSpPr>
                  <a:xfrm>
                    <a:off x="9216322" y="4689716"/>
                    <a:ext cx="1354105" cy="557549"/>
                    <a:chOff x="8790792" y="5390652"/>
                    <a:chExt cx="1354105" cy="557549"/>
                  </a:xfrm>
                </p:grpSpPr>
                <p:sp>
                  <p:nvSpPr>
                    <p:cNvPr id="208" name="TextBox 207">
                      <a:extLst>
                        <a:ext uri="{FF2B5EF4-FFF2-40B4-BE49-F238E27FC236}">
                          <a16:creationId xmlns:a16="http://schemas.microsoft.com/office/drawing/2014/main" id="{0EAB60DB-1BDC-46F5-A7AC-75C5F1DE5591}"/>
                        </a:ext>
                      </a:extLst>
                    </p:cNvPr>
                    <p:cNvSpPr txBox="1"/>
                    <p:nvPr/>
                  </p:nvSpPr>
                  <p:spPr>
                    <a:xfrm>
                      <a:off x="8938024" y="5390652"/>
                      <a:ext cx="1206873" cy="523220"/>
                    </a:xfrm>
                    <a:prstGeom prst="rect">
                      <a:avLst/>
                    </a:prstGeom>
                    <a:noFill/>
                  </p:spPr>
                  <p:txBody>
                    <a:bodyPr wrap="square" rtlCol="0">
                      <a:spAutoFit/>
                    </a:bodyPr>
                    <a:lstStyle/>
                    <a:p>
                      <a:r>
                        <a:rPr lang="en-US" sz="2800" dirty="0">
                          <a:latin typeface="+mn-lt"/>
                        </a:rPr>
                        <a:t>Ring 1</a:t>
                      </a:r>
                    </a:p>
                  </p:txBody>
                </p:sp>
                <p:sp>
                  <p:nvSpPr>
                    <p:cNvPr id="209" name="Left Bracket 208">
                      <a:extLst>
                        <a:ext uri="{FF2B5EF4-FFF2-40B4-BE49-F238E27FC236}">
                          <a16:creationId xmlns:a16="http://schemas.microsoft.com/office/drawing/2014/main" id="{F87667B3-0720-4832-A91A-3E2FBCF1714F}"/>
                        </a:ext>
                      </a:extLst>
                    </p:cNvPr>
                    <p:cNvSpPr/>
                    <p:nvPr/>
                  </p:nvSpPr>
                  <p:spPr>
                    <a:xfrm flipH="1">
                      <a:off x="8790792" y="5398804"/>
                      <a:ext cx="116531" cy="549397"/>
                    </a:xfrm>
                    <a:prstGeom prst="lef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90" name="Group 189">
                    <a:extLst>
                      <a:ext uri="{FF2B5EF4-FFF2-40B4-BE49-F238E27FC236}">
                        <a16:creationId xmlns:a16="http://schemas.microsoft.com/office/drawing/2014/main" id="{75F565BC-DCB0-4B00-BD30-5CBF0856CD5D}"/>
                      </a:ext>
                    </a:extLst>
                  </p:cNvPr>
                  <p:cNvGrpSpPr/>
                  <p:nvPr/>
                </p:nvGrpSpPr>
                <p:grpSpPr>
                  <a:xfrm>
                    <a:off x="9216322" y="5388814"/>
                    <a:ext cx="1354105" cy="557549"/>
                    <a:chOff x="8790792" y="5236414"/>
                    <a:chExt cx="1354105" cy="557549"/>
                  </a:xfrm>
                </p:grpSpPr>
                <p:sp>
                  <p:nvSpPr>
                    <p:cNvPr id="206" name="TextBox 205">
                      <a:extLst>
                        <a:ext uri="{FF2B5EF4-FFF2-40B4-BE49-F238E27FC236}">
                          <a16:creationId xmlns:a16="http://schemas.microsoft.com/office/drawing/2014/main" id="{4A993C91-9B5B-4126-B18C-3D4B8F367663}"/>
                        </a:ext>
                      </a:extLst>
                    </p:cNvPr>
                    <p:cNvSpPr txBox="1"/>
                    <p:nvPr/>
                  </p:nvSpPr>
                  <p:spPr>
                    <a:xfrm>
                      <a:off x="8938024" y="5236414"/>
                      <a:ext cx="1206873" cy="523220"/>
                    </a:xfrm>
                    <a:prstGeom prst="rect">
                      <a:avLst/>
                    </a:prstGeom>
                    <a:noFill/>
                  </p:spPr>
                  <p:txBody>
                    <a:bodyPr wrap="square" rtlCol="0">
                      <a:spAutoFit/>
                    </a:bodyPr>
                    <a:lstStyle/>
                    <a:p>
                      <a:r>
                        <a:rPr lang="en-US" sz="2800" dirty="0">
                          <a:latin typeface="+mn-lt"/>
                        </a:rPr>
                        <a:t>Ring 0</a:t>
                      </a:r>
                    </a:p>
                  </p:txBody>
                </p:sp>
                <p:sp>
                  <p:nvSpPr>
                    <p:cNvPr id="207" name="Left Bracket 206">
                      <a:extLst>
                        <a:ext uri="{FF2B5EF4-FFF2-40B4-BE49-F238E27FC236}">
                          <a16:creationId xmlns:a16="http://schemas.microsoft.com/office/drawing/2014/main" id="{980B64B2-D79A-4F1D-B2B4-9805B4D990A8}"/>
                        </a:ext>
                      </a:extLst>
                    </p:cNvPr>
                    <p:cNvSpPr/>
                    <p:nvPr/>
                  </p:nvSpPr>
                  <p:spPr>
                    <a:xfrm flipH="1">
                      <a:off x="8790792" y="5244566"/>
                      <a:ext cx="116531" cy="549397"/>
                    </a:xfrm>
                    <a:prstGeom prst="lef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91" name="Group 190">
                    <a:extLst>
                      <a:ext uri="{FF2B5EF4-FFF2-40B4-BE49-F238E27FC236}">
                        <a16:creationId xmlns:a16="http://schemas.microsoft.com/office/drawing/2014/main" id="{F2CBFDBC-F294-4911-97D0-5537C21403EA}"/>
                      </a:ext>
                    </a:extLst>
                  </p:cNvPr>
                  <p:cNvGrpSpPr/>
                  <p:nvPr/>
                </p:nvGrpSpPr>
                <p:grpSpPr>
                  <a:xfrm>
                    <a:off x="9216322" y="3965015"/>
                    <a:ext cx="1354105" cy="557549"/>
                    <a:chOff x="8790792" y="5390652"/>
                    <a:chExt cx="1354105" cy="557549"/>
                  </a:xfrm>
                </p:grpSpPr>
                <p:sp>
                  <p:nvSpPr>
                    <p:cNvPr id="204" name="TextBox 203">
                      <a:extLst>
                        <a:ext uri="{FF2B5EF4-FFF2-40B4-BE49-F238E27FC236}">
                          <a16:creationId xmlns:a16="http://schemas.microsoft.com/office/drawing/2014/main" id="{934213D9-07D7-4DB2-8238-201AF9DBAC46}"/>
                        </a:ext>
                      </a:extLst>
                    </p:cNvPr>
                    <p:cNvSpPr txBox="1"/>
                    <p:nvPr/>
                  </p:nvSpPr>
                  <p:spPr>
                    <a:xfrm>
                      <a:off x="8938024" y="5390652"/>
                      <a:ext cx="1206873" cy="523220"/>
                    </a:xfrm>
                    <a:prstGeom prst="rect">
                      <a:avLst/>
                    </a:prstGeom>
                    <a:noFill/>
                  </p:spPr>
                  <p:txBody>
                    <a:bodyPr wrap="square" rtlCol="0">
                      <a:spAutoFit/>
                    </a:bodyPr>
                    <a:lstStyle/>
                    <a:p>
                      <a:r>
                        <a:rPr lang="en-US" sz="2800" dirty="0">
                          <a:latin typeface="+mn-lt"/>
                        </a:rPr>
                        <a:t>Ring 2</a:t>
                      </a:r>
                    </a:p>
                  </p:txBody>
                </p:sp>
                <p:sp>
                  <p:nvSpPr>
                    <p:cNvPr id="205" name="Left Bracket 204">
                      <a:extLst>
                        <a:ext uri="{FF2B5EF4-FFF2-40B4-BE49-F238E27FC236}">
                          <a16:creationId xmlns:a16="http://schemas.microsoft.com/office/drawing/2014/main" id="{E81AE864-CB23-4A6B-BA0D-BD68144F5061}"/>
                        </a:ext>
                      </a:extLst>
                    </p:cNvPr>
                    <p:cNvSpPr/>
                    <p:nvPr/>
                  </p:nvSpPr>
                  <p:spPr>
                    <a:xfrm flipH="1">
                      <a:off x="8790792" y="5398804"/>
                      <a:ext cx="116531" cy="549397"/>
                    </a:xfrm>
                    <a:prstGeom prst="lef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92" name="Group 191">
                    <a:extLst>
                      <a:ext uri="{FF2B5EF4-FFF2-40B4-BE49-F238E27FC236}">
                        <a16:creationId xmlns:a16="http://schemas.microsoft.com/office/drawing/2014/main" id="{DADED4EC-05EF-4084-822A-F54E0D03D847}"/>
                      </a:ext>
                    </a:extLst>
                  </p:cNvPr>
                  <p:cNvGrpSpPr/>
                  <p:nvPr/>
                </p:nvGrpSpPr>
                <p:grpSpPr>
                  <a:xfrm>
                    <a:off x="7012908" y="3231129"/>
                    <a:ext cx="1980342" cy="555351"/>
                    <a:chOff x="2095500" y="5149224"/>
                    <a:chExt cx="1638300" cy="459432"/>
                  </a:xfrm>
                </p:grpSpPr>
                <p:sp>
                  <p:nvSpPr>
                    <p:cNvPr id="202" name="Rectangle 201">
                      <a:extLst>
                        <a:ext uri="{FF2B5EF4-FFF2-40B4-BE49-F238E27FC236}">
                          <a16:creationId xmlns:a16="http://schemas.microsoft.com/office/drawing/2014/main" id="{62EC886D-C91A-42F8-8121-D8B731F77B73}"/>
                        </a:ext>
                      </a:extLst>
                    </p:cNvPr>
                    <p:cNvSpPr/>
                    <p:nvPr/>
                  </p:nvSpPr>
                  <p:spPr bwMode="auto">
                    <a:xfrm>
                      <a:off x="2095500" y="5151456"/>
                      <a:ext cx="1638300" cy="4572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96" charset="-128"/>
                      </a:endParaRPr>
                    </a:p>
                  </p:txBody>
                </p:sp>
                <p:sp>
                  <p:nvSpPr>
                    <p:cNvPr id="203" name="TextBox 202">
                      <a:extLst>
                        <a:ext uri="{FF2B5EF4-FFF2-40B4-BE49-F238E27FC236}">
                          <a16:creationId xmlns:a16="http://schemas.microsoft.com/office/drawing/2014/main" id="{0300737E-8765-4C92-AF94-DB24EB0308B7}"/>
                        </a:ext>
                      </a:extLst>
                    </p:cNvPr>
                    <p:cNvSpPr txBox="1"/>
                    <p:nvPr/>
                  </p:nvSpPr>
                  <p:spPr>
                    <a:xfrm>
                      <a:off x="2125644" y="5149224"/>
                      <a:ext cx="1562100" cy="432851"/>
                    </a:xfrm>
                    <a:prstGeom prst="rect">
                      <a:avLst/>
                    </a:prstGeom>
                    <a:noFill/>
                  </p:spPr>
                  <p:txBody>
                    <a:bodyPr wrap="square" rtlCol="0">
                      <a:spAutoFit/>
                    </a:bodyPr>
                    <a:lstStyle/>
                    <a:p>
                      <a:pPr algn="ctr"/>
                      <a:r>
                        <a:rPr lang="en-US" sz="2800" dirty="0">
                          <a:latin typeface="+mn-lt"/>
                        </a:rPr>
                        <a:t>User apps</a:t>
                      </a:r>
                    </a:p>
                  </p:txBody>
                </p:sp>
              </p:grpSp>
              <p:grpSp>
                <p:nvGrpSpPr>
                  <p:cNvPr id="193" name="Group 192">
                    <a:extLst>
                      <a:ext uri="{FF2B5EF4-FFF2-40B4-BE49-F238E27FC236}">
                        <a16:creationId xmlns:a16="http://schemas.microsoft.com/office/drawing/2014/main" id="{0F5B497E-3BCF-42B6-BA9A-D0B9FA501482}"/>
                      </a:ext>
                    </a:extLst>
                  </p:cNvPr>
                  <p:cNvGrpSpPr/>
                  <p:nvPr/>
                </p:nvGrpSpPr>
                <p:grpSpPr>
                  <a:xfrm>
                    <a:off x="9216322" y="3240314"/>
                    <a:ext cx="1354105" cy="557549"/>
                    <a:chOff x="8790792" y="5390652"/>
                    <a:chExt cx="1354105" cy="557549"/>
                  </a:xfrm>
                </p:grpSpPr>
                <p:sp>
                  <p:nvSpPr>
                    <p:cNvPr id="200" name="TextBox 199">
                      <a:extLst>
                        <a:ext uri="{FF2B5EF4-FFF2-40B4-BE49-F238E27FC236}">
                          <a16:creationId xmlns:a16="http://schemas.microsoft.com/office/drawing/2014/main" id="{A920C699-430C-4AC1-9960-7B3FFD4458B1}"/>
                        </a:ext>
                      </a:extLst>
                    </p:cNvPr>
                    <p:cNvSpPr txBox="1"/>
                    <p:nvPr/>
                  </p:nvSpPr>
                  <p:spPr>
                    <a:xfrm>
                      <a:off x="8938024" y="5390652"/>
                      <a:ext cx="1206873" cy="523220"/>
                    </a:xfrm>
                    <a:prstGeom prst="rect">
                      <a:avLst/>
                    </a:prstGeom>
                    <a:noFill/>
                  </p:spPr>
                  <p:txBody>
                    <a:bodyPr wrap="square" rtlCol="0">
                      <a:spAutoFit/>
                    </a:bodyPr>
                    <a:lstStyle/>
                    <a:p>
                      <a:r>
                        <a:rPr lang="en-US" sz="2800" dirty="0">
                          <a:latin typeface="+mn-lt"/>
                        </a:rPr>
                        <a:t>Ring 3</a:t>
                      </a:r>
                    </a:p>
                  </p:txBody>
                </p:sp>
                <p:sp>
                  <p:nvSpPr>
                    <p:cNvPr id="201" name="Left Bracket 200">
                      <a:extLst>
                        <a:ext uri="{FF2B5EF4-FFF2-40B4-BE49-F238E27FC236}">
                          <a16:creationId xmlns:a16="http://schemas.microsoft.com/office/drawing/2014/main" id="{576299BA-231E-4AA1-AF97-DB8A4D427A8F}"/>
                        </a:ext>
                      </a:extLst>
                    </p:cNvPr>
                    <p:cNvSpPr/>
                    <p:nvPr/>
                  </p:nvSpPr>
                  <p:spPr>
                    <a:xfrm flipH="1">
                      <a:off x="8790792" y="5398804"/>
                      <a:ext cx="116531" cy="549397"/>
                    </a:xfrm>
                    <a:prstGeom prst="lef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94" name="Group 193">
                    <a:extLst>
                      <a:ext uri="{FF2B5EF4-FFF2-40B4-BE49-F238E27FC236}">
                        <a16:creationId xmlns:a16="http://schemas.microsoft.com/office/drawing/2014/main" id="{705CB2A9-A1A6-4100-882D-F2684E6231CA}"/>
                      </a:ext>
                    </a:extLst>
                  </p:cNvPr>
                  <p:cNvGrpSpPr/>
                  <p:nvPr/>
                </p:nvGrpSpPr>
                <p:grpSpPr>
                  <a:xfrm>
                    <a:off x="7012106" y="3967213"/>
                    <a:ext cx="1980342" cy="555351"/>
                    <a:chOff x="2095500" y="5149224"/>
                    <a:chExt cx="1638300" cy="459432"/>
                  </a:xfrm>
                </p:grpSpPr>
                <p:sp>
                  <p:nvSpPr>
                    <p:cNvPr id="198" name="Rectangle 197">
                      <a:extLst>
                        <a:ext uri="{FF2B5EF4-FFF2-40B4-BE49-F238E27FC236}">
                          <a16:creationId xmlns:a16="http://schemas.microsoft.com/office/drawing/2014/main" id="{D747A602-7786-4AA1-8903-1D93CA0669E3}"/>
                        </a:ext>
                      </a:extLst>
                    </p:cNvPr>
                    <p:cNvSpPr/>
                    <p:nvPr/>
                  </p:nvSpPr>
                  <p:spPr bwMode="auto">
                    <a:xfrm>
                      <a:off x="2095500" y="5151456"/>
                      <a:ext cx="1638300" cy="457200"/>
                    </a:xfrm>
                    <a:prstGeom prst="rect">
                      <a:avLst/>
                    </a:prstGeom>
                    <a:solidFill>
                      <a:schemeClr val="bg1"/>
                    </a:solid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96" charset="-128"/>
                      </a:endParaRPr>
                    </a:p>
                  </p:txBody>
                </p:sp>
                <p:sp>
                  <p:nvSpPr>
                    <p:cNvPr id="199" name="TextBox 198">
                      <a:extLst>
                        <a:ext uri="{FF2B5EF4-FFF2-40B4-BE49-F238E27FC236}">
                          <a16:creationId xmlns:a16="http://schemas.microsoft.com/office/drawing/2014/main" id="{1F1F9B57-7CE0-403B-88F0-42359E69AEB0}"/>
                        </a:ext>
                      </a:extLst>
                    </p:cNvPr>
                    <p:cNvSpPr txBox="1"/>
                    <p:nvPr/>
                  </p:nvSpPr>
                  <p:spPr>
                    <a:xfrm>
                      <a:off x="2125644" y="5149224"/>
                      <a:ext cx="1562100" cy="432851"/>
                    </a:xfrm>
                    <a:prstGeom prst="rect">
                      <a:avLst/>
                    </a:prstGeom>
                    <a:noFill/>
                  </p:spPr>
                  <p:txBody>
                    <a:bodyPr wrap="square" rtlCol="0">
                      <a:spAutoFit/>
                    </a:bodyPr>
                    <a:lstStyle/>
                    <a:p>
                      <a:pPr algn="ctr"/>
                      <a:r>
                        <a:rPr lang="en-US" sz="2800" dirty="0">
                          <a:solidFill>
                            <a:schemeClr val="bg1">
                              <a:lumMod val="75000"/>
                            </a:schemeClr>
                          </a:solidFill>
                          <a:latin typeface="+mn-lt"/>
                        </a:rPr>
                        <a:t>Nothing</a:t>
                      </a:r>
                    </a:p>
                  </p:txBody>
                </p:sp>
              </p:grpSp>
              <p:grpSp>
                <p:nvGrpSpPr>
                  <p:cNvPr id="195" name="Group 194">
                    <a:extLst>
                      <a:ext uri="{FF2B5EF4-FFF2-40B4-BE49-F238E27FC236}">
                        <a16:creationId xmlns:a16="http://schemas.microsoft.com/office/drawing/2014/main" id="{D35C57EB-9E03-4CF6-A787-AF985055BFE7}"/>
                      </a:ext>
                    </a:extLst>
                  </p:cNvPr>
                  <p:cNvGrpSpPr/>
                  <p:nvPr/>
                </p:nvGrpSpPr>
                <p:grpSpPr>
                  <a:xfrm>
                    <a:off x="7002488" y="4675055"/>
                    <a:ext cx="1980342" cy="555351"/>
                    <a:chOff x="2095500" y="5149224"/>
                    <a:chExt cx="1638300" cy="459432"/>
                  </a:xfrm>
                </p:grpSpPr>
                <p:sp>
                  <p:nvSpPr>
                    <p:cNvPr id="196" name="Rectangle 195">
                      <a:extLst>
                        <a:ext uri="{FF2B5EF4-FFF2-40B4-BE49-F238E27FC236}">
                          <a16:creationId xmlns:a16="http://schemas.microsoft.com/office/drawing/2014/main" id="{5B186BD3-1908-4B93-9C57-065ADEC4F412}"/>
                        </a:ext>
                      </a:extLst>
                    </p:cNvPr>
                    <p:cNvSpPr/>
                    <p:nvPr/>
                  </p:nvSpPr>
                  <p:spPr bwMode="auto">
                    <a:xfrm>
                      <a:off x="2095500" y="5151456"/>
                      <a:ext cx="1638300" cy="457200"/>
                    </a:xfrm>
                    <a:prstGeom prst="rect">
                      <a:avLst/>
                    </a:prstGeom>
                    <a:solidFill>
                      <a:schemeClr val="bg1"/>
                    </a:solid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96" charset="-128"/>
                      </a:endParaRPr>
                    </a:p>
                  </p:txBody>
                </p:sp>
                <p:sp>
                  <p:nvSpPr>
                    <p:cNvPr id="197" name="TextBox 196">
                      <a:extLst>
                        <a:ext uri="{FF2B5EF4-FFF2-40B4-BE49-F238E27FC236}">
                          <a16:creationId xmlns:a16="http://schemas.microsoft.com/office/drawing/2014/main" id="{96874532-BA29-4376-898A-0285330054F2}"/>
                        </a:ext>
                      </a:extLst>
                    </p:cNvPr>
                    <p:cNvSpPr txBox="1"/>
                    <p:nvPr/>
                  </p:nvSpPr>
                  <p:spPr>
                    <a:xfrm>
                      <a:off x="2125644" y="5149224"/>
                      <a:ext cx="1562100" cy="432851"/>
                    </a:xfrm>
                    <a:prstGeom prst="rect">
                      <a:avLst/>
                    </a:prstGeom>
                    <a:noFill/>
                  </p:spPr>
                  <p:txBody>
                    <a:bodyPr wrap="square" rtlCol="0">
                      <a:spAutoFit/>
                    </a:bodyPr>
                    <a:lstStyle/>
                    <a:p>
                      <a:pPr algn="ctr"/>
                      <a:r>
                        <a:rPr lang="en-US" sz="2800" dirty="0">
                          <a:solidFill>
                            <a:schemeClr val="bg1">
                              <a:lumMod val="75000"/>
                            </a:schemeClr>
                          </a:solidFill>
                        </a:rPr>
                        <a:t>Nothing</a:t>
                      </a:r>
                    </a:p>
                  </p:txBody>
                </p:sp>
              </p:grpSp>
            </p:grpSp>
            <p:sp>
              <p:nvSpPr>
                <p:cNvPr id="187" name="TextBox 186">
                  <a:extLst>
                    <a:ext uri="{FF2B5EF4-FFF2-40B4-BE49-F238E27FC236}">
                      <a16:creationId xmlns:a16="http://schemas.microsoft.com/office/drawing/2014/main" id="{DA5DE59B-E301-4F27-B0D4-64E175385883}"/>
                    </a:ext>
                  </a:extLst>
                </p:cNvPr>
                <p:cNvSpPr txBox="1"/>
                <p:nvPr/>
              </p:nvSpPr>
              <p:spPr>
                <a:xfrm>
                  <a:off x="8043658" y="624952"/>
                  <a:ext cx="1211484" cy="584775"/>
                </a:xfrm>
                <a:prstGeom prst="rect">
                  <a:avLst/>
                </a:prstGeom>
                <a:noFill/>
              </p:spPr>
              <p:txBody>
                <a:bodyPr wrap="square" rtlCol="0">
                  <a:spAutoFit/>
                </a:bodyPr>
                <a:lstStyle/>
                <a:p>
                  <a:pPr algn="ctr"/>
                  <a:r>
                    <a:rPr lang="en-US" sz="3200" b="1" dirty="0">
                      <a:latin typeface="Segoe UI" panose="020B0502040204020203" pitchFamily="34" charset="0"/>
                      <a:cs typeface="Segoe UI" panose="020B0502040204020203" pitchFamily="34" charset="0"/>
                    </a:rPr>
                    <a:t>VM 1</a:t>
                  </a:r>
                </a:p>
              </p:txBody>
            </p:sp>
          </p:grpSp>
        </p:grpSp>
        <p:sp>
          <p:nvSpPr>
            <p:cNvPr id="183" name="TextBox 182">
              <a:extLst>
                <a:ext uri="{FF2B5EF4-FFF2-40B4-BE49-F238E27FC236}">
                  <a16:creationId xmlns:a16="http://schemas.microsoft.com/office/drawing/2014/main" id="{6DE5E44F-9D90-4401-81B7-F8D79A2AFC30}"/>
                </a:ext>
              </a:extLst>
            </p:cNvPr>
            <p:cNvSpPr txBox="1"/>
            <p:nvPr/>
          </p:nvSpPr>
          <p:spPr>
            <a:xfrm rot="16200000">
              <a:off x="5098286" y="2401109"/>
              <a:ext cx="2967539" cy="584775"/>
            </a:xfrm>
            <a:prstGeom prst="rect">
              <a:avLst/>
            </a:prstGeom>
            <a:solidFill>
              <a:srgbClr val="FFCCCC"/>
            </a:solidFill>
            <a:ln>
              <a:solidFill>
                <a:schemeClr val="tx1"/>
              </a:solidFill>
            </a:ln>
          </p:spPr>
          <p:txBody>
            <a:bodyPr wrap="square" rtlCol="0">
              <a:spAutoFit/>
            </a:bodyPr>
            <a:lstStyle/>
            <a:p>
              <a:pPr algn="ctr"/>
              <a:r>
                <a:rPr lang="en-US" sz="3200" b="1" dirty="0"/>
                <a:t>Non-root</a:t>
              </a:r>
            </a:p>
          </p:txBody>
        </p:sp>
      </p:grpSp>
      <p:grpSp>
        <p:nvGrpSpPr>
          <p:cNvPr id="219" name="Group 218">
            <a:extLst>
              <a:ext uri="{FF2B5EF4-FFF2-40B4-BE49-F238E27FC236}">
                <a16:creationId xmlns:a16="http://schemas.microsoft.com/office/drawing/2014/main" id="{864B6EC7-3510-43C8-84F0-7D1298F2A12D}"/>
              </a:ext>
            </a:extLst>
          </p:cNvPr>
          <p:cNvGrpSpPr/>
          <p:nvPr/>
        </p:nvGrpSpPr>
        <p:grpSpPr>
          <a:xfrm>
            <a:off x="828613" y="6031861"/>
            <a:ext cx="6477474" cy="552653"/>
            <a:chOff x="2095500" y="5181600"/>
            <a:chExt cx="1638300" cy="457200"/>
          </a:xfrm>
        </p:grpSpPr>
        <p:sp>
          <p:nvSpPr>
            <p:cNvPr id="241" name="Rectangle 240">
              <a:extLst>
                <a:ext uri="{FF2B5EF4-FFF2-40B4-BE49-F238E27FC236}">
                  <a16:creationId xmlns:a16="http://schemas.microsoft.com/office/drawing/2014/main" id="{C8693B77-82F2-4C2E-AF2B-A72E9A1115B3}"/>
                </a:ext>
              </a:extLst>
            </p:cNvPr>
            <p:cNvSpPr/>
            <p:nvPr/>
          </p:nvSpPr>
          <p:spPr bwMode="auto">
            <a:xfrm>
              <a:off x="2095500" y="5181600"/>
              <a:ext cx="1638300" cy="457200"/>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pitchFamily="-96" charset="-128"/>
              </a:endParaRPr>
            </a:p>
          </p:txBody>
        </p:sp>
        <p:sp>
          <p:nvSpPr>
            <p:cNvPr id="242" name="TextBox 241">
              <a:extLst>
                <a:ext uri="{FF2B5EF4-FFF2-40B4-BE49-F238E27FC236}">
                  <a16:creationId xmlns:a16="http://schemas.microsoft.com/office/drawing/2014/main" id="{5030340F-C020-49D4-BF99-6398D1BE2A98}"/>
                </a:ext>
              </a:extLst>
            </p:cNvPr>
            <p:cNvSpPr txBox="1"/>
            <p:nvPr/>
          </p:nvSpPr>
          <p:spPr>
            <a:xfrm>
              <a:off x="2306096" y="5203257"/>
              <a:ext cx="1232179" cy="432850"/>
            </a:xfrm>
            <a:prstGeom prst="rect">
              <a:avLst/>
            </a:prstGeom>
            <a:noFill/>
          </p:spPr>
          <p:txBody>
            <a:bodyPr wrap="square" rtlCol="0">
              <a:spAutoFit/>
            </a:bodyPr>
            <a:lstStyle/>
            <a:p>
              <a:pPr algn="ctr"/>
              <a:r>
                <a:rPr lang="en-US" sz="2800" dirty="0">
                  <a:latin typeface="+mn-lt"/>
                </a:rPr>
                <a:t>VMM</a:t>
              </a:r>
            </a:p>
          </p:txBody>
        </p:sp>
      </p:grpSp>
      <p:grpSp>
        <p:nvGrpSpPr>
          <p:cNvPr id="223" name="Group 222">
            <a:extLst>
              <a:ext uri="{FF2B5EF4-FFF2-40B4-BE49-F238E27FC236}">
                <a16:creationId xmlns:a16="http://schemas.microsoft.com/office/drawing/2014/main" id="{399CE111-5A57-436A-8E69-D2FFD9D1806D}"/>
              </a:ext>
            </a:extLst>
          </p:cNvPr>
          <p:cNvGrpSpPr/>
          <p:nvPr/>
        </p:nvGrpSpPr>
        <p:grpSpPr>
          <a:xfrm>
            <a:off x="830397" y="3864186"/>
            <a:ext cx="6477474" cy="555351"/>
            <a:chOff x="2095500" y="5149224"/>
            <a:chExt cx="1638300" cy="459432"/>
          </a:xfrm>
        </p:grpSpPr>
        <p:sp>
          <p:nvSpPr>
            <p:cNvPr id="233" name="Rectangle 232">
              <a:extLst>
                <a:ext uri="{FF2B5EF4-FFF2-40B4-BE49-F238E27FC236}">
                  <a16:creationId xmlns:a16="http://schemas.microsoft.com/office/drawing/2014/main" id="{B5933BCD-115A-4F15-B894-C74E90E26FED}"/>
                </a:ext>
              </a:extLst>
            </p:cNvPr>
            <p:cNvSpPr/>
            <p:nvPr/>
          </p:nvSpPr>
          <p:spPr bwMode="auto">
            <a:xfrm>
              <a:off x="2095500" y="5151456"/>
              <a:ext cx="1638300" cy="4572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96" charset="-128"/>
              </a:endParaRPr>
            </a:p>
          </p:txBody>
        </p:sp>
        <p:sp>
          <p:nvSpPr>
            <p:cNvPr id="234" name="TextBox 233">
              <a:extLst>
                <a:ext uri="{FF2B5EF4-FFF2-40B4-BE49-F238E27FC236}">
                  <a16:creationId xmlns:a16="http://schemas.microsoft.com/office/drawing/2014/main" id="{3DAA06D4-4E94-4F40-8EBD-024FEDE10C50}"/>
                </a:ext>
              </a:extLst>
            </p:cNvPr>
            <p:cNvSpPr txBox="1"/>
            <p:nvPr/>
          </p:nvSpPr>
          <p:spPr>
            <a:xfrm>
              <a:off x="2125644" y="5149224"/>
              <a:ext cx="1562100" cy="432851"/>
            </a:xfrm>
            <a:prstGeom prst="rect">
              <a:avLst/>
            </a:prstGeom>
            <a:noFill/>
          </p:spPr>
          <p:txBody>
            <a:bodyPr wrap="square" rtlCol="0">
              <a:spAutoFit/>
            </a:bodyPr>
            <a:lstStyle/>
            <a:p>
              <a:pPr algn="ctr"/>
              <a:r>
                <a:rPr lang="en-US" sz="2800" dirty="0">
                  <a:latin typeface="+mn-lt"/>
                </a:rPr>
                <a:t>User apps</a:t>
              </a:r>
            </a:p>
          </p:txBody>
        </p:sp>
      </p:grpSp>
      <p:grpSp>
        <p:nvGrpSpPr>
          <p:cNvPr id="225" name="Group 224">
            <a:extLst>
              <a:ext uri="{FF2B5EF4-FFF2-40B4-BE49-F238E27FC236}">
                <a16:creationId xmlns:a16="http://schemas.microsoft.com/office/drawing/2014/main" id="{CF2617BD-FE5D-4A4A-8F39-5B9232F76D7F}"/>
              </a:ext>
            </a:extLst>
          </p:cNvPr>
          <p:cNvGrpSpPr/>
          <p:nvPr/>
        </p:nvGrpSpPr>
        <p:grpSpPr>
          <a:xfrm>
            <a:off x="828613" y="4600270"/>
            <a:ext cx="6477474" cy="555351"/>
            <a:chOff x="2095500" y="5149224"/>
            <a:chExt cx="1638300" cy="459432"/>
          </a:xfrm>
        </p:grpSpPr>
        <p:sp>
          <p:nvSpPr>
            <p:cNvPr id="229" name="Rectangle 228">
              <a:extLst>
                <a:ext uri="{FF2B5EF4-FFF2-40B4-BE49-F238E27FC236}">
                  <a16:creationId xmlns:a16="http://schemas.microsoft.com/office/drawing/2014/main" id="{4075C7CB-2E5D-4E26-9E4B-5150AF04104B}"/>
                </a:ext>
              </a:extLst>
            </p:cNvPr>
            <p:cNvSpPr/>
            <p:nvPr/>
          </p:nvSpPr>
          <p:spPr bwMode="auto">
            <a:xfrm>
              <a:off x="2095500" y="5151456"/>
              <a:ext cx="1638300" cy="457200"/>
            </a:xfrm>
            <a:prstGeom prst="rect">
              <a:avLst/>
            </a:prstGeom>
            <a:solidFill>
              <a:schemeClr val="bg1"/>
            </a:solid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96" charset="-128"/>
              </a:endParaRPr>
            </a:p>
          </p:txBody>
        </p:sp>
        <p:sp>
          <p:nvSpPr>
            <p:cNvPr id="230" name="TextBox 229">
              <a:extLst>
                <a:ext uri="{FF2B5EF4-FFF2-40B4-BE49-F238E27FC236}">
                  <a16:creationId xmlns:a16="http://schemas.microsoft.com/office/drawing/2014/main" id="{6463AD37-1C35-47F2-BA2D-97F0DBBA7C0E}"/>
                </a:ext>
              </a:extLst>
            </p:cNvPr>
            <p:cNvSpPr txBox="1"/>
            <p:nvPr/>
          </p:nvSpPr>
          <p:spPr>
            <a:xfrm>
              <a:off x="2125644" y="5149224"/>
              <a:ext cx="1562100" cy="432851"/>
            </a:xfrm>
            <a:prstGeom prst="rect">
              <a:avLst/>
            </a:prstGeom>
            <a:noFill/>
          </p:spPr>
          <p:txBody>
            <a:bodyPr wrap="square" rtlCol="0">
              <a:spAutoFit/>
            </a:bodyPr>
            <a:lstStyle/>
            <a:p>
              <a:pPr algn="ctr"/>
              <a:r>
                <a:rPr lang="en-US" sz="2800" dirty="0">
                  <a:solidFill>
                    <a:schemeClr val="bg1">
                      <a:lumMod val="75000"/>
                    </a:schemeClr>
                  </a:solidFill>
                  <a:latin typeface="+mn-lt"/>
                </a:rPr>
                <a:t>Nothing</a:t>
              </a:r>
            </a:p>
          </p:txBody>
        </p:sp>
      </p:grpSp>
      <p:grpSp>
        <p:nvGrpSpPr>
          <p:cNvPr id="226" name="Group 225">
            <a:extLst>
              <a:ext uri="{FF2B5EF4-FFF2-40B4-BE49-F238E27FC236}">
                <a16:creationId xmlns:a16="http://schemas.microsoft.com/office/drawing/2014/main" id="{869A4BCA-B57D-4B07-93A7-41864BB42C06}"/>
              </a:ext>
            </a:extLst>
          </p:cNvPr>
          <p:cNvGrpSpPr/>
          <p:nvPr/>
        </p:nvGrpSpPr>
        <p:grpSpPr>
          <a:xfrm>
            <a:off x="807219" y="5308112"/>
            <a:ext cx="6477474" cy="555351"/>
            <a:chOff x="2095500" y="5149224"/>
            <a:chExt cx="1638300" cy="459432"/>
          </a:xfrm>
        </p:grpSpPr>
        <p:sp>
          <p:nvSpPr>
            <p:cNvPr id="227" name="Rectangle 226">
              <a:extLst>
                <a:ext uri="{FF2B5EF4-FFF2-40B4-BE49-F238E27FC236}">
                  <a16:creationId xmlns:a16="http://schemas.microsoft.com/office/drawing/2014/main" id="{5DF87180-431B-487B-9515-F3773CCBBBD7}"/>
                </a:ext>
              </a:extLst>
            </p:cNvPr>
            <p:cNvSpPr/>
            <p:nvPr/>
          </p:nvSpPr>
          <p:spPr bwMode="auto">
            <a:xfrm>
              <a:off x="2095500" y="5151456"/>
              <a:ext cx="1638300" cy="457200"/>
            </a:xfrm>
            <a:prstGeom prst="rect">
              <a:avLst/>
            </a:prstGeom>
            <a:solidFill>
              <a:schemeClr val="bg1"/>
            </a:solidFill>
            <a:ln w="9525" cap="flat" cmpd="sng" algn="ctr">
              <a:solidFill>
                <a:schemeClr val="tx1"/>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96" charset="-128"/>
              </a:endParaRPr>
            </a:p>
          </p:txBody>
        </p:sp>
        <p:sp>
          <p:nvSpPr>
            <p:cNvPr id="228" name="TextBox 227">
              <a:extLst>
                <a:ext uri="{FF2B5EF4-FFF2-40B4-BE49-F238E27FC236}">
                  <a16:creationId xmlns:a16="http://schemas.microsoft.com/office/drawing/2014/main" id="{C42DD14C-E052-4296-99E8-5B597D905369}"/>
                </a:ext>
              </a:extLst>
            </p:cNvPr>
            <p:cNvSpPr txBox="1"/>
            <p:nvPr/>
          </p:nvSpPr>
          <p:spPr>
            <a:xfrm>
              <a:off x="2125644" y="5149224"/>
              <a:ext cx="1562100" cy="432851"/>
            </a:xfrm>
            <a:prstGeom prst="rect">
              <a:avLst/>
            </a:prstGeom>
            <a:noFill/>
          </p:spPr>
          <p:txBody>
            <a:bodyPr wrap="square" rtlCol="0">
              <a:spAutoFit/>
            </a:bodyPr>
            <a:lstStyle/>
            <a:p>
              <a:pPr algn="ctr"/>
              <a:r>
                <a:rPr lang="en-US" sz="2800" dirty="0">
                  <a:solidFill>
                    <a:schemeClr val="bg1">
                      <a:lumMod val="75000"/>
                    </a:schemeClr>
                  </a:solidFill>
                </a:rPr>
                <a:t>Nothing</a:t>
              </a:r>
            </a:p>
          </p:txBody>
        </p:sp>
      </p:grpSp>
      <p:grpSp>
        <p:nvGrpSpPr>
          <p:cNvPr id="243" name="Group 242">
            <a:extLst>
              <a:ext uri="{FF2B5EF4-FFF2-40B4-BE49-F238E27FC236}">
                <a16:creationId xmlns:a16="http://schemas.microsoft.com/office/drawing/2014/main" id="{72DBACA7-D777-4D12-A6A0-CA3544534294}"/>
              </a:ext>
            </a:extLst>
          </p:cNvPr>
          <p:cNvGrpSpPr/>
          <p:nvPr/>
        </p:nvGrpSpPr>
        <p:grpSpPr>
          <a:xfrm>
            <a:off x="7529961" y="5313036"/>
            <a:ext cx="1354105" cy="557549"/>
            <a:chOff x="8790792" y="5390652"/>
            <a:chExt cx="1354105" cy="557549"/>
          </a:xfrm>
        </p:grpSpPr>
        <p:sp>
          <p:nvSpPr>
            <p:cNvPr id="244" name="TextBox 243">
              <a:extLst>
                <a:ext uri="{FF2B5EF4-FFF2-40B4-BE49-F238E27FC236}">
                  <a16:creationId xmlns:a16="http://schemas.microsoft.com/office/drawing/2014/main" id="{DE447265-5D4B-4850-92C8-DDE090FF3A6A}"/>
                </a:ext>
              </a:extLst>
            </p:cNvPr>
            <p:cNvSpPr txBox="1"/>
            <p:nvPr/>
          </p:nvSpPr>
          <p:spPr>
            <a:xfrm>
              <a:off x="8938024" y="5390652"/>
              <a:ext cx="1206873" cy="523220"/>
            </a:xfrm>
            <a:prstGeom prst="rect">
              <a:avLst/>
            </a:prstGeom>
            <a:noFill/>
          </p:spPr>
          <p:txBody>
            <a:bodyPr wrap="square" rtlCol="0">
              <a:spAutoFit/>
            </a:bodyPr>
            <a:lstStyle/>
            <a:p>
              <a:r>
                <a:rPr lang="en-US" sz="2800" dirty="0">
                  <a:latin typeface="+mn-lt"/>
                </a:rPr>
                <a:t>Ring 1</a:t>
              </a:r>
            </a:p>
          </p:txBody>
        </p:sp>
        <p:sp>
          <p:nvSpPr>
            <p:cNvPr id="245" name="Left Bracket 244">
              <a:extLst>
                <a:ext uri="{FF2B5EF4-FFF2-40B4-BE49-F238E27FC236}">
                  <a16:creationId xmlns:a16="http://schemas.microsoft.com/office/drawing/2014/main" id="{E3C18936-8E25-4C40-8C51-E234D4635F3E}"/>
                </a:ext>
              </a:extLst>
            </p:cNvPr>
            <p:cNvSpPr/>
            <p:nvPr/>
          </p:nvSpPr>
          <p:spPr>
            <a:xfrm flipH="1">
              <a:off x="8790792" y="5398804"/>
              <a:ext cx="116531" cy="549397"/>
            </a:xfrm>
            <a:prstGeom prst="lef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46" name="Group 245">
            <a:extLst>
              <a:ext uri="{FF2B5EF4-FFF2-40B4-BE49-F238E27FC236}">
                <a16:creationId xmlns:a16="http://schemas.microsoft.com/office/drawing/2014/main" id="{93477AB9-DA18-4EC1-A4DE-B02E6BD6EA5F}"/>
              </a:ext>
            </a:extLst>
          </p:cNvPr>
          <p:cNvGrpSpPr/>
          <p:nvPr/>
        </p:nvGrpSpPr>
        <p:grpSpPr>
          <a:xfrm>
            <a:off x="7529961" y="6012134"/>
            <a:ext cx="1354105" cy="557549"/>
            <a:chOff x="8790792" y="5236414"/>
            <a:chExt cx="1354105" cy="557549"/>
          </a:xfrm>
        </p:grpSpPr>
        <p:sp>
          <p:nvSpPr>
            <p:cNvPr id="247" name="TextBox 246">
              <a:extLst>
                <a:ext uri="{FF2B5EF4-FFF2-40B4-BE49-F238E27FC236}">
                  <a16:creationId xmlns:a16="http://schemas.microsoft.com/office/drawing/2014/main" id="{B39DDDE9-9778-4FBF-AFC6-B2C7C8A74272}"/>
                </a:ext>
              </a:extLst>
            </p:cNvPr>
            <p:cNvSpPr txBox="1"/>
            <p:nvPr/>
          </p:nvSpPr>
          <p:spPr>
            <a:xfrm>
              <a:off x="8938024" y="5236414"/>
              <a:ext cx="1206873" cy="523220"/>
            </a:xfrm>
            <a:prstGeom prst="rect">
              <a:avLst/>
            </a:prstGeom>
            <a:noFill/>
          </p:spPr>
          <p:txBody>
            <a:bodyPr wrap="square" rtlCol="0">
              <a:spAutoFit/>
            </a:bodyPr>
            <a:lstStyle/>
            <a:p>
              <a:r>
                <a:rPr lang="en-US" sz="2800" dirty="0">
                  <a:latin typeface="+mn-lt"/>
                </a:rPr>
                <a:t>Ring 0</a:t>
              </a:r>
            </a:p>
          </p:txBody>
        </p:sp>
        <p:sp>
          <p:nvSpPr>
            <p:cNvPr id="248" name="Left Bracket 247">
              <a:extLst>
                <a:ext uri="{FF2B5EF4-FFF2-40B4-BE49-F238E27FC236}">
                  <a16:creationId xmlns:a16="http://schemas.microsoft.com/office/drawing/2014/main" id="{A7436D49-146D-4145-886F-BED06B4E2B56}"/>
                </a:ext>
              </a:extLst>
            </p:cNvPr>
            <p:cNvSpPr/>
            <p:nvPr/>
          </p:nvSpPr>
          <p:spPr>
            <a:xfrm flipH="1">
              <a:off x="8790792" y="5244566"/>
              <a:ext cx="116531" cy="549397"/>
            </a:xfrm>
            <a:prstGeom prst="lef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49" name="Group 248">
            <a:extLst>
              <a:ext uri="{FF2B5EF4-FFF2-40B4-BE49-F238E27FC236}">
                <a16:creationId xmlns:a16="http://schemas.microsoft.com/office/drawing/2014/main" id="{451C6233-C778-4BF7-8D71-47C3BE12067C}"/>
              </a:ext>
            </a:extLst>
          </p:cNvPr>
          <p:cNvGrpSpPr/>
          <p:nvPr/>
        </p:nvGrpSpPr>
        <p:grpSpPr>
          <a:xfrm>
            <a:off x="7529961" y="4588335"/>
            <a:ext cx="1354105" cy="557549"/>
            <a:chOff x="8790792" y="5390652"/>
            <a:chExt cx="1354105" cy="557549"/>
          </a:xfrm>
        </p:grpSpPr>
        <p:sp>
          <p:nvSpPr>
            <p:cNvPr id="250" name="TextBox 249">
              <a:extLst>
                <a:ext uri="{FF2B5EF4-FFF2-40B4-BE49-F238E27FC236}">
                  <a16:creationId xmlns:a16="http://schemas.microsoft.com/office/drawing/2014/main" id="{8DB43757-5DFF-46A9-B55D-A69C56256D85}"/>
                </a:ext>
              </a:extLst>
            </p:cNvPr>
            <p:cNvSpPr txBox="1"/>
            <p:nvPr/>
          </p:nvSpPr>
          <p:spPr>
            <a:xfrm>
              <a:off x="8938024" y="5390652"/>
              <a:ext cx="1206873" cy="523220"/>
            </a:xfrm>
            <a:prstGeom prst="rect">
              <a:avLst/>
            </a:prstGeom>
            <a:noFill/>
          </p:spPr>
          <p:txBody>
            <a:bodyPr wrap="square" rtlCol="0">
              <a:spAutoFit/>
            </a:bodyPr>
            <a:lstStyle/>
            <a:p>
              <a:r>
                <a:rPr lang="en-US" sz="2800" dirty="0">
                  <a:latin typeface="+mn-lt"/>
                </a:rPr>
                <a:t>Ring 2</a:t>
              </a:r>
            </a:p>
          </p:txBody>
        </p:sp>
        <p:sp>
          <p:nvSpPr>
            <p:cNvPr id="251" name="Left Bracket 250">
              <a:extLst>
                <a:ext uri="{FF2B5EF4-FFF2-40B4-BE49-F238E27FC236}">
                  <a16:creationId xmlns:a16="http://schemas.microsoft.com/office/drawing/2014/main" id="{BA28176A-994C-4165-970E-53FE89C23B1A}"/>
                </a:ext>
              </a:extLst>
            </p:cNvPr>
            <p:cNvSpPr/>
            <p:nvPr/>
          </p:nvSpPr>
          <p:spPr>
            <a:xfrm flipH="1">
              <a:off x="8790792" y="5398804"/>
              <a:ext cx="116531" cy="549397"/>
            </a:xfrm>
            <a:prstGeom prst="lef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52" name="Group 251">
            <a:extLst>
              <a:ext uri="{FF2B5EF4-FFF2-40B4-BE49-F238E27FC236}">
                <a16:creationId xmlns:a16="http://schemas.microsoft.com/office/drawing/2014/main" id="{339D3476-07F1-4972-BAA7-D758DCBBF0DB}"/>
              </a:ext>
            </a:extLst>
          </p:cNvPr>
          <p:cNvGrpSpPr/>
          <p:nvPr/>
        </p:nvGrpSpPr>
        <p:grpSpPr>
          <a:xfrm>
            <a:off x="7529961" y="3863634"/>
            <a:ext cx="1354105" cy="557549"/>
            <a:chOff x="8790792" y="5390652"/>
            <a:chExt cx="1354105" cy="557549"/>
          </a:xfrm>
        </p:grpSpPr>
        <p:sp>
          <p:nvSpPr>
            <p:cNvPr id="253" name="TextBox 252">
              <a:extLst>
                <a:ext uri="{FF2B5EF4-FFF2-40B4-BE49-F238E27FC236}">
                  <a16:creationId xmlns:a16="http://schemas.microsoft.com/office/drawing/2014/main" id="{89A9F01C-A0B2-46B9-A200-E5A3E944790F}"/>
                </a:ext>
              </a:extLst>
            </p:cNvPr>
            <p:cNvSpPr txBox="1"/>
            <p:nvPr/>
          </p:nvSpPr>
          <p:spPr>
            <a:xfrm>
              <a:off x="8938024" y="5390652"/>
              <a:ext cx="1206873" cy="523220"/>
            </a:xfrm>
            <a:prstGeom prst="rect">
              <a:avLst/>
            </a:prstGeom>
            <a:noFill/>
          </p:spPr>
          <p:txBody>
            <a:bodyPr wrap="square" rtlCol="0">
              <a:spAutoFit/>
            </a:bodyPr>
            <a:lstStyle/>
            <a:p>
              <a:r>
                <a:rPr lang="en-US" sz="2800" dirty="0">
                  <a:latin typeface="+mn-lt"/>
                </a:rPr>
                <a:t>Ring 3</a:t>
              </a:r>
            </a:p>
          </p:txBody>
        </p:sp>
        <p:sp>
          <p:nvSpPr>
            <p:cNvPr id="254" name="Left Bracket 253">
              <a:extLst>
                <a:ext uri="{FF2B5EF4-FFF2-40B4-BE49-F238E27FC236}">
                  <a16:creationId xmlns:a16="http://schemas.microsoft.com/office/drawing/2014/main" id="{DC7901A2-BCCB-4A1D-9DBA-B78B6BED9947}"/>
                </a:ext>
              </a:extLst>
            </p:cNvPr>
            <p:cNvSpPr/>
            <p:nvPr/>
          </p:nvSpPr>
          <p:spPr>
            <a:xfrm flipH="1">
              <a:off x="8790792" y="5398804"/>
              <a:ext cx="116531" cy="549397"/>
            </a:xfrm>
            <a:prstGeom prst="lef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92" name="TextBox 91">
            <a:extLst>
              <a:ext uri="{FF2B5EF4-FFF2-40B4-BE49-F238E27FC236}">
                <a16:creationId xmlns:a16="http://schemas.microsoft.com/office/drawing/2014/main" id="{E800F12B-2D6A-4E78-9881-A0CFC3BF2AC1}"/>
              </a:ext>
            </a:extLst>
          </p:cNvPr>
          <p:cNvSpPr txBox="1"/>
          <p:nvPr/>
        </p:nvSpPr>
        <p:spPr>
          <a:xfrm>
            <a:off x="8956556" y="3530469"/>
            <a:ext cx="1869550" cy="400110"/>
          </a:xfrm>
          <a:prstGeom prst="rect">
            <a:avLst/>
          </a:prstGeom>
          <a:noFill/>
          <a:ln>
            <a:solidFill>
              <a:schemeClr val="bg1"/>
            </a:solidFill>
          </a:ln>
        </p:spPr>
        <p:txBody>
          <a:bodyPr wrap="square" rtlCol="0">
            <a:spAutoFit/>
          </a:bodyPr>
          <a:lstStyle/>
          <a:p>
            <a:pPr algn="ctr">
              <a:lnSpc>
                <a:spcPts val="2400"/>
              </a:lnSpc>
            </a:pPr>
            <a:r>
              <a:rPr lang="en-US" sz="2000" b="1" dirty="0">
                <a:solidFill>
                  <a:schemeClr val="bg1"/>
                </a:solidFill>
                <a:latin typeface="Consolas" panose="020B0609020204030204" pitchFamily="49" charset="0"/>
              </a:rPr>
              <a:t>%vmcsPointer</a:t>
            </a:r>
          </a:p>
        </p:txBody>
      </p:sp>
      <p:sp>
        <p:nvSpPr>
          <p:cNvPr id="93" name="Rounded Rectangle 19">
            <a:extLst>
              <a:ext uri="{FF2B5EF4-FFF2-40B4-BE49-F238E27FC236}">
                <a16:creationId xmlns:a16="http://schemas.microsoft.com/office/drawing/2014/main" id="{792D14F0-1E6D-442C-92FC-528E72368F82}"/>
              </a:ext>
            </a:extLst>
          </p:cNvPr>
          <p:cNvSpPr/>
          <p:nvPr/>
        </p:nvSpPr>
        <p:spPr bwMode="auto">
          <a:xfrm>
            <a:off x="11184032" y="129293"/>
            <a:ext cx="922334" cy="5890994"/>
          </a:xfrm>
          <a:prstGeom prst="roundRect">
            <a:avLst>
              <a:gd name="adj" fmla="val 0"/>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latin typeface="Arial" charset="0"/>
              <a:ea typeface="ＭＳ Ｐゴシック" pitchFamily="-96" charset="-128"/>
            </a:endParaRPr>
          </a:p>
        </p:txBody>
      </p:sp>
      <p:sp>
        <p:nvSpPr>
          <p:cNvPr id="120" name="TextBox 119">
            <a:extLst>
              <a:ext uri="{FF2B5EF4-FFF2-40B4-BE49-F238E27FC236}">
                <a16:creationId xmlns:a16="http://schemas.microsoft.com/office/drawing/2014/main" id="{14F4DAD3-ED68-40E1-8F43-36C26593765D}"/>
              </a:ext>
            </a:extLst>
          </p:cNvPr>
          <p:cNvSpPr txBox="1"/>
          <p:nvPr/>
        </p:nvSpPr>
        <p:spPr>
          <a:xfrm>
            <a:off x="10802793" y="6082376"/>
            <a:ext cx="1697448" cy="646331"/>
          </a:xfrm>
          <a:prstGeom prst="rect">
            <a:avLst/>
          </a:prstGeom>
          <a:noFill/>
        </p:spPr>
        <p:txBody>
          <a:bodyPr wrap="square" rtlCol="0">
            <a:spAutoFit/>
          </a:bodyPr>
          <a:lstStyle/>
          <a:p>
            <a:pPr algn="ctr"/>
            <a:r>
              <a:rPr lang="en-US" sz="3600" dirty="0">
                <a:solidFill>
                  <a:schemeClr val="bg1"/>
                </a:solidFill>
              </a:rPr>
              <a:t>RAM</a:t>
            </a:r>
          </a:p>
        </p:txBody>
      </p:sp>
      <p:sp>
        <p:nvSpPr>
          <p:cNvPr id="122" name="Rounded Rectangle 19">
            <a:extLst>
              <a:ext uri="{FF2B5EF4-FFF2-40B4-BE49-F238E27FC236}">
                <a16:creationId xmlns:a16="http://schemas.microsoft.com/office/drawing/2014/main" id="{D8A0D4A0-0EBC-41D9-84F4-BFC79B7F004E}"/>
              </a:ext>
            </a:extLst>
          </p:cNvPr>
          <p:cNvSpPr/>
          <p:nvPr/>
        </p:nvSpPr>
        <p:spPr bwMode="auto">
          <a:xfrm rot="5400000">
            <a:off x="11303851" y="4761612"/>
            <a:ext cx="685800" cy="921164"/>
          </a:xfrm>
          <a:prstGeom prst="roundRect">
            <a:avLst>
              <a:gd name="adj" fmla="val 0"/>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latin typeface="Arial" charset="0"/>
              <a:ea typeface="ＭＳ Ｐゴシック" pitchFamily="-96" charset="-128"/>
            </a:endParaRPr>
          </a:p>
        </p:txBody>
      </p:sp>
      <p:sp>
        <p:nvSpPr>
          <p:cNvPr id="121" name="TextBox 120">
            <a:extLst>
              <a:ext uri="{FF2B5EF4-FFF2-40B4-BE49-F238E27FC236}">
                <a16:creationId xmlns:a16="http://schemas.microsoft.com/office/drawing/2014/main" id="{10D2967E-5BA8-4A68-B043-C0E9BDDE8D96}"/>
              </a:ext>
            </a:extLst>
          </p:cNvPr>
          <p:cNvSpPr txBox="1"/>
          <p:nvPr/>
        </p:nvSpPr>
        <p:spPr>
          <a:xfrm>
            <a:off x="11119913" y="4939688"/>
            <a:ext cx="1072149" cy="461665"/>
          </a:xfrm>
          <a:prstGeom prst="rect">
            <a:avLst/>
          </a:prstGeom>
          <a:noFill/>
          <a:ln>
            <a:noFill/>
          </a:ln>
        </p:spPr>
        <p:txBody>
          <a:bodyPr wrap="square" rtlCol="0">
            <a:spAutoFit/>
          </a:bodyPr>
          <a:lstStyle/>
          <a:p>
            <a:pPr algn="ctr"/>
            <a:r>
              <a:rPr lang="en-US" sz="2400" dirty="0"/>
              <a:t>VMCS</a:t>
            </a:r>
            <a:r>
              <a:rPr lang="en-US" sz="3200" baseline="-25000" dirty="0"/>
              <a:t>0</a:t>
            </a:r>
            <a:endParaRPr lang="en-US" sz="2400" baseline="-25000" dirty="0"/>
          </a:p>
        </p:txBody>
      </p:sp>
      <p:grpSp>
        <p:nvGrpSpPr>
          <p:cNvPr id="123" name="Group 122">
            <a:extLst>
              <a:ext uri="{FF2B5EF4-FFF2-40B4-BE49-F238E27FC236}">
                <a16:creationId xmlns:a16="http://schemas.microsoft.com/office/drawing/2014/main" id="{5B48F3D5-9A10-4689-ACC5-E73A86CC6F79}"/>
              </a:ext>
            </a:extLst>
          </p:cNvPr>
          <p:cNvGrpSpPr/>
          <p:nvPr/>
        </p:nvGrpSpPr>
        <p:grpSpPr>
          <a:xfrm>
            <a:off x="11111962" y="4031427"/>
            <a:ext cx="1072149" cy="685800"/>
            <a:chOff x="9193798" y="3782344"/>
            <a:chExt cx="1072149" cy="685800"/>
          </a:xfrm>
        </p:grpSpPr>
        <p:sp>
          <p:nvSpPr>
            <p:cNvPr id="124" name="Rounded Rectangle 19">
              <a:extLst>
                <a:ext uri="{FF2B5EF4-FFF2-40B4-BE49-F238E27FC236}">
                  <a16:creationId xmlns:a16="http://schemas.microsoft.com/office/drawing/2014/main" id="{ABC89317-2C1A-483D-9844-7AD9F16880DE}"/>
                </a:ext>
              </a:extLst>
            </p:cNvPr>
            <p:cNvSpPr/>
            <p:nvPr/>
          </p:nvSpPr>
          <p:spPr bwMode="auto">
            <a:xfrm rot="5400000">
              <a:off x="9386586" y="3666529"/>
              <a:ext cx="685800" cy="917430"/>
            </a:xfrm>
            <a:prstGeom prst="roundRect">
              <a:avLst>
                <a:gd name="adj" fmla="val 0"/>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ＭＳ Ｐゴシック" pitchFamily="-96" charset="-128"/>
              </a:endParaRPr>
            </a:p>
          </p:txBody>
        </p:sp>
        <p:sp>
          <p:nvSpPr>
            <p:cNvPr id="125" name="TextBox 124">
              <a:extLst>
                <a:ext uri="{FF2B5EF4-FFF2-40B4-BE49-F238E27FC236}">
                  <a16:creationId xmlns:a16="http://schemas.microsoft.com/office/drawing/2014/main" id="{1E8FE00D-06D0-47D0-83D0-F601B5043AFD}"/>
                </a:ext>
              </a:extLst>
            </p:cNvPr>
            <p:cNvSpPr txBox="1"/>
            <p:nvPr/>
          </p:nvSpPr>
          <p:spPr>
            <a:xfrm>
              <a:off x="9193798" y="3823925"/>
              <a:ext cx="1072149" cy="461665"/>
            </a:xfrm>
            <a:prstGeom prst="rect">
              <a:avLst/>
            </a:prstGeom>
            <a:noFill/>
            <a:ln>
              <a:noFill/>
            </a:ln>
          </p:spPr>
          <p:txBody>
            <a:bodyPr wrap="square" rtlCol="0">
              <a:spAutoFit/>
            </a:bodyPr>
            <a:lstStyle/>
            <a:p>
              <a:pPr algn="ctr"/>
              <a:r>
                <a:rPr lang="en-US" sz="2400" dirty="0"/>
                <a:t>VMCS</a:t>
              </a:r>
              <a:r>
                <a:rPr lang="en-US" sz="3200" baseline="-25000" dirty="0"/>
                <a:t>1</a:t>
              </a:r>
              <a:endParaRPr lang="en-US" sz="2400" baseline="-25000" dirty="0"/>
            </a:p>
          </p:txBody>
        </p:sp>
      </p:grpSp>
      <p:pic>
        <p:nvPicPr>
          <p:cNvPr id="7" name="Picture 6">
            <a:extLst>
              <a:ext uri="{FF2B5EF4-FFF2-40B4-BE49-F238E27FC236}">
                <a16:creationId xmlns:a16="http://schemas.microsoft.com/office/drawing/2014/main" id="{FBDC4214-846A-4E22-9E52-8A567B410284}"/>
              </a:ext>
            </a:extLst>
          </p:cNvPr>
          <p:cNvPicPr>
            <a:picLocks noChangeAspect="1"/>
          </p:cNvPicPr>
          <p:nvPr/>
        </p:nvPicPr>
        <p:blipFill>
          <a:blip r:embed="rId3"/>
          <a:stretch>
            <a:fillRect/>
          </a:stretch>
        </p:blipFill>
        <p:spPr>
          <a:xfrm>
            <a:off x="8956555" y="2458704"/>
            <a:ext cx="1005171" cy="904122"/>
          </a:xfrm>
          <a:prstGeom prst="rect">
            <a:avLst/>
          </a:prstGeom>
        </p:spPr>
      </p:pic>
      <p:sp>
        <p:nvSpPr>
          <p:cNvPr id="126" name="TextBox 125">
            <a:extLst>
              <a:ext uri="{FF2B5EF4-FFF2-40B4-BE49-F238E27FC236}">
                <a16:creationId xmlns:a16="http://schemas.microsoft.com/office/drawing/2014/main" id="{5CCA32FD-74DE-4FAA-9E9A-4C90604F1FE9}"/>
              </a:ext>
            </a:extLst>
          </p:cNvPr>
          <p:cNvSpPr txBox="1"/>
          <p:nvPr/>
        </p:nvSpPr>
        <p:spPr>
          <a:xfrm>
            <a:off x="10067328" y="3021226"/>
            <a:ext cx="748961" cy="400110"/>
          </a:xfrm>
          <a:prstGeom prst="rect">
            <a:avLst/>
          </a:prstGeom>
          <a:noFill/>
          <a:ln>
            <a:solidFill>
              <a:schemeClr val="bg1"/>
            </a:solidFill>
          </a:ln>
        </p:spPr>
        <p:txBody>
          <a:bodyPr wrap="square" rtlCol="0">
            <a:spAutoFit/>
          </a:bodyPr>
          <a:lstStyle/>
          <a:p>
            <a:pPr algn="ctr">
              <a:lnSpc>
                <a:spcPts val="2400"/>
              </a:lnSpc>
            </a:pPr>
            <a:r>
              <a:rPr lang="en-US" sz="2000" b="1" dirty="0">
                <a:solidFill>
                  <a:schemeClr val="bg1"/>
                </a:solidFill>
                <a:latin typeface="Consolas" panose="020B0609020204030204" pitchFamily="49" charset="0"/>
              </a:rPr>
              <a:t>%cr3</a:t>
            </a:r>
          </a:p>
        </p:txBody>
      </p:sp>
      <p:grpSp>
        <p:nvGrpSpPr>
          <p:cNvPr id="127" name="Group 126">
            <a:extLst>
              <a:ext uri="{FF2B5EF4-FFF2-40B4-BE49-F238E27FC236}">
                <a16:creationId xmlns:a16="http://schemas.microsoft.com/office/drawing/2014/main" id="{04F20FD3-F294-4B62-AA2C-92169D42667E}"/>
              </a:ext>
            </a:extLst>
          </p:cNvPr>
          <p:cNvGrpSpPr/>
          <p:nvPr/>
        </p:nvGrpSpPr>
        <p:grpSpPr>
          <a:xfrm>
            <a:off x="11183329" y="781972"/>
            <a:ext cx="922334" cy="830997"/>
            <a:chOff x="9260756" y="3890788"/>
            <a:chExt cx="922334" cy="830997"/>
          </a:xfrm>
        </p:grpSpPr>
        <p:sp>
          <p:nvSpPr>
            <p:cNvPr id="128" name="Rounded Rectangle 19">
              <a:extLst>
                <a:ext uri="{FF2B5EF4-FFF2-40B4-BE49-F238E27FC236}">
                  <a16:creationId xmlns:a16="http://schemas.microsoft.com/office/drawing/2014/main" id="{4097002C-539F-4228-A790-B75086812D98}"/>
                </a:ext>
              </a:extLst>
            </p:cNvPr>
            <p:cNvSpPr/>
            <p:nvPr/>
          </p:nvSpPr>
          <p:spPr bwMode="auto">
            <a:xfrm rot="5400000">
              <a:off x="9325301" y="3836617"/>
              <a:ext cx="793243" cy="922334"/>
            </a:xfrm>
            <a:prstGeom prst="roundRect">
              <a:avLst>
                <a:gd name="adj" fmla="val 0"/>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ＭＳ Ｐゴシック" pitchFamily="-96" charset="-128"/>
              </a:endParaRPr>
            </a:p>
          </p:txBody>
        </p:sp>
        <p:sp>
          <p:nvSpPr>
            <p:cNvPr id="129" name="TextBox 128">
              <a:extLst>
                <a:ext uri="{FF2B5EF4-FFF2-40B4-BE49-F238E27FC236}">
                  <a16:creationId xmlns:a16="http://schemas.microsoft.com/office/drawing/2014/main" id="{CE0BC762-F26F-4089-8533-BB275962DB08}"/>
                </a:ext>
              </a:extLst>
            </p:cNvPr>
            <p:cNvSpPr txBox="1"/>
            <p:nvPr/>
          </p:nvSpPr>
          <p:spPr>
            <a:xfrm>
              <a:off x="9263596" y="3890788"/>
              <a:ext cx="913553" cy="830997"/>
            </a:xfrm>
            <a:prstGeom prst="rect">
              <a:avLst/>
            </a:prstGeom>
            <a:noFill/>
            <a:ln>
              <a:noFill/>
            </a:ln>
          </p:spPr>
          <p:txBody>
            <a:bodyPr wrap="square" rtlCol="0">
              <a:spAutoFit/>
            </a:bodyPr>
            <a:lstStyle/>
            <a:p>
              <a:pPr algn="ctr"/>
              <a:r>
                <a:rPr lang="en-US" sz="2400" dirty="0">
                  <a:ln w="3175">
                    <a:solidFill>
                      <a:sysClr val="windowText" lastClr="000000"/>
                    </a:solidFill>
                  </a:ln>
                  <a:solidFill>
                    <a:srgbClr val="00FFFF"/>
                  </a:solidFill>
                </a:rPr>
                <a:t>VMM pages</a:t>
              </a:r>
              <a:endParaRPr lang="en-US" sz="2400" baseline="-25000" dirty="0">
                <a:ln w="3175">
                  <a:solidFill>
                    <a:sysClr val="windowText" lastClr="000000"/>
                  </a:solidFill>
                </a:ln>
                <a:solidFill>
                  <a:srgbClr val="00FFFF"/>
                </a:solidFill>
              </a:endParaRPr>
            </a:p>
          </p:txBody>
        </p:sp>
      </p:grpSp>
      <p:grpSp>
        <p:nvGrpSpPr>
          <p:cNvPr id="130" name="Group 129">
            <a:extLst>
              <a:ext uri="{FF2B5EF4-FFF2-40B4-BE49-F238E27FC236}">
                <a16:creationId xmlns:a16="http://schemas.microsoft.com/office/drawing/2014/main" id="{7CF0DEDC-6F42-4930-B648-B3331253D26E}"/>
              </a:ext>
            </a:extLst>
          </p:cNvPr>
          <p:cNvGrpSpPr/>
          <p:nvPr/>
        </p:nvGrpSpPr>
        <p:grpSpPr>
          <a:xfrm>
            <a:off x="11111262" y="1899081"/>
            <a:ext cx="1072149" cy="830997"/>
            <a:chOff x="9185848" y="3890788"/>
            <a:chExt cx="1072149" cy="830997"/>
          </a:xfrm>
        </p:grpSpPr>
        <p:sp>
          <p:nvSpPr>
            <p:cNvPr id="131" name="Rounded Rectangle 19">
              <a:extLst>
                <a:ext uri="{FF2B5EF4-FFF2-40B4-BE49-F238E27FC236}">
                  <a16:creationId xmlns:a16="http://schemas.microsoft.com/office/drawing/2014/main" id="{78A7BF8E-A747-4B4C-BC36-ADD8862291AD}"/>
                </a:ext>
              </a:extLst>
            </p:cNvPr>
            <p:cNvSpPr/>
            <p:nvPr/>
          </p:nvSpPr>
          <p:spPr bwMode="auto">
            <a:xfrm rot="5400000">
              <a:off x="9322698" y="3834065"/>
              <a:ext cx="793243" cy="927446"/>
            </a:xfrm>
            <a:prstGeom prst="roundRect">
              <a:avLst>
                <a:gd name="adj" fmla="val 0"/>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ＭＳ Ｐゴシック" pitchFamily="-96" charset="-128"/>
              </a:endParaRPr>
            </a:p>
          </p:txBody>
        </p:sp>
        <p:sp>
          <p:nvSpPr>
            <p:cNvPr id="132" name="TextBox 131">
              <a:extLst>
                <a:ext uri="{FF2B5EF4-FFF2-40B4-BE49-F238E27FC236}">
                  <a16:creationId xmlns:a16="http://schemas.microsoft.com/office/drawing/2014/main" id="{E4E03FF5-CD56-4F9A-B3BA-C0953113D37F}"/>
                </a:ext>
              </a:extLst>
            </p:cNvPr>
            <p:cNvSpPr txBox="1"/>
            <p:nvPr/>
          </p:nvSpPr>
          <p:spPr>
            <a:xfrm>
              <a:off x="9185848" y="3890788"/>
              <a:ext cx="1072149" cy="830997"/>
            </a:xfrm>
            <a:prstGeom prst="rect">
              <a:avLst/>
            </a:prstGeom>
            <a:noFill/>
            <a:ln>
              <a:noFill/>
            </a:ln>
          </p:spPr>
          <p:txBody>
            <a:bodyPr wrap="square" rtlCol="0">
              <a:spAutoFit/>
            </a:bodyPr>
            <a:lstStyle/>
            <a:p>
              <a:pPr algn="ctr"/>
              <a:r>
                <a:rPr lang="en-US" sz="2400" dirty="0">
                  <a:ln w="3175">
                    <a:solidFill>
                      <a:sysClr val="windowText" lastClr="000000"/>
                    </a:solidFill>
                  </a:ln>
                  <a:solidFill>
                    <a:srgbClr val="FF0000"/>
                  </a:solidFill>
                </a:rPr>
                <a:t>VM</a:t>
              </a:r>
              <a:r>
                <a:rPr lang="en-US" sz="3200" baseline="-25000" dirty="0">
                  <a:ln w="3175">
                    <a:solidFill>
                      <a:sysClr val="windowText" lastClr="000000"/>
                    </a:solidFill>
                  </a:ln>
                  <a:solidFill>
                    <a:srgbClr val="FF0000"/>
                  </a:solidFill>
                </a:rPr>
                <a:t>1</a:t>
              </a:r>
              <a:r>
                <a:rPr lang="en-US" sz="2400" dirty="0">
                  <a:ln w="3175">
                    <a:solidFill>
                      <a:sysClr val="windowText" lastClr="000000"/>
                    </a:solidFill>
                  </a:ln>
                  <a:solidFill>
                    <a:srgbClr val="FF0000"/>
                  </a:solidFill>
                </a:rPr>
                <a:t> pages</a:t>
              </a:r>
              <a:endParaRPr lang="en-US" sz="2400" baseline="-25000" dirty="0">
                <a:ln w="3175">
                  <a:solidFill>
                    <a:sysClr val="windowText" lastClr="000000"/>
                  </a:solidFill>
                </a:ln>
                <a:solidFill>
                  <a:srgbClr val="FF0000"/>
                </a:solidFill>
              </a:endParaRPr>
            </a:p>
          </p:txBody>
        </p:sp>
      </p:grpSp>
      <p:grpSp>
        <p:nvGrpSpPr>
          <p:cNvPr id="133" name="Group 132">
            <a:extLst>
              <a:ext uri="{FF2B5EF4-FFF2-40B4-BE49-F238E27FC236}">
                <a16:creationId xmlns:a16="http://schemas.microsoft.com/office/drawing/2014/main" id="{CB07F25F-2A4E-4C71-BE0E-E0A13E090727}"/>
              </a:ext>
            </a:extLst>
          </p:cNvPr>
          <p:cNvGrpSpPr/>
          <p:nvPr/>
        </p:nvGrpSpPr>
        <p:grpSpPr>
          <a:xfrm>
            <a:off x="11115440" y="2862331"/>
            <a:ext cx="1072149" cy="830997"/>
            <a:chOff x="9185848" y="3890788"/>
            <a:chExt cx="1072149" cy="830997"/>
          </a:xfrm>
        </p:grpSpPr>
        <p:sp>
          <p:nvSpPr>
            <p:cNvPr id="134" name="Rounded Rectangle 19">
              <a:extLst>
                <a:ext uri="{FF2B5EF4-FFF2-40B4-BE49-F238E27FC236}">
                  <a16:creationId xmlns:a16="http://schemas.microsoft.com/office/drawing/2014/main" id="{E29FDD28-491E-4A2F-8134-6BC66B5F40F6}"/>
                </a:ext>
              </a:extLst>
            </p:cNvPr>
            <p:cNvSpPr/>
            <p:nvPr/>
          </p:nvSpPr>
          <p:spPr bwMode="auto">
            <a:xfrm rot="5400000">
              <a:off x="9317460" y="3835095"/>
              <a:ext cx="793243" cy="925383"/>
            </a:xfrm>
            <a:prstGeom prst="roundRect">
              <a:avLst>
                <a:gd name="adj" fmla="val 0"/>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ＭＳ Ｐゴシック" pitchFamily="-96" charset="-128"/>
              </a:endParaRPr>
            </a:p>
          </p:txBody>
        </p:sp>
        <p:sp>
          <p:nvSpPr>
            <p:cNvPr id="135" name="TextBox 134">
              <a:extLst>
                <a:ext uri="{FF2B5EF4-FFF2-40B4-BE49-F238E27FC236}">
                  <a16:creationId xmlns:a16="http://schemas.microsoft.com/office/drawing/2014/main" id="{B49EFB70-1C3D-4CCE-9259-C00774D0E7DE}"/>
                </a:ext>
              </a:extLst>
            </p:cNvPr>
            <p:cNvSpPr txBox="1"/>
            <p:nvPr/>
          </p:nvSpPr>
          <p:spPr>
            <a:xfrm>
              <a:off x="9185848" y="3890788"/>
              <a:ext cx="1072149" cy="830997"/>
            </a:xfrm>
            <a:prstGeom prst="rect">
              <a:avLst/>
            </a:prstGeom>
            <a:noFill/>
            <a:ln>
              <a:noFill/>
            </a:ln>
          </p:spPr>
          <p:txBody>
            <a:bodyPr wrap="square" rtlCol="0">
              <a:spAutoFit/>
            </a:bodyPr>
            <a:lstStyle/>
            <a:p>
              <a:pPr algn="ctr"/>
              <a:r>
                <a:rPr lang="en-US" sz="2400" dirty="0">
                  <a:ln w="3175">
                    <a:solidFill>
                      <a:schemeClr val="tx1"/>
                    </a:solidFill>
                  </a:ln>
                  <a:solidFill>
                    <a:srgbClr val="FF0000"/>
                  </a:solidFill>
                </a:rPr>
                <a:t>VM</a:t>
              </a:r>
              <a:r>
                <a:rPr lang="en-US" sz="3200" baseline="-25000" dirty="0">
                  <a:ln w="3175">
                    <a:solidFill>
                      <a:schemeClr val="tx1"/>
                    </a:solidFill>
                  </a:ln>
                  <a:solidFill>
                    <a:srgbClr val="FF0000"/>
                  </a:solidFill>
                </a:rPr>
                <a:t>0</a:t>
              </a:r>
              <a:r>
                <a:rPr lang="en-US" sz="2400" dirty="0">
                  <a:ln w="3175">
                    <a:solidFill>
                      <a:schemeClr val="tx1"/>
                    </a:solidFill>
                  </a:ln>
                  <a:solidFill>
                    <a:srgbClr val="FF0000"/>
                  </a:solidFill>
                </a:rPr>
                <a:t> pages</a:t>
              </a:r>
              <a:endParaRPr lang="en-US" sz="2400" baseline="-25000" dirty="0">
                <a:ln w="3175">
                  <a:solidFill>
                    <a:schemeClr val="tx1"/>
                  </a:solidFill>
                </a:ln>
                <a:solidFill>
                  <a:srgbClr val="FF0000"/>
                </a:solidFill>
              </a:endParaRPr>
            </a:p>
          </p:txBody>
        </p:sp>
      </p:grpSp>
      <p:grpSp>
        <p:nvGrpSpPr>
          <p:cNvPr id="3" name="Group 2">
            <a:extLst>
              <a:ext uri="{FF2B5EF4-FFF2-40B4-BE49-F238E27FC236}">
                <a16:creationId xmlns:a16="http://schemas.microsoft.com/office/drawing/2014/main" id="{7B1BC80B-C427-4BE2-9FDD-E3B17881EF37}"/>
              </a:ext>
            </a:extLst>
          </p:cNvPr>
          <p:cNvGrpSpPr/>
          <p:nvPr/>
        </p:nvGrpSpPr>
        <p:grpSpPr>
          <a:xfrm>
            <a:off x="8975120" y="778163"/>
            <a:ext cx="905461" cy="1498715"/>
            <a:chOff x="8975120" y="778163"/>
            <a:chExt cx="905461" cy="1498715"/>
          </a:xfrm>
        </p:grpSpPr>
        <p:sp>
          <p:nvSpPr>
            <p:cNvPr id="8" name="Rectangle 7">
              <a:extLst>
                <a:ext uri="{FF2B5EF4-FFF2-40B4-BE49-F238E27FC236}">
                  <a16:creationId xmlns:a16="http://schemas.microsoft.com/office/drawing/2014/main" id="{8F433AC1-42F4-42D8-B54D-E4A67D635631}"/>
                </a:ext>
              </a:extLst>
            </p:cNvPr>
            <p:cNvSpPr/>
            <p:nvPr/>
          </p:nvSpPr>
          <p:spPr>
            <a:xfrm>
              <a:off x="9022737" y="778163"/>
              <a:ext cx="840652" cy="14987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TextBox 137">
              <a:extLst>
                <a:ext uri="{FF2B5EF4-FFF2-40B4-BE49-F238E27FC236}">
                  <a16:creationId xmlns:a16="http://schemas.microsoft.com/office/drawing/2014/main" id="{39FE18EC-F26A-4AFC-BDE8-F9291031267F}"/>
                </a:ext>
              </a:extLst>
            </p:cNvPr>
            <p:cNvSpPr txBox="1"/>
            <p:nvPr/>
          </p:nvSpPr>
          <p:spPr>
            <a:xfrm>
              <a:off x="8975120" y="1303569"/>
              <a:ext cx="905461" cy="461665"/>
            </a:xfrm>
            <a:prstGeom prst="rect">
              <a:avLst/>
            </a:prstGeom>
            <a:noFill/>
            <a:ln>
              <a:noFill/>
            </a:ln>
          </p:spPr>
          <p:txBody>
            <a:bodyPr wrap="square" rtlCol="0">
              <a:spAutoFit/>
            </a:bodyPr>
            <a:lstStyle/>
            <a:p>
              <a:pPr algn="ctr"/>
              <a:r>
                <a:rPr lang="en-US" sz="2400" b="1" dirty="0">
                  <a:ln w="3175">
                    <a:solidFill>
                      <a:sysClr val="windowText" lastClr="000000"/>
                    </a:solidFill>
                  </a:ln>
                  <a:solidFill>
                    <a:srgbClr val="00FFFF"/>
                  </a:solidFill>
                </a:rPr>
                <a:t>VMM</a:t>
              </a:r>
              <a:endParaRPr lang="en-US" sz="2400" b="1" baseline="-25000" dirty="0">
                <a:ln w="3175">
                  <a:solidFill>
                    <a:sysClr val="windowText" lastClr="000000"/>
                  </a:solidFill>
                </a:ln>
                <a:solidFill>
                  <a:srgbClr val="00FFFF"/>
                </a:solidFill>
              </a:endParaRPr>
            </a:p>
          </p:txBody>
        </p:sp>
      </p:grpSp>
      <p:sp>
        <p:nvSpPr>
          <p:cNvPr id="139" name="TextBox 138">
            <a:extLst>
              <a:ext uri="{FF2B5EF4-FFF2-40B4-BE49-F238E27FC236}">
                <a16:creationId xmlns:a16="http://schemas.microsoft.com/office/drawing/2014/main" id="{CC610319-060F-4588-9B73-D2D6A6AC38B9}"/>
              </a:ext>
            </a:extLst>
          </p:cNvPr>
          <p:cNvSpPr txBox="1"/>
          <p:nvPr/>
        </p:nvSpPr>
        <p:spPr>
          <a:xfrm>
            <a:off x="10070343" y="2530023"/>
            <a:ext cx="748961" cy="400110"/>
          </a:xfrm>
          <a:prstGeom prst="rect">
            <a:avLst/>
          </a:prstGeom>
          <a:noFill/>
          <a:ln>
            <a:solidFill>
              <a:schemeClr val="bg1"/>
            </a:solidFill>
          </a:ln>
        </p:spPr>
        <p:txBody>
          <a:bodyPr wrap="square" rtlCol="0">
            <a:spAutoFit/>
          </a:bodyPr>
          <a:lstStyle/>
          <a:p>
            <a:pPr algn="ctr">
              <a:lnSpc>
                <a:spcPts val="2400"/>
              </a:lnSpc>
            </a:pPr>
            <a:r>
              <a:rPr lang="en-US" sz="2000" b="1" dirty="0">
                <a:solidFill>
                  <a:schemeClr val="bg1"/>
                </a:solidFill>
                <a:latin typeface="Consolas" panose="020B0609020204030204" pitchFamily="49" charset="0"/>
              </a:rPr>
              <a:t>%</a:t>
            </a:r>
            <a:r>
              <a:rPr lang="en-US" sz="2000" b="1" dirty="0" err="1">
                <a:solidFill>
                  <a:schemeClr val="bg1"/>
                </a:solidFill>
                <a:latin typeface="Consolas" panose="020B0609020204030204" pitchFamily="49" charset="0"/>
              </a:rPr>
              <a:t>ept</a:t>
            </a:r>
            <a:endParaRPr lang="en-US" sz="2000" b="1" dirty="0">
              <a:solidFill>
                <a:schemeClr val="bg1"/>
              </a:solidFill>
              <a:latin typeface="Consolas" panose="020B0609020204030204" pitchFamily="49" charset="0"/>
            </a:endParaRPr>
          </a:p>
        </p:txBody>
      </p:sp>
      <p:grpSp>
        <p:nvGrpSpPr>
          <p:cNvPr id="4" name="Group 3">
            <a:extLst>
              <a:ext uri="{FF2B5EF4-FFF2-40B4-BE49-F238E27FC236}">
                <a16:creationId xmlns:a16="http://schemas.microsoft.com/office/drawing/2014/main" id="{1CCED0E5-36FC-4156-887E-DFE1F3B7C23A}"/>
              </a:ext>
            </a:extLst>
          </p:cNvPr>
          <p:cNvGrpSpPr/>
          <p:nvPr/>
        </p:nvGrpSpPr>
        <p:grpSpPr>
          <a:xfrm>
            <a:off x="9014148" y="785043"/>
            <a:ext cx="840652" cy="1498715"/>
            <a:chOff x="9987085" y="772667"/>
            <a:chExt cx="840652" cy="1498715"/>
          </a:xfrm>
        </p:grpSpPr>
        <p:sp>
          <p:nvSpPr>
            <p:cNvPr id="140" name="Rectangle 139">
              <a:extLst>
                <a:ext uri="{FF2B5EF4-FFF2-40B4-BE49-F238E27FC236}">
                  <a16:creationId xmlns:a16="http://schemas.microsoft.com/office/drawing/2014/main" id="{F43D4034-9521-4599-A188-A5393D8F33F3}"/>
                </a:ext>
              </a:extLst>
            </p:cNvPr>
            <p:cNvSpPr/>
            <p:nvPr/>
          </p:nvSpPr>
          <p:spPr>
            <a:xfrm>
              <a:off x="9987085" y="772667"/>
              <a:ext cx="840652" cy="14987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TextBox 135">
              <a:extLst>
                <a:ext uri="{FF2B5EF4-FFF2-40B4-BE49-F238E27FC236}">
                  <a16:creationId xmlns:a16="http://schemas.microsoft.com/office/drawing/2014/main" id="{CAF274AB-BFBA-4F9C-9E71-2A6107454878}"/>
                </a:ext>
              </a:extLst>
            </p:cNvPr>
            <p:cNvSpPr txBox="1"/>
            <p:nvPr/>
          </p:nvSpPr>
          <p:spPr>
            <a:xfrm>
              <a:off x="10021318" y="1304377"/>
              <a:ext cx="772330" cy="461665"/>
            </a:xfrm>
            <a:prstGeom prst="rect">
              <a:avLst/>
            </a:prstGeom>
            <a:noFill/>
            <a:ln>
              <a:noFill/>
            </a:ln>
          </p:spPr>
          <p:txBody>
            <a:bodyPr wrap="square" rtlCol="0">
              <a:spAutoFit/>
            </a:bodyPr>
            <a:lstStyle/>
            <a:p>
              <a:pPr algn="ctr"/>
              <a:r>
                <a:rPr lang="en-US" sz="2400" b="1" dirty="0">
                  <a:ln w="3175">
                    <a:solidFill>
                      <a:sysClr val="windowText" lastClr="000000"/>
                    </a:solidFill>
                  </a:ln>
                  <a:solidFill>
                    <a:srgbClr val="FF0000"/>
                  </a:solidFill>
                </a:rPr>
                <a:t>VM</a:t>
              </a:r>
              <a:r>
                <a:rPr lang="en-US" sz="3200" b="1" baseline="-25000" dirty="0">
                  <a:ln w="3175">
                    <a:solidFill>
                      <a:sysClr val="windowText" lastClr="000000"/>
                    </a:solidFill>
                  </a:ln>
                  <a:solidFill>
                    <a:srgbClr val="FF0000"/>
                  </a:solidFill>
                </a:rPr>
                <a:t>0</a:t>
              </a:r>
              <a:endParaRPr lang="en-US" sz="2400" b="1" baseline="-25000" dirty="0">
                <a:ln w="3175">
                  <a:solidFill>
                    <a:sysClr val="windowText" lastClr="000000"/>
                  </a:solidFill>
                </a:ln>
                <a:solidFill>
                  <a:srgbClr val="FF0000"/>
                </a:solidFill>
              </a:endParaRPr>
            </a:p>
          </p:txBody>
        </p:sp>
      </p:grpSp>
      <p:cxnSp>
        <p:nvCxnSpPr>
          <p:cNvPr id="11" name="Connector: Elbow 10">
            <a:extLst>
              <a:ext uri="{FF2B5EF4-FFF2-40B4-BE49-F238E27FC236}">
                <a16:creationId xmlns:a16="http://schemas.microsoft.com/office/drawing/2014/main" id="{A7833FD6-F56A-4E25-81B1-C2224CAE51C2}"/>
              </a:ext>
            </a:extLst>
          </p:cNvPr>
          <p:cNvCxnSpPr>
            <a:cxnSpLocks/>
            <a:stCxn id="126" idx="3"/>
            <a:endCxn id="129" idx="1"/>
          </p:cNvCxnSpPr>
          <p:nvPr/>
        </p:nvCxnSpPr>
        <p:spPr>
          <a:xfrm flipV="1">
            <a:off x="10816289" y="1197471"/>
            <a:ext cx="369880" cy="2023810"/>
          </a:xfrm>
          <a:prstGeom prst="bentConnector3">
            <a:avLst>
              <a:gd name="adj1" fmla="val 40729"/>
            </a:avLst>
          </a:prstGeom>
          <a:ln w="381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F200A139-BEA2-4ABA-A691-C5046AD109F7}"/>
              </a:ext>
            </a:extLst>
          </p:cNvPr>
          <p:cNvGrpSpPr/>
          <p:nvPr/>
        </p:nvGrpSpPr>
        <p:grpSpPr>
          <a:xfrm>
            <a:off x="9766012" y="3930579"/>
            <a:ext cx="258463" cy="332663"/>
            <a:chOff x="9766012" y="3930579"/>
            <a:chExt cx="258463" cy="332663"/>
          </a:xfrm>
        </p:grpSpPr>
        <p:cxnSp>
          <p:nvCxnSpPr>
            <p:cNvPr id="16" name="Straight Connector 15">
              <a:extLst>
                <a:ext uri="{FF2B5EF4-FFF2-40B4-BE49-F238E27FC236}">
                  <a16:creationId xmlns:a16="http://schemas.microsoft.com/office/drawing/2014/main" id="{D49EE853-1237-4C61-BF91-7C2B82E8CBEB}"/>
                </a:ext>
              </a:extLst>
            </p:cNvPr>
            <p:cNvCxnSpPr>
              <a:cxnSpLocks/>
              <a:stCxn id="92" idx="2"/>
            </p:cNvCxnSpPr>
            <p:nvPr/>
          </p:nvCxnSpPr>
          <p:spPr>
            <a:xfrm>
              <a:off x="9891331" y="3930579"/>
              <a:ext cx="0" cy="33266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B8C47088-1DA0-44CD-B5D7-3C26424CAC62}"/>
                </a:ext>
              </a:extLst>
            </p:cNvPr>
            <p:cNvCxnSpPr>
              <a:cxnSpLocks/>
            </p:cNvCxnSpPr>
            <p:nvPr/>
          </p:nvCxnSpPr>
          <p:spPr>
            <a:xfrm>
              <a:off x="9766012" y="4263242"/>
              <a:ext cx="25846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84EC639A-F011-4150-8679-E12805C40049}"/>
                </a:ext>
              </a:extLst>
            </p:cNvPr>
            <p:cNvCxnSpPr>
              <a:cxnSpLocks/>
            </p:cNvCxnSpPr>
            <p:nvPr/>
          </p:nvCxnSpPr>
          <p:spPr>
            <a:xfrm>
              <a:off x="9766012" y="4159135"/>
              <a:ext cx="25846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46" name="Connector: Elbow 145">
            <a:extLst>
              <a:ext uri="{FF2B5EF4-FFF2-40B4-BE49-F238E27FC236}">
                <a16:creationId xmlns:a16="http://schemas.microsoft.com/office/drawing/2014/main" id="{ACC3FE5C-B266-420F-84E5-0102AFD581C4}"/>
              </a:ext>
            </a:extLst>
          </p:cNvPr>
          <p:cNvCxnSpPr>
            <a:cxnSpLocks/>
          </p:cNvCxnSpPr>
          <p:nvPr/>
        </p:nvCxnSpPr>
        <p:spPr>
          <a:xfrm rot="16200000" flipH="1">
            <a:off x="9896075" y="3924497"/>
            <a:ext cx="1287992" cy="1300157"/>
          </a:xfrm>
          <a:prstGeom prst="bentConnector2">
            <a:avLst/>
          </a:prstGeom>
          <a:ln w="381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E186F6D7-8D17-4C18-A532-ECA5120A9532}"/>
              </a:ext>
            </a:extLst>
          </p:cNvPr>
          <p:cNvCxnSpPr>
            <a:cxnSpLocks/>
            <a:stCxn id="139" idx="3"/>
            <a:endCxn id="129" idx="1"/>
          </p:cNvCxnSpPr>
          <p:nvPr/>
        </p:nvCxnSpPr>
        <p:spPr>
          <a:xfrm flipV="1">
            <a:off x="10819304" y="1197471"/>
            <a:ext cx="366865" cy="1532607"/>
          </a:xfrm>
          <a:prstGeom prst="bentConnector3">
            <a:avLst>
              <a:gd name="adj1" fmla="val 17630"/>
            </a:avLst>
          </a:prstGeom>
          <a:ln w="381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5313ADA8-9778-4E87-B195-8B8FE8E70D8C}"/>
              </a:ext>
            </a:extLst>
          </p:cNvPr>
          <p:cNvCxnSpPr>
            <a:cxnSpLocks/>
          </p:cNvCxnSpPr>
          <p:nvPr/>
        </p:nvCxnSpPr>
        <p:spPr>
          <a:xfrm>
            <a:off x="10818206" y="3221282"/>
            <a:ext cx="361269" cy="56548"/>
          </a:xfrm>
          <a:prstGeom prst="bentConnector3">
            <a:avLst>
              <a:gd name="adj1" fmla="val 50000"/>
            </a:avLst>
          </a:prstGeom>
          <a:ln w="381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88F8C5A4-DF6D-431C-AECB-3D0EBA59EFFF}"/>
              </a:ext>
            </a:extLst>
          </p:cNvPr>
          <p:cNvSpPr/>
          <p:nvPr/>
        </p:nvSpPr>
        <p:spPr>
          <a:xfrm>
            <a:off x="9610120" y="5647382"/>
            <a:ext cx="1544012" cy="402354"/>
          </a:xfrm>
          <a:prstGeom prst="rect">
            <a:avLst/>
          </a:prstGeom>
        </p:spPr>
        <p:txBody>
          <a:bodyPr wrap="none">
            <a:spAutoFit/>
          </a:bodyPr>
          <a:lstStyle/>
          <a:p>
            <a:pPr algn="ctr">
              <a:lnSpc>
                <a:spcPts val="2400"/>
              </a:lnSpc>
            </a:pPr>
            <a:r>
              <a:rPr lang="en-US" sz="2400" b="1" dirty="0" err="1">
                <a:solidFill>
                  <a:srgbClr val="00FFFF"/>
                </a:solidFill>
                <a:latin typeface="Consolas" panose="020B0609020204030204" pitchFamily="49" charset="0"/>
              </a:rPr>
              <a:t>vmlaunch</a:t>
            </a:r>
            <a:endParaRPr lang="en-US" sz="2400" b="1" dirty="0">
              <a:solidFill>
                <a:srgbClr val="00FFFF"/>
              </a:solidFill>
              <a:latin typeface="Consolas" panose="020B0609020204030204" pitchFamily="49" charset="0"/>
            </a:endParaRPr>
          </a:p>
        </p:txBody>
      </p:sp>
      <p:sp>
        <p:nvSpPr>
          <p:cNvPr id="150" name="Rectangle 149">
            <a:extLst>
              <a:ext uri="{FF2B5EF4-FFF2-40B4-BE49-F238E27FC236}">
                <a16:creationId xmlns:a16="http://schemas.microsoft.com/office/drawing/2014/main" id="{74576085-8B25-4405-805A-3C09C24B4ECE}"/>
              </a:ext>
            </a:extLst>
          </p:cNvPr>
          <p:cNvSpPr/>
          <p:nvPr/>
        </p:nvSpPr>
        <p:spPr>
          <a:xfrm>
            <a:off x="9752895" y="5297678"/>
            <a:ext cx="1374095" cy="402354"/>
          </a:xfrm>
          <a:prstGeom prst="rect">
            <a:avLst/>
          </a:prstGeom>
        </p:spPr>
        <p:txBody>
          <a:bodyPr wrap="none">
            <a:spAutoFit/>
          </a:bodyPr>
          <a:lstStyle/>
          <a:p>
            <a:pPr algn="ctr">
              <a:lnSpc>
                <a:spcPts val="2400"/>
              </a:lnSpc>
            </a:pPr>
            <a:r>
              <a:rPr lang="en-US" sz="2400" b="1" dirty="0" err="1">
                <a:solidFill>
                  <a:srgbClr val="00FFFF"/>
                </a:solidFill>
                <a:latin typeface="Consolas" panose="020B0609020204030204" pitchFamily="49" charset="0"/>
              </a:rPr>
              <a:t>vmptrld</a:t>
            </a:r>
            <a:endParaRPr lang="en-US" sz="2400" b="1" dirty="0">
              <a:solidFill>
                <a:srgbClr val="00FFFF"/>
              </a:solidFill>
              <a:latin typeface="Consolas" panose="020B0609020204030204" pitchFamily="49" charset="0"/>
            </a:endParaRPr>
          </a:p>
        </p:txBody>
      </p:sp>
      <p:sp>
        <p:nvSpPr>
          <p:cNvPr id="151" name="TextBox 150">
            <a:extLst>
              <a:ext uri="{FF2B5EF4-FFF2-40B4-BE49-F238E27FC236}">
                <a16:creationId xmlns:a16="http://schemas.microsoft.com/office/drawing/2014/main" id="{7D5D4E5A-75E8-49DD-B425-F44EA422D9DD}"/>
              </a:ext>
            </a:extLst>
          </p:cNvPr>
          <p:cNvSpPr txBox="1"/>
          <p:nvPr/>
        </p:nvSpPr>
        <p:spPr>
          <a:xfrm>
            <a:off x="11082987" y="5318242"/>
            <a:ext cx="1124527" cy="284693"/>
          </a:xfrm>
          <a:prstGeom prst="rect">
            <a:avLst/>
          </a:prstGeom>
          <a:noFill/>
          <a:ln>
            <a:noFill/>
          </a:ln>
        </p:spPr>
        <p:txBody>
          <a:bodyPr wrap="square" rtlCol="0">
            <a:spAutoFit/>
          </a:bodyPr>
          <a:lstStyle/>
          <a:p>
            <a:pPr algn="ctr">
              <a:lnSpc>
                <a:spcPts val="1500"/>
              </a:lnSpc>
            </a:pPr>
            <a:r>
              <a:rPr lang="en-US" sz="1400" dirty="0">
                <a:ln w="3175">
                  <a:solidFill>
                    <a:sysClr val="windowText" lastClr="000000"/>
                  </a:solidFill>
                </a:ln>
                <a:solidFill>
                  <a:srgbClr val="00FFFF"/>
                </a:solidFill>
              </a:rPr>
              <a:t>[VMM state]</a:t>
            </a:r>
            <a:endParaRPr lang="en-US" sz="1400" baseline="-25000" dirty="0">
              <a:ln w="3175">
                <a:solidFill>
                  <a:sysClr val="windowText" lastClr="000000"/>
                </a:solidFill>
              </a:ln>
              <a:solidFill>
                <a:srgbClr val="00FFFF"/>
              </a:solidFill>
            </a:endParaRPr>
          </a:p>
        </p:txBody>
      </p:sp>
      <p:sp>
        <p:nvSpPr>
          <p:cNvPr id="152" name="TextBox 151">
            <a:extLst>
              <a:ext uri="{FF2B5EF4-FFF2-40B4-BE49-F238E27FC236}">
                <a16:creationId xmlns:a16="http://schemas.microsoft.com/office/drawing/2014/main" id="{E5FDED4B-D4E8-40E3-971C-4E5E5D0D2B39}"/>
              </a:ext>
            </a:extLst>
          </p:cNvPr>
          <p:cNvSpPr txBox="1"/>
          <p:nvPr/>
        </p:nvSpPr>
        <p:spPr>
          <a:xfrm>
            <a:off x="11119913" y="5311445"/>
            <a:ext cx="1038812" cy="284693"/>
          </a:xfrm>
          <a:prstGeom prst="rect">
            <a:avLst/>
          </a:prstGeom>
          <a:noFill/>
          <a:ln>
            <a:noFill/>
          </a:ln>
        </p:spPr>
        <p:txBody>
          <a:bodyPr wrap="square" rtlCol="0">
            <a:spAutoFit/>
          </a:bodyPr>
          <a:lstStyle/>
          <a:p>
            <a:pPr algn="ctr">
              <a:lnSpc>
                <a:spcPts val="1500"/>
              </a:lnSpc>
            </a:pPr>
            <a:r>
              <a:rPr lang="en-US" sz="1400" dirty="0">
                <a:ln w="3175">
                  <a:solidFill>
                    <a:sysClr val="windowText" lastClr="000000"/>
                  </a:solidFill>
                </a:ln>
                <a:solidFill>
                  <a:srgbClr val="FF0000"/>
                </a:solidFill>
              </a:rPr>
              <a:t>[VM</a:t>
            </a:r>
            <a:r>
              <a:rPr lang="en-US" sz="2000" baseline="-25000" dirty="0">
                <a:ln w="3175">
                  <a:solidFill>
                    <a:sysClr val="windowText" lastClr="000000"/>
                  </a:solidFill>
                </a:ln>
                <a:solidFill>
                  <a:srgbClr val="FF0000"/>
                </a:solidFill>
              </a:rPr>
              <a:t>0</a:t>
            </a:r>
            <a:r>
              <a:rPr lang="en-US" sz="1400" dirty="0">
                <a:ln w="3175">
                  <a:solidFill>
                    <a:sysClr val="windowText" lastClr="000000"/>
                  </a:solidFill>
                </a:ln>
                <a:solidFill>
                  <a:srgbClr val="FF0000"/>
                </a:solidFill>
              </a:rPr>
              <a:t> state]</a:t>
            </a:r>
            <a:endParaRPr lang="en-US" sz="1400" baseline="-25000" dirty="0">
              <a:ln w="3175">
                <a:solidFill>
                  <a:sysClr val="windowText" lastClr="000000"/>
                </a:solidFill>
              </a:ln>
              <a:solidFill>
                <a:srgbClr val="FF0000"/>
              </a:solidFill>
            </a:endParaRPr>
          </a:p>
        </p:txBody>
      </p:sp>
      <p:sp>
        <p:nvSpPr>
          <p:cNvPr id="153" name="TextBox 152">
            <a:extLst>
              <a:ext uri="{FF2B5EF4-FFF2-40B4-BE49-F238E27FC236}">
                <a16:creationId xmlns:a16="http://schemas.microsoft.com/office/drawing/2014/main" id="{1B80B4AA-AED1-4D88-8F01-FA9C76807630}"/>
              </a:ext>
            </a:extLst>
          </p:cNvPr>
          <p:cNvSpPr txBox="1"/>
          <p:nvPr/>
        </p:nvSpPr>
        <p:spPr>
          <a:xfrm>
            <a:off x="11126990" y="4449970"/>
            <a:ext cx="1038812" cy="284693"/>
          </a:xfrm>
          <a:prstGeom prst="rect">
            <a:avLst/>
          </a:prstGeom>
          <a:noFill/>
          <a:ln>
            <a:noFill/>
          </a:ln>
        </p:spPr>
        <p:txBody>
          <a:bodyPr wrap="square" rtlCol="0">
            <a:spAutoFit/>
          </a:bodyPr>
          <a:lstStyle/>
          <a:p>
            <a:pPr algn="ctr">
              <a:lnSpc>
                <a:spcPts val="1500"/>
              </a:lnSpc>
            </a:pPr>
            <a:r>
              <a:rPr lang="en-US" sz="1400" dirty="0">
                <a:ln w="3175">
                  <a:solidFill>
                    <a:sysClr val="windowText" lastClr="000000"/>
                  </a:solidFill>
                </a:ln>
                <a:solidFill>
                  <a:srgbClr val="FF0000"/>
                </a:solidFill>
              </a:rPr>
              <a:t>[VM</a:t>
            </a:r>
            <a:r>
              <a:rPr lang="en-US" sz="2000" baseline="-25000" dirty="0">
                <a:ln w="3175">
                  <a:solidFill>
                    <a:sysClr val="windowText" lastClr="000000"/>
                  </a:solidFill>
                </a:ln>
                <a:solidFill>
                  <a:srgbClr val="FF0000"/>
                </a:solidFill>
              </a:rPr>
              <a:t>1</a:t>
            </a:r>
            <a:r>
              <a:rPr lang="en-US" sz="1400" dirty="0">
                <a:ln w="3175">
                  <a:solidFill>
                    <a:sysClr val="windowText" lastClr="000000"/>
                  </a:solidFill>
                </a:ln>
                <a:solidFill>
                  <a:srgbClr val="FF0000"/>
                </a:solidFill>
              </a:rPr>
              <a:t> state]</a:t>
            </a:r>
            <a:endParaRPr lang="en-US" sz="1400" baseline="-25000" dirty="0">
              <a:ln w="3175">
                <a:solidFill>
                  <a:sysClr val="windowText" lastClr="000000"/>
                </a:solidFill>
              </a:ln>
              <a:solidFill>
                <a:srgbClr val="FF0000"/>
              </a:solidFill>
            </a:endParaRPr>
          </a:p>
        </p:txBody>
      </p:sp>
      <p:sp>
        <p:nvSpPr>
          <p:cNvPr id="154" name="Rounded Rectangle 19">
            <a:extLst>
              <a:ext uri="{FF2B5EF4-FFF2-40B4-BE49-F238E27FC236}">
                <a16:creationId xmlns:a16="http://schemas.microsoft.com/office/drawing/2014/main" id="{09787018-7F51-419E-BCEA-D46BA7F649EF}"/>
              </a:ext>
            </a:extLst>
          </p:cNvPr>
          <p:cNvSpPr/>
          <p:nvPr/>
        </p:nvSpPr>
        <p:spPr bwMode="auto">
          <a:xfrm rot="5400000">
            <a:off x="11582923" y="741301"/>
            <a:ext cx="125019" cy="921316"/>
          </a:xfrm>
          <a:prstGeom prst="roundRect">
            <a:avLst>
              <a:gd name="adj" fmla="val 0"/>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chemeClr val="bg1">
                  <a:lumMod val="50000"/>
                </a:schemeClr>
              </a:solidFill>
              <a:latin typeface="Arial" charset="0"/>
              <a:ea typeface="ＭＳ Ｐゴシック" pitchFamily="-96" charset="-128"/>
            </a:endParaRPr>
          </a:p>
        </p:txBody>
      </p:sp>
      <p:sp>
        <p:nvSpPr>
          <p:cNvPr id="156" name="TextBox 155">
            <a:extLst>
              <a:ext uri="{FF2B5EF4-FFF2-40B4-BE49-F238E27FC236}">
                <a16:creationId xmlns:a16="http://schemas.microsoft.com/office/drawing/2014/main" id="{60D82F42-833D-4E28-8EA9-A9A80300E2CD}"/>
              </a:ext>
            </a:extLst>
          </p:cNvPr>
          <p:cNvSpPr txBox="1"/>
          <p:nvPr/>
        </p:nvSpPr>
        <p:spPr>
          <a:xfrm rot="1214909">
            <a:off x="8882217" y="189051"/>
            <a:ext cx="2534962" cy="646331"/>
          </a:xfrm>
          <a:prstGeom prst="rect">
            <a:avLst/>
          </a:prstGeom>
          <a:noFill/>
          <a:ln>
            <a:noFill/>
          </a:ln>
        </p:spPr>
        <p:txBody>
          <a:bodyPr wrap="square" rtlCol="0">
            <a:spAutoFit/>
          </a:bodyPr>
          <a:lstStyle/>
          <a:p>
            <a:pPr algn="ctr"/>
            <a:r>
              <a:rPr lang="en-US" dirty="0">
                <a:ln w="3175">
                  <a:solidFill>
                    <a:sysClr val="windowText" lastClr="000000"/>
                  </a:solidFill>
                </a:ln>
                <a:solidFill>
                  <a:srgbClr val="00FFFF"/>
                </a:solidFill>
              </a:rPr>
              <a:t>VMM-controlled “extended” page table!</a:t>
            </a:r>
            <a:endParaRPr lang="en-US" baseline="-25000" dirty="0">
              <a:ln w="3175">
                <a:solidFill>
                  <a:sysClr val="windowText" lastClr="000000"/>
                </a:solidFill>
              </a:ln>
              <a:solidFill>
                <a:srgbClr val="00FFFF"/>
              </a:solidFill>
            </a:endParaRPr>
          </a:p>
        </p:txBody>
      </p:sp>
    </p:spTree>
    <p:extLst>
      <p:ext uri="{BB962C8B-B14F-4D97-AF65-F5344CB8AC3E}">
        <p14:creationId xmlns:p14="http://schemas.microsoft.com/office/powerpoint/2010/main" val="1355376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6"/>
                                        </p:tgtEl>
                                        <p:attrNameLst>
                                          <p:attrName>style.visibility</p:attrName>
                                        </p:attrNameLst>
                                      </p:cBhvr>
                                      <p:to>
                                        <p:strVal val="visible"/>
                                      </p:to>
                                    </p:set>
                                    <p:animEffect transition="in" filter="fade">
                                      <p:cBhvr>
                                        <p:cTn id="11" dur="500"/>
                                        <p:tgtEl>
                                          <p:spTgt spid="14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50"/>
                                        </p:tgtEl>
                                        <p:attrNameLst>
                                          <p:attrName>style.visibility</p:attrName>
                                        </p:attrNameLst>
                                      </p:cBhvr>
                                      <p:to>
                                        <p:strVal val="visible"/>
                                      </p:to>
                                    </p:set>
                                    <p:animEffect transition="in" filter="fade">
                                      <p:cBhvr>
                                        <p:cTn id="14" dur="500"/>
                                        <p:tgtEl>
                                          <p:spTgt spid="150"/>
                                        </p:tgtEl>
                                      </p:cBhvr>
                                    </p:animEffect>
                                  </p:childTnLst>
                                </p:cTn>
                              </p:par>
                              <p:par>
                                <p:cTn id="15" presetID="32" presetClass="emph" presetSubtype="0" fill="hold" nodeType="withEffect">
                                  <p:stCondLst>
                                    <p:cond delay="0"/>
                                  </p:stCondLst>
                                  <p:childTnLst>
                                    <p:animRot by="120000">
                                      <p:cBhvr>
                                        <p:cTn id="16" dur="100" fill="hold">
                                          <p:stCondLst>
                                            <p:cond delay="0"/>
                                          </p:stCondLst>
                                        </p:cTn>
                                        <p:tgtEl>
                                          <p:spTgt spid="146"/>
                                        </p:tgtEl>
                                        <p:attrNameLst>
                                          <p:attrName>r</p:attrName>
                                        </p:attrNameLst>
                                      </p:cBhvr>
                                    </p:animRot>
                                    <p:animRot by="-240000">
                                      <p:cBhvr>
                                        <p:cTn id="17" dur="200" fill="hold">
                                          <p:stCondLst>
                                            <p:cond delay="200"/>
                                          </p:stCondLst>
                                        </p:cTn>
                                        <p:tgtEl>
                                          <p:spTgt spid="146"/>
                                        </p:tgtEl>
                                        <p:attrNameLst>
                                          <p:attrName>r</p:attrName>
                                        </p:attrNameLst>
                                      </p:cBhvr>
                                    </p:animRot>
                                    <p:animRot by="240000">
                                      <p:cBhvr>
                                        <p:cTn id="18" dur="200" fill="hold">
                                          <p:stCondLst>
                                            <p:cond delay="400"/>
                                          </p:stCondLst>
                                        </p:cTn>
                                        <p:tgtEl>
                                          <p:spTgt spid="146"/>
                                        </p:tgtEl>
                                        <p:attrNameLst>
                                          <p:attrName>r</p:attrName>
                                        </p:attrNameLst>
                                      </p:cBhvr>
                                    </p:animRot>
                                    <p:animRot by="-240000">
                                      <p:cBhvr>
                                        <p:cTn id="19" dur="200" fill="hold">
                                          <p:stCondLst>
                                            <p:cond delay="600"/>
                                          </p:stCondLst>
                                        </p:cTn>
                                        <p:tgtEl>
                                          <p:spTgt spid="146"/>
                                        </p:tgtEl>
                                        <p:attrNameLst>
                                          <p:attrName>r</p:attrName>
                                        </p:attrNameLst>
                                      </p:cBhvr>
                                    </p:animRot>
                                    <p:animRot by="120000">
                                      <p:cBhvr>
                                        <p:cTn id="20" dur="200" fill="hold">
                                          <p:stCondLst>
                                            <p:cond delay="800"/>
                                          </p:stCondLst>
                                        </p:cTn>
                                        <p:tgtEl>
                                          <p:spTgt spid="146"/>
                                        </p:tgtEl>
                                        <p:attrNameLst>
                                          <p:attrName>r</p:attrName>
                                        </p:attrNameLst>
                                      </p:cBhvr>
                                    </p:animRot>
                                  </p:childTnLst>
                                </p:cTn>
                              </p:par>
                              <p:par>
                                <p:cTn id="21" presetID="32" presetClass="emph" presetSubtype="0" fill="hold" grpId="1" nodeType="withEffect">
                                  <p:stCondLst>
                                    <p:cond delay="0"/>
                                  </p:stCondLst>
                                  <p:childTnLst>
                                    <p:animRot by="120000">
                                      <p:cBhvr>
                                        <p:cTn id="22" dur="100" fill="hold">
                                          <p:stCondLst>
                                            <p:cond delay="0"/>
                                          </p:stCondLst>
                                        </p:cTn>
                                        <p:tgtEl>
                                          <p:spTgt spid="150"/>
                                        </p:tgtEl>
                                        <p:attrNameLst>
                                          <p:attrName>r</p:attrName>
                                        </p:attrNameLst>
                                      </p:cBhvr>
                                    </p:animRot>
                                    <p:animRot by="-240000">
                                      <p:cBhvr>
                                        <p:cTn id="23" dur="200" fill="hold">
                                          <p:stCondLst>
                                            <p:cond delay="200"/>
                                          </p:stCondLst>
                                        </p:cTn>
                                        <p:tgtEl>
                                          <p:spTgt spid="150"/>
                                        </p:tgtEl>
                                        <p:attrNameLst>
                                          <p:attrName>r</p:attrName>
                                        </p:attrNameLst>
                                      </p:cBhvr>
                                    </p:animRot>
                                    <p:animRot by="240000">
                                      <p:cBhvr>
                                        <p:cTn id="24" dur="200" fill="hold">
                                          <p:stCondLst>
                                            <p:cond delay="400"/>
                                          </p:stCondLst>
                                        </p:cTn>
                                        <p:tgtEl>
                                          <p:spTgt spid="150"/>
                                        </p:tgtEl>
                                        <p:attrNameLst>
                                          <p:attrName>r</p:attrName>
                                        </p:attrNameLst>
                                      </p:cBhvr>
                                    </p:animRot>
                                    <p:animRot by="-240000">
                                      <p:cBhvr>
                                        <p:cTn id="25" dur="200" fill="hold">
                                          <p:stCondLst>
                                            <p:cond delay="600"/>
                                          </p:stCondLst>
                                        </p:cTn>
                                        <p:tgtEl>
                                          <p:spTgt spid="150"/>
                                        </p:tgtEl>
                                        <p:attrNameLst>
                                          <p:attrName>r</p:attrName>
                                        </p:attrNameLst>
                                      </p:cBhvr>
                                    </p:animRot>
                                    <p:animRot by="120000">
                                      <p:cBhvr>
                                        <p:cTn id="26" dur="200" fill="hold">
                                          <p:stCondLst>
                                            <p:cond delay="800"/>
                                          </p:stCondLst>
                                        </p:cTn>
                                        <p:tgtEl>
                                          <p:spTgt spid="150"/>
                                        </p:tgtEl>
                                        <p:attrNameLst>
                                          <p:attrName>r</p:attrName>
                                        </p:attrNameLst>
                                      </p:cBhvr>
                                    </p:animRo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32" presetClass="emph" presetSubtype="0" fill="hold" grpId="1" nodeType="withEffect">
                                  <p:stCondLst>
                                    <p:cond delay="0"/>
                                  </p:stCondLst>
                                  <p:childTnLst>
                                    <p:animRot by="120000">
                                      <p:cBhvr>
                                        <p:cTn id="33" dur="100" fill="hold">
                                          <p:stCondLst>
                                            <p:cond delay="0"/>
                                          </p:stCondLst>
                                        </p:cTn>
                                        <p:tgtEl>
                                          <p:spTgt spid="30"/>
                                        </p:tgtEl>
                                        <p:attrNameLst>
                                          <p:attrName>r</p:attrName>
                                        </p:attrNameLst>
                                      </p:cBhvr>
                                    </p:animRot>
                                    <p:animRot by="-240000">
                                      <p:cBhvr>
                                        <p:cTn id="34" dur="200" fill="hold">
                                          <p:stCondLst>
                                            <p:cond delay="200"/>
                                          </p:stCondLst>
                                        </p:cTn>
                                        <p:tgtEl>
                                          <p:spTgt spid="30"/>
                                        </p:tgtEl>
                                        <p:attrNameLst>
                                          <p:attrName>r</p:attrName>
                                        </p:attrNameLst>
                                      </p:cBhvr>
                                    </p:animRot>
                                    <p:animRot by="240000">
                                      <p:cBhvr>
                                        <p:cTn id="35" dur="200" fill="hold">
                                          <p:stCondLst>
                                            <p:cond delay="400"/>
                                          </p:stCondLst>
                                        </p:cTn>
                                        <p:tgtEl>
                                          <p:spTgt spid="30"/>
                                        </p:tgtEl>
                                        <p:attrNameLst>
                                          <p:attrName>r</p:attrName>
                                        </p:attrNameLst>
                                      </p:cBhvr>
                                    </p:animRot>
                                    <p:animRot by="-240000">
                                      <p:cBhvr>
                                        <p:cTn id="36" dur="200" fill="hold">
                                          <p:stCondLst>
                                            <p:cond delay="600"/>
                                          </p:stCondLst>
                                        </p:cTn>
                                        <p:tgtEl>
                                          <p:spTgt spid="30"/>
                                        </p:tgtEl>
                                        <p:attrNameLst>
                                          <p:attrName>r</p:attrName>
                                        </p:attrNameLst>
                                      </p:cBhvr>
                                    </p:animRot>
                                    <p:animRot by="120000">
                                      <p:cBhvr>
                                        <p:cTn id="37" dur="200" fill="hold">
                                          <p:stCondLst>
                                            <p:cond delay="800"/>
                                          </p:stCondLst>
                                        </p:cTn>
                                        <p:tgtEl>
                                          <p:spTgt spid="30"/>
                                        </p:tgtEl>
                                        <p:attrNameLst>
                                          <p:attrName>r</p:attrName>
                                        </p:attrNameLst>
                                      </p:cBhvr>
                                    </p:animRo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3"/>
                                        </p:tgtEl>
                                      </p:cBhvr>
                                    </p:animEffect>
                                    <p:set>
                                      <p:cBhvr>
                                        <p:cTn id="42" dur="1" fill="hold">
                                          <p:stCondLst>
                                            <p:cond delay="499"/>
                                          </p:stCondLst>
                                        </p:cTn>
                                        <p:tgtEl>
                                          <p:spTgt spid="3"/>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500"/>
                                        <p:tgtEl>
                                          <p:spTgt spid="4"/>
                                        </p:tgtEl>
                                      </p:cBhvr>
                                    </p:animEffect>
                                  </p:childTnLst>
                                </p:cTn>
                              </p:par>
                              <p:par>
                                <p:cTn id="47" presetID="32" presetClass="emph" presetSubtype="0" fill="hold" nodeType="withEffect">
                                  <p:stCondLst>
                                    <p:cond delay="0"/>
                                  </p:stCondLst>
                                  <p:childTnLst>
                                    <p:animRot by="120000">
                                      <p:cBhvr>
                                        <p:cTn id="48" dur="100" fill="hold">
                                          <p:stCondLst>
                                            <p:cond delay="0"/>
                                          </p:stCondLst>
                                        </p:cTn>
                                        <p:tgtEl>
                                          <p:spTgt spid="4"/>
                                        </p:tgtEl>
                                        <p:attrNameLst>
                                          <p:attrName>r</p:attrName>
                                        </p:attrNameLst>
                                      </p:cBhvr>
                                    </p:animRot>
                                    <p:animRot by="-240000">
                                      <p:cBhvr>
                                        <p:cTn id="49" dur="200" fill="hold">
                                          <p:stCondLst>
                                            <p:cond delay="200"/>
                                          </p:stCondLst>
                                        </p:cTn>
                                        <p:tgtEl>
                                          <p:spTgt spid="4"/>
                                        </p:tgtEl>
                                        <p:attrNameLst>
                                          <p:attrName>r</p:attrName>
                                        </p:attrNameLst>
                                      </p:cBhvr>
                                    </p:animRot>
                                    <p:animRot by="240000">
                                      <p:cBhvr>
                                        <p:cTn id="50" dur="200" fill="hold">
                                          <p:stCondLst>
                                            <p:cond delay="400"/>
                                          </p:stCondLst>
                                        </p:cTn>
                                        <p:tgtEl>
                                          <p:spTgt spid="4"/>
                                        </p:tgtEl>
                                        <p:attrNameLst>
                                          <p:attrName>r</p:attrName>
                                        </p:attrNameLst>
                                      </p:cBhvr>
                                    </p:animRot>
                                    <p:animRot by="-240000">
                                      <p:cBhvr>
                                        <p:cTn id="51" dur="200" fill="hold">
                                          <p:stCondLst>
                                            <p:cond delay="600"/>
                                          </p:stCondLst>
                                        </p:cTn>
                                        <p:tgtEl>
                                          <p:spTgt spid="4"/>
                                        </p:tgtEl>
                                        <p:attrNameLst>
                                          <p:attrName>r</p:attrName>
                                        </p:attrNameLst>
                                      </p:cBhvr>
                                    </p:animRot>
                                    <p:animRot by="120000">
                                      <p:cBhvr>
                                        <p:cTn id="52" dur="200" fill="hold">
                                          <p:stCondLst>
                                            <p:cond delay="800"/>
                                          </p:stCondLst>
                                        </p:cTn>
                                        <p:tgtEl>
                                          <p:spTgt spid="4"/>
                                        </p:tgtEl>
                                        <p:attrNameLst>
                                          <p:attrName>r</p:attrName>
                                        </p:attrNameLst>
                                      </p:cBhvr>
                                    </p:animRo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11"/>
                                        </p:tgtEl>
                                      </p:cBhvr>
                                    </p:animEffect>
                                    <p:set>
                                      <p:cBhvr>
                                        <p:cTn id="57" dur="1" fill="hold">
                                          <p:stCondLst>
                                            <p:cond delay="499"/>
                                          </p:stCondLst>
                                        </p:cTn>
                                        <p:tgtEl>
                                          <p:spTgt spid="11"/>
                                        </p:tgtEl>
                                        <p:attrNameLst>
                                          <p:attrName>style.visibility</p:attrName>
                                        </p:attrNameLst>
                                      </p:cBhvr>
                                      <p:to>
                                        <p:strVal val="hidden"/>
                                      </p:to>
                                    </p:set>
                                  </p:child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148"/>
                                        </p:tgtEl>
                                        <p:attrNameLst>
                                          <p:attrName>style.visibility</p:attrName>
                                        </p:attrNameLst>
                                      </p:cBhvr>
                                      <p:to>
                                        <p:strVal val="visible"/>
                                      </p:to>
                                    </p:set>
                                    <p:animEffect transition="in" filter="fade">
                                      <p:cBhvr>
                                        <p:cTn id="61" dur="500"/>
                                        <p:tgtEl>
                                          <p:spTgt spid="148"/>
                                        </p:tgtEl>
                                      </p:cBhvr>
                                    </p:animEffect>
                                  </p:childTnLst>
                                </p:cTn>
                              </p:par>
                              <p:par>
                                <p:cTn id="62" presetID="32" presetClass="emph" presetSubtype="0" fill="hold" nodeType="withEffect">
                                  <p:stCondLst>
                                    <p:cond delay="0"/>
                                  </p:stCondLst>
                                  <p:childTnLst>
                                    <p:animRot by="120000">
                                      <p:cBhvr>
                                        <p:cTn id="63" dur="100" fill="hold">
                                          <p:stCondLst>
                                            <p:cond delay="0"/>
                                          </p:stCondLst>
                                        </p:cTn>
                                        <p:tgtEl>
                                          <p:spTgt spid="148"/>
                                        </p:tgtEl>
                                        <p:attrNameLst>
                                          <p:attrName>r</p:attrName>
                                        </p:attrNameLst>
                                      </p:cBhvr>
                                    </p:animRot>
                                    <p:animRot by="-240000">
                                      <p:cBhvr>
                                        <p:cTn id="64" dur="200" fill="hold">
                                          <p:stCondLst>
                                            <p:cond delay="200"/>
                                          </p:stCondLst>
                                        </p:cTn>
                                        <p:tgtEl>
                                          <p:spTgt spid="148"/>
                                        </p:tgtEl>
                                        <p:attrNameLst>
                                          <p:attrName>r</p:attrName>
                                        </p:attrNameLst>
                                      </p:cBhvr>
                                    </p:animRot>
                                    <p:animRot by="240000">
                                      <p:cBhvr>
                                        <p:cTn id="65" dur="200" fill="hold">
                                          <p:stCondLst>
                                            <p:cond delay="400"/>
                                          </p:stCondLst>
                                        </p:cTn>
                                        <p:tgtEl>
                                          <p:spTgt spid="148"/>
                                        </p:tgtEl>
                                        <p:attrNameLst>
                                          <p:attrName>r</p:attrName>
                                        </p:attrNameLst>
                                      </p:cBhvr>
                                    </p:animRot>
                                    <p:animRot by="-240000">
                                      <p:cBhvr>
                                        <p:cTn id="66" dur="200" fill="hold">
                                          <p:stCondLst>
                                            <p:cond delay="600"/>
                                          </p:stCondLst>
                                        </p:cTn>
                                        <p:tgtEl>
                                          <p:spTgt spid="148"/>
                                        </p:tgtEl>
                                        <p:attrNameLst>
                                          <p:attrName>r</p:attrName>
                                        </p:attrNameLst>
                                      </p:cBhvr>
                                    </p:animRot>
                                    <p:animRot by="120000">
                                      <p:cBhvr>
                                        <p:cTn id="67" dur="200" fill="hold">
                                          <p:stCondLst>
                                            <p:cond delay="800"/>
                                          </p:stCondLst>
                                        </p:cTn>
                                        <p:tgtEl>
                                          <p:spTgt spid="148"/>
                                        </p:tgtEl>
                                        <p:attrNameLst>
                                          <p:attrName>r</p:attrName>
                                        </p:attrNameLst>
                                      </p:cBhvr>
                                    </p:animRo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47"/>
                                        </p:tgtEl>
                                        <p:attrNameLst>
                                          <p:attrName>style.visibility</p:attrName>
                                        </p:attrNameLst>
                                      </p:cBhvr>
                                      <p:to>
                                        <p:strVal val="visible"/>
                                      </p:to>
                                    </p:set>
                                    <p:animEffect transition="in" filter="fade">
                                      <p:cBhvr>
                                        <p:cTn id="72" dur="500"/>
                                        <p:tgtEl>
                                          <p:spTgt spid="147"/>
                                        </p:tgtEl>
                                      </p:cBhvr>
                                    </p:animEffect>
                                  </p:childTnLst>
                                </p:cTn>
                              </p:par>
                              <p:par>
                                <p:cTn id="73" presetID="32" presetClass="emph" presetSubtype="0" fill="hold" nodeType="withEffect">
                                  <p:stCondLst>
                                    <p:cond delay="0"/>
                                  </p:stCondLst>
                                  <p:childTnLst>
                                    <p:animRot by="120000">
                                      <p:cBhvr>
                                        <p:cTn id="74" dur="100" fill="hold">
                                          <p:stCondLst>
                                            <p:cond delay="0"/>
                                          </p:stCondLst>
                                        </p:cTn>
                                        <p:tgtEl>
                                          <p:spTgt spid="147"/>
                                        </p:tgtEl>
                                        <p:attrNameLst>
                                          <p:attrName>r</p:attrName>
                                        </p:attrNameLst>
                                      </p:cBhvr>
                                    </p:animRot>
                                    <p:animRot by="-240000">
                                      <p:cBhvr>
                                        <p:cTn id="75" dur="200" fill="hold">
                                          <p:stCondLst>
                                            <p:cond delay="200"/>
                                          </p:stCondLst>
                                        </p:cTn>
                                        <p:tgtEl>
                                          <p:spTgt spid="147"/>
                                        </p:tgtEl>
                                        <p:attrNameLst>
                                          <p:attrName>r</p:attrName>
                                        </p:attrNameLst>
                                      </p:cBhvr>
                                    </p:animRot>
                                    <p:animRot by="240000">
                                      <p:cBhvr>
                                        <p:cTn id="76" dur="200" fill="hold">
                                          <p:stCondLst>
                                            <p:cond delay="400"/>
                                          </p:stCondLst>
                                        </p:cTn>
                                        <p:tgtEl>
                                          <p:spTgt spid="147"/>
                                        </p:tgtEl>
                                        <p:attrNameLst>
                                          <p:attrName>r</p:attrName>
                                        </p:attrNameLst>
                                      </p:cBhvr>
                                    </p:animRot>
                                    <p:animRot by="-240000">
                                      <p:cBhvr>
                                        <p:cTn id="77" dur="200" fill="hold">
                                          <p:stCondLst>
                                            <p:cond delay="600"/>
                                          </p:stCondLst>
                                        </p:cTn>
                                        <p:tgtEl>
                                          <p:spTgt spid="147"/>
                                        </p:tgtEl>
                                        <p:attrNameLst>
                                          <p:attrName>r</p:attrName>
                                        </p:attrNameLst>
                                      </p:cBhvr>
                                    </p:animRot>
                                    <p:animRot by="120000">
                                      <p:cBhvr>
                                        <p:cTn id="78" dur="200" fill="hold">
                                          <p:stCondLst>
                                            <p:cond delay="800"/>
                                          </p:stCondLst>
                                        </p:cTn>
                                        <p:tgtEl>
                                          <p:spTgt spid="147"/>
                                        </p:tgtEl>
                                        <p:attrNameLst>
                                          <p:attrName>r</p:attrName>
                                        </p:attrNameLst>
                                      </p:cBhvr>
                                    </p:animRot>
                                  </p:childTnLst>
                                </p:cTn>
                              </p:par>
                              <p:par>
                                <p:cTn id="79" presetID="10" presetClass="entr" presetSubtype="0" fill="hold" grpId="0" nodeType="withEffect">
                                  <p:stCondLst>
                                    <p:cond delay="0"/>
                                  </p:stCondLst>
                                  <p:childTnLst>
                                    <p:set>
                                      <p:cBhvr>
                                        <p:cTn id="80" dur="1" fill="hold">
                                          <p:stCondLst>
                                            <p:cond delay="0"/>
                                          </p:stCondLst>
                                        </p:cTn>
                                        <p:tgtEl>
                                          <p:spTgt spid="156"/>
                                        </p:tgtEl>
                                        <p:attrNameLst>
                                          <p:attrName>style.visibility</p:attrName>
                                        </p:attrNameLst>
                                      </p:cBhvr>
                                      <p:to>
                                        <p:strVal val="visible"/>
                                      </p:to>
                                    </p:set>
                                    <p:animEffect transition="in" filter="fade">
                                      <p:cBhvr>
                                        <p:cTn id="81" dur="500"/>
                                        <p:tgtEl>
                                          <p:spTgt spid="156"/>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54"/>
                                        </p:tgtEl>
                                        <p:attrNameLst>
                                          <p:attrName>style.visibility</p:attrName>
                                        </p:attrNameLst>
                                      </p:cBhvr>
                                      <p:to>
                                        <p:strVal val="visible"/>
                                      </p:to>
                                    </p:set>
                                    <p:animEffect transition="in" filter="fade">
                                      <p:cBhvr>
                                        <p:cTn id="84" dur="500"/>
                                        <p:tgtEl>
                                          <p:spTgt spid="154"/>
                                        </p:tgtEl>
                                      </p:cBhvr>
                                    </p:animEffect>
                                  </p:childTnLst>
                                </p:cTn>
                              </p:par>
                              <p:par>
                                <p:cTn id="85" presetID="32" presetClass="emph" presetSubtype="0" fill="hold" grpId="1" nodeType="withEffect">
                                  <p:stCondLst>
                                    <p:cond delay="0"/>
                                  </p:stCondLst>
                                  <p:childTnLst>
                                    <p:animRot by="120000">
                                      <p:cBhvr>
                                        <p:cTn id="86" dur="100" fill="hold">
                                          <p:stCondLst>
                                            <p:cond delay="0"/>
                                          </p:stCondLst>
                                        </p:cTn>
                                        <p:tgtEl>
                                          <p:spTgt spid="154"/>
                                        </p:tgtEl>
                                        <p:attrNameLst>
                                          <p:attrName>r</p:attrName>
                                        </p:attrNameLst>
                                      </p:cBhvr>
                                    </p:animRot>
                                    <p:animRot by="-240000">
                                      <p:cBhvr>
                                        <p:cTn id="87" dur="200" fill="hold">
                                          <p:stCondLst>
                                            <p:cond delay="200"/>
                                          </p:stCondLst>
                                        </p:cTn>
                                        <p:tgtEl>
                                          <p:spTgt spid="154"/>
                                        </p:tgtEl>
                                        <p:attrNameLst>
                                          <p:attrName>r</p:attrName>
                                        </p:attrNameLst>
                                      </p:cBhvr>
                                    </p:animRot>
                                    <p:animRot by="240000">
                                      <p:cBhvr>
                                        <p:cTn id="88" dur="200" fill="hold">
                                          <p:stCondLst>
                                            <p:cond delay="400"/>
                                          </p:stCondLst>
                                        </p:cTn>
                                        <p:tgtEl>
                                          <p:spTgt spid="154"/>
                                        </p:tgtEl>
                                        <p:attrNameLst>
                                          <p:attrName>r</p:attrName>
                                        </p:attrNameLst>
                                      </p:cBhvr>
                                    </p:animRot>
                                    <p:animRot by="-240000">
                                      <p:cBhvr>
                                        <p:cTn id="89" dur="200" fill="hold">
                                          <p:stCondLst>
                                            <p:cond delay="600"/>
                                          </p:stCondLst>
                                        </p:cTn>
                                        <p:tgtEl>
                                          <p:spTgt spid="154"/>
                                        </p:tgtEl>
                                        <p:attrNameLst>
                                          <p:attrName>r</p:attrName>
                                        </p:attrNameLst>
                                      </p:cBhvr>
                                    </p:animRot>
                                    <p:animRot by="120000">
                                      <p:cBhvr>
                                        <p:cTn id="90" dur="200" fill="hold">
                                          <p:stCondLst>
                                            <p:cond delay="800"/>
                                          </p:stCondLst>
                                        </p:cTn>
                                        <p:tgtEl>
                                          <p:spTgt spid="154"/>
                                        </p:tgtEl>
                                        <p:attrNameLst>
                                          <p:attrName>r</p:attrName>
                                        </p:attrNameLst>
                                      </p:cBhvr>
                                    </p:animRot>
                                  </p:childTnLst>
                                </p:cTn>
                              </p:par>
                              <p:par>
                                <p:cTn id="91" presetID="32" presetClass="emph" presetSubtype="0" fill="hold" grpId="1" nodeType="withEffect">
                                  <p:stCondLst>
                                    <p:cond delay="0"/>
                                  </p:stCondLst>
                                  <p:childTnLst>
                                    <p:animRot by="120000">
                                      <p:cBhvr>
                                        <p:cTn id="92" dur="100" fill="hold">
                                          <p:stCondLst>
                                            <p:cond delay="0"/>
                                          </p:stCondLst>
                                        </p:cTn>
                                        <p:tgtEl>
                                          <p:spTgt spid="156"/>
                                        </p:tgtEl>
                                        <p:attrNameLst>
                                          <p:attrName>r</p:attrName>
                                        </p:attrNameLst>
                                      </p:cBhvr>
                                    </p:animRot>
                                    <p:animRot by="-240000">
                                      <p:cBhvr>
                                        <p:cTn id="93" dur="200" fill="hold">
                                          <p:stCondLst>
                                            <p:cond delay="200"/>
                                          </p:stCondLst>
                                        </p:cTn>
                                        <p:tgtEl>
                                          <p:spTgt spid="156"/>
                                        </p:tgtEl>
                                        <p:attrNameLst>
                                          <p:attrName>r</p:attrName>
                                        </p:attrNameLst>
                                      </p:cBhvr>
                                    </p:animRot>
                                    <p:animRot by="240000">
                                      <p:cBhvr>
                                        <p:cTn id="94" dur="200" fill="hold">
                                          <p:stCondLst>
                                            <p:cond delay="400"/>
                                          </p:stCondLst>
                                        </p:cTn>
                                        <p:tgtEl>
                                          <p:spTgt spid="156"/>
                                        </p:tgtEl>
                                        <p:attrNameLst>
                                          <p:attrName>r</p:attrName>
                                        </p:attrNameLst>
                                      </p:cBhvr>
                                    </p:animRot>
                                    <p:animRot by="-240000">
                                      <p:cBhvr>
                                        <p:cTn id="95" dur="200" fill="hold">
                                          <p:stCondLst>
                                            <p:cond delay="600"/>
                                          </p:stCondLst>
                                        </p:cTn>
                                        <p:tgtEl>
                                          <p:spTgt spid="156"/>
                                        </p:tgtEl>
                                        <p:attrNameLst>
                                          <p:attrName>r</p:attrName>
                                        </p:attrNameLst>
                                      </p:cBhvr>
                                    </p:animRot>
                                    <p:animRot by="120000">
                                      <p:cBhvr>
                                        <p:cTn id="96" dur="200" fill="hold">
                                          <p:stCondLst>
                                            <p:cond delay="800"/>
                                          </p:stCondLst>
                                        </p:cTn>
                                        <p:tgtEl>
                                          <p:spTgt spid="156"/>
                                        </p:tgtEl>
                                        <p:attrNameLst>
                                          <p:attrName>r</p:attrName>
                                        </p:attrNameLst>
                                      </p:cBhvr>
                                    </p:animRot>
                                  </p:childTnLst>
                                </p:cTn>
                              </p:par>
                            </p:childTnLst>
                          </p:cTn>
                        </p:par>
                      </p:childTnLst>
                    </p:cTn>
                  </p:par>
                  <p:par>
                    <p:cTn id="97" fill="hold">
                      <p:stCondLst>
                        <p:cond delay="indefinite"/>
                      </p:stCondLst>
                      <p:childTnLst>
                        <p:par>
                          <p:cTn id="98" fill="hold">
                            <p:stCondLst>
                              <p:cond delay="0"/>
                            </p:stCondLst>
                            <p:childTnLst>
                              <p:par>
                                <p:cTn id="99" presetID="10" presetClass="exit" presetSubtype="0" fill="hold" grpId="0" nodeType="clickEffect">
                                  <p:stCondLst>
                                    <p:cond delay="0"/>
                                  </p:stCondLst>
                                  <p:childTnLst>
                                    <p:animEffect transition="out" filter="fade">
                                      <p:cBhvr>
                                        <p:cTn id="100" dur="500"/>
                                        <p:tgtEl>
                                          <p:spTgt spid="152"/>
                                        </p:tgtEl>
                                      </p:cBhvr>
                                    </p:animEffect>
                                    <p:set>
                                      <p:cBhvr>
                                        <p:cTn id="101" dur="1" fill="hold">
                                          <p:stCondLst>
                                            <p:cond delay="499"/>
                                          </p:stCondLst>
                                        </p:cTn>
                                        <p:tgtEl>
                                          <p:spTgt spid="152"/>
                                        </p:tgtEl>
                                        <p:attrNameLst>
                                          <p:attrName>style.visibility</p:attrName>
                                        </p:attrNameLst>
                                      </p:cBhvr>
                                      <p:to>
                                        <p:strVal val="hidden"/>
                                      </p:to>
                                    </p:set>
                                  </p:childTnLst>
                                </p:cTn>
                              </p:par>
                            </p:childTnLst>
                          </p:cTn>
                        </p:par>
                        <p:par>
                          <p:cTn id="102" fill="hold">
                            <p:stCondLst>
                              <p:cond delay="500"/>
                            </p:stCondLst>
                            <p:childTnLst>
                              <p:par>
                                <p:cTn id="103" presetID="10" presetClass="entr" presetSubtype="0" fill="hold" grpId="0" nodeType="afterEffect">
                                  <p:stCondLst>
                                    <p:cond delay="0"/>
                                  </p:stCondLst>
                                  <p:childTnLst>
                                    <p:set>
                                      <p:cBhvr>
                                        <p:cTn id="104" dur="1" fill="hold">
                                          <p:stCondLst>
                                            <p:cond delay="0"/>
                                          </p:stCondLst>
                                        </p:cTn>
                                        <p:tgtEl>
                                          <p:spTgt spid="151"/>
                                        </p:tgtEl>
                                        <p:attrNameLst>
                                          <p:attrName>style.visibility</p:attrName>
                                        </p:attrNameLst>
                                      </p:cBhvr>
                                      <p:to>
                                        <p:strVal val="visible"/>
                                      </p:to>
                                    </p:set>
                                    <p:animEffect transition="in" filter="fade">
                                      <p:cBhvr>
                                        <p:cTn id="105" dur="500"/>
                                        <p:tgtEl>
                                          <p:spTgt spid="151"/>
                                        </p:tgtEl>
                                      </p:cBhvr>
                                    </p:animEffect>
                                  </p:childTnLst>
                                </p:cTn>
                              </p:par>
                              <p:par>
                                <p:cTn id="106" presetID="32" presetClass="emph" presetSubtype="0" fill="hold" grpId="1" nodeType="withEffect">
                                  <p:stCondLst>
                                    <p:cond delay="0"/>
                                  </p:stCondLst>
                                  <p:childTnLst>
                                    <p:animRot by="120000">
                                      <p:cBhvr>
                                        <p:cTn id="107" dur="100" fill="hold">
                                          <p:stCondLst>
                                            <p:cond delay="0"/>
                                          </p:stCondLst>
                                        </p:cTn>
                                        <p:tgtEl>
                                          <p:spTgt spid="151"/>
                                        </p:tgtEl>
                                        <p:attrNameLst>
                                          <p:attrName>r</p:attrName>
                                        </p:attrNameLst>
                                      </p:cBhvr>
                                    </p:animRot>
                                    <p:animRot by="-240000">
                                      <p:cBhvr>
                                        <p:cTn id="108" dur="200" fill="hold">
                                          <p:stCondLst>
                                            <p:cond delay="200"/>
                                          </p:stCondLst>
                                        </p:cTn>
                                        <p:tgtEl>
                                          <p:spTgt spid="151"/>
                                        </p:tgtEl>
                                        <p:attrNameLst>
                                          <p:attrName>r</p:attrName>
                                        </p:attrNameLst>
                                      </p:cBhvr>
                                    </p:animRot>
                                    <p:animRot by="240000">
                                      <p:cBhvr>
                                        <p:cTn id="109" dur="200" fill="hold">
                                          <p:stCondLst>
                                            <p:cond delay="400"/>
                                          </p:stCondLst>
                                        </p:cTn>
                                        <p:tgtEl>
                                          <p:spTgt spid="151"/>
                                        </p:tgtEl>
                                        <p:attrNameLst>
                                          <p:attrName>r</p:attrName>
                                        </p:attrNameLst>
                                      </p:cBhvr>
                                    </p:animRot>
                                    <p:animRot by="-240000">
                                      <p:cBhvr>
                                        <p:cTn id="110" dur="200" fill="hold">
                                          <p:stCondLst>
                                            <p:cond delay="600"/>
                                          </p:stCondLst>
                                        </p:cTn>
                                        <p:tgtEl>
                                          <p:spTgt spid="151"/>
                                        </p:tgtEl>
                                        <p:attrNameLst>
                                          <p:attrName>r</p:attrName>
                                        </p:attrNameLst>
                                      </p:cBhvr>
                                    </p:animRot>
                                    <p:animRot by="120000">
                                      <p:cBhvr>
                                        <p:cTn id="111" dur="200" fill="hold">
                                          <p:stCondLst>
                                            <p:cond delay="800"/>
                                          </p:stCondLst>
                                        </p:cTn>
                                        <p:tgtEl>
                                          <p:spTgt spid="15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P spid="150" grpId="0"/>
      <p:bldP spid="150" grpId="1"/>
      <p:bldP spid="151" grpId="0"/>
      <p:bldP spid="151" grpId="1"/>
      <p:bldP spid="152" grpId="0"/>
      <p:bldP spid="154" grpId="0" animBg="1"/>
      <p:bldP spid="154" grpId="1" animBg="1"/>
      <p:bldP spid="156" grpId="0"/>
      <p:bldP spid="156"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a:t>VM Architecture</a:t>
            </a:r>
          </a:p>
        </p:txBody>
      </p:sp>
      <p:sp>
        <p:nvSpPr>
          <p:cNvPr id="2" name="Content Placeholder 1">
            <a:extLst>
              <a:ext uri="{FF2B5EF4-FFF2-40B4-BE49-F238E27FC236}">
                <a16:creationId xmlns:a16="http://schemas.microsoft.com/office/drawing/2014/main" id="{F1C9BE7F-4473-5FC0-E85D-B0B2DD27100C}"/>
              </a:ext>
            </a:extLst>
          </p:cNvPr>
          <p:cNvSpPr>
            <a:spLocks noGrp="1"/>
          </p:cNvSpPr>
          <p:nvPr>
            <p:ph idx="1"/>
          </p:nvPr>
        </p:nvSpPr>
        <p:spPr/>
        <p:txBody>
          <a:bodyPr/>
          <a:lstStyle/>
          <a:p>
            <a:r>
              <a:rPr lang="en-US" dirty="0"/>
              <a:t> </a:t>
            </a:r>
            <a:r>
              <a:rPr lang="en-US" sz="2000" dirty="0"/>
              <a:t>Virtualization</a:t>
            </a:r>
          </a:p>
          <a:p>
            <a:pPr lvl="1"/>
            <a:r>
              <a:rPr lang="en-US" sz="2000" dirty="0"/>
              <a:t>Host OS</a:t>
            </a:r>
          </a:p>
          <a:p>
            <a:pPr lvl="1"/>
            <a:r>
              <a:rPr lang="en-US" sz="2000" dirty="0"/>
              <a:t>Guest OS</a:t>
            </a:r>
          </a:p>
          <a:p>
            <a:pPr lvl="1"/>
            <a:r>
              <a:rPr lang="en-US" sz="2000" dirty="0"/>
              <a:t>Hypervisor</a:t>
            </a:r>
          </a:p>
          <a:p>
            <a:endParaRPr lang="en-US" dirty="0"/>
          </a:p>
        </p:txBody>
      </p:sp>
      <p:pic>
        <p:nvPicPr>
          <p:cNvPr id="9" name="Picture 8" descr="vbasics1.png"/>
          <p:cNvPicPr>
            <a:picLocks noChangeAspect="1"/>
          </p:cNvPicPr>
          <p:nvPr/>
        </p:nvPicPr>
        <p:blipFill>
          <a:blip r:embed="rId3" cstate="print"/>
          <a:stretch>
            <a:fillRect/>
          </a:stretch>
        </p:blipFill>
        <p:spPr>
          <a:xfrm>
            <a:off x="3962401" y="1879928"/>
            <a:ext cx="6750869" cy="429600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94404-E7B4-4636-96E8-6D41559B6BE5}"/>
              </a:ext>
            </a:extLst>
          </p:cNvPr>
          <p:cNvSpPr>
            <a:spLocks noGrp="1"/>
          </p:cNvSpPr>
          <p:nvPr>
            <p:ph type="title"/>
          </p:nvPr>
        </p:nvSpPr>
        <p:spPr/>
        <p:txBody>
          <a:bodyPr/>
          <a:lstStyle/>
          <a:p>
            <a:r>
              <a:rPr lang="en-US" dirty="0"/>
              <a:t>Virtualizing the MMU</a:t>
            </a:r>
          </a:p>
        </p:txBody>
      </p:sp>
      <p:sp>
        <p:nvSpPr>
          <p:cNvPr id="3" name="Content Placeholder 2">
            <a:extLst>
              <a:ext uri="{FF2B5EF4-FFF2-40B4-BE49-F238E27FC236}">
                <a16:creationId xmlns:a16="http://schemas.microsoft.com/office/drawing/2014/main" id="{3DAD8495-63D6-4B7C-8498-8FEC261E53AC}"/>
              </a:ext>
            </a:extLst>
          </p:cNvPr>
          <p:cNvSpPr>
            <a:spLocks noGrp="1"/>
          </p:cNvSpPr>
          <p:nvPr>
            <p:ph idx="1"/>
          </p:nvPr>
        </p:nvSpPr>
        <p:spPr/>
        <p:txBody>
          <a:bodyPr>
            <a:normAutofit fontScale="85000" lnSpcReduction="10000"/>
          </a:bodyPr>
          <a:lstStyle/>
          <a:p>
            <a:r>
              <a:rPr lang="en-US" sz="3200" b="1" dirty="0"/>
              <a:t>Goals</a:t>
            </a:r>
            <a:endParaRPr lang="en-US" sz="3200" dirty="0"/>
          </a:p>
          <a:p>
            <a:pPr lvl="1"/>
            <a:r>
              <a:rPr lang="en-US" sz="2800" dirty="0"/>
              <a:t>Allow a guest OS to believe that it controls the virtual-to-physical mapping</a:t>
            </a:r>
          </a:p>
          <a:p>
            <a:pPr lvl="1"/>
            <a:r>
              <a:rPr lang="en-US" sz="2800" dirty="0"/>
              <a:t>Enable a VMM to actually control which guest pages live in RAM and where those pages live</a:t>
            </a:r>
          </a:p>
          <a:p>
            <a:r>
              <a:rPr lang="en-US" sz="3200" b="1" dirty="0"/>
              <a:t>Definitions</a:t>
            </a:r>
            <a:endParaRPr lang="en-US" sz="3200" dirty="0"/>
          </a:p>
          <a:p>
            <a:pPr lvl="1"/>
            <a:r>
              <a:rPr lang="en-US" sz="2800" b="1" dirty="0"/>
              <a:t>Guest virtual memory:</a:t>
            </a:r>
            <a:r>
              <a:rPr lang="en-US" sz="2800" dirty="0"/>
              <a:t> Visible to guest applications (</a:t>
            </a:r>
            <a:r>
              <a:rPr lang="en-US" sz="2800" dirty="0" err="1"/>
              <a:t>user+kernel</a:t>
            </a:r>
            <a:r>
              <a:rPr lang="en-US" sz="2800" dirty="0"/>
              <a:t>)</a:t>
            </a:r>
          </a:p>
          <a:p>
            <a:pPr lvl="1"/>
            <a:r>
              <a:rPr lang="en-US" sz="2800" b="1" dirty="0"/>
              <a:t>Guest physical memory:</a:t>
            </a:r>
            <a:r>
              <a:rPr lang="en-US" sz="2800" dirty="0"/>
              <a:t> What the guest OS maps guest virtual memory to</a:t>
            </a:r>
          </a:p>
          <a:p>
            <a:pPr lvl="1"/>
            <a:r>
              <a:rPr lang="en-US" sz="2800" b="1" dirty="0"/>
              <a:t>Host physical memory:</a:t>
            </a:r>
            <a:r>
              <a:rPr lang="en-US" sz="2800" dirty="0"/>
              <a:t> What the VMM maps guest physical memory to</a:t>
            </a:r>
          </a:p>
        </p:txBody>
      </p:sp>
    </p:spTree>
    <p:extLst>
      <p:ext uri="{BB962C8B-B14F-4D97-AF65-F5344CB8AC3E}">
        <p14:creationId xmlns:p14="http://schemas.microsoft.com/office/powerpoint/2010/main" val="1786142602"/>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94404-E7B4-4636-96E8-6D41559B6BE5}"/>
              </a:ext>
            </a:extLst>
          </p:cNvPr>
          <p:cNvSpPr>
            <a:spLocks noGrp="1"/>
          </p:cNvSpPr>
          <p:nvPr>
            <p:ph type="title"/>
          </p:nvPr>
        </p:nvSpPr>
        <p:spPr/>
        <p:txBody>
          <a:bodyPr>
            <a:normAutofit/>
          </a:bodyPr>
          <a:lstStyle/>
          <a:p>
            <a:r>
              <a:rPr lang="en-US" dirty="0"/>
              <a:t>Intel VT-x EPT</a:t>
            </a:r>
          </a:p>
        </p:txBody>
      </p:sp>
      <p:sp>
        <p:nvSpPr>
          <p:cNvPr id="3" name="Content Placeholder 2">
            <a:extLst>
              <a:ext uri="{FF2B5EF4-FFF2-40B4-BE49-F238E27FC236}">
                <a16:creationId xmlns:a16="http://schemas.microsoft.com/office/drawing/2014/main" id="{3DAD8495-63D6-4B7C-8498-8FEC261E53AC}"/>
              </a:ext>
            </a:extLst>
          </p:cNvPr>
          <p:cNvSpPr>
            <a:spLocks noGrp="1"/>
          </p:cNvSpPr>
          <p:nvPr>
            <p:ph idx="1"/>
          </p:nvPr>
        </p:nvSpPr>
        <p:spPr/>
        <p:txBody>
          <a:bodyPr>
            <a:normAutofit fontScale="77500" lnSpcReduction="20000"/>
          </a:bodyPr>
          <a:lstStyle/>
          <a:p>
            <a:r>
              <a:rPr lang="en-US" dirty="0"/>
              <a:t>Guest-level </a:t>
            </a:r>
            <a:r>
              <a:rPr lang="en-US" b="1" dirty="0">
                <a:latin typeface="Consolas" panose="020B0609020204030204" pitchFamily="49" charset="0"/>
              </a:rPr>
              <a:t>%cr3</a:t>
            </a:r>
            <a:r>
              <a:rPr lang="en-US" dirty="0"/>
              <a:t> and page tables contain guest physical addresses</a:t>
            </a:r>
          </a:p>
          <a:p>
            <a:pPr lvl="1"/>
            <a:r>
              <a:rPr lang="en-US" dirty="0"/>
              <a:t>VMM needs to translate each of those addresses to host physical addresses</a:t>
            </a:r>
          </a:p>
          <a:p>
            <a:pPr lvl="1"/>
            <a:r>
              <a:rPr lang="en-US" dirty="0"/>
              <a:t>Root mode and non-root mode have their own </a:t>
            </a:r>
            <a:r>
              <a:rPr lang="en-US" b="1" dirty="0">
                <a:latin typeface="Consolas" panose="020B0609020204030204" pitchFamily="49" charset="0"/>
              </a:rPr>
              <a:t>%cr3</a:t>
            </a:r>
          </a:p>
          <a:p>
            <a:pPr lvl="1"/>
            <a:r>
              <a:rPr lang="en-US" dirty="0"/>
              <a:t>However, the VMM manages a hidden EPT (“extended page table”) register which is consulted when a TLB miss occurs in non-root mode </a:t>
            </a:r>
          </a:p>
          <a:p>
            <a:pPr lvl="2"/>
            <a:r>
              <a:rPr lang="en-US" sz="2200" dirty="0"/>
              <a:t>An extended page table maps guest physical addresses to host physical addresses</a:t>
            </a:r>
          </a:p>
          <a:p>
            <a:pPr lvl="2"/>
            <a:r>
              <a:rPr lang="en-US" sz="2200" dirty="0"/>
              <a:t>During a TLB miss in non-root mode, the hardware:</a:t>
            </a:r>
          </a:p>
          <a:p>
            <a:pPr lvl="3"/>
            <a:r>
              <a:rPr lang="en-US" sz="2200" dirty="0"/>
              <a:t>Uses the EPT to translate each guest physical address in layers 4, 3, 2, and 1 of the non-root page table</a:t>
            </a:r>
          </a:p>
          <a:p>
            <a:pPr lvl="3"/>
            <a:r>
              <a:rPr lang="en-US" sz="2200" dirty="0"/>
              <a:t>Installs the appropriate guest-virtual to host-physical mapping in the TLB</a:t>
            </a:r>
          </a:p>
          <a:p>
            <a:pPr lvl="2"/>
            <a:r>
              <a:rPr lang="en-US" sz="2200" dirty="0"/>
              <a:t>Using the EPT, the hypervisor controls how host physical RAM is actually used</a:t>
            </a:r>
          </a:p>
          <a:p>
            <a:r>
              <a:rPr lang="en-US" dirty="0"/>
              <a:t>EPT translation is:</a:t>
            </a:r>
          </a:p>
          <a:p>
            <a:pPr lvl="1"/>
            <a:r>
              <a:rPr lang="en-US" dirty="0"/>
              <a:t>Enabled during VM entry: hardware loads EPT register using a saved value in the VMCS</a:t>
            </a:r>
          </a:p>
          <a:p>
            <a:pPr lvl="1"/>
            <a:r>
              <a:rPr lang="en-US" dirty="0"/>
              <a:t>Disabled during VM exit: hardware saves the current EPT register in the VMCS</a:t>
            </a:r>
          </a:p>
          <a:p>
            <a:r>
              <a:rPr lang="en-US" dirty="0"/>
              <a:t>TLB is flushed during a root&lt;--&gt;non-root transition</a:t>
            </a:r>
          </a:p>
          <a:p>
            <a:pPr lvl="1"/>
            <a:r>
              <a:rPr lang="en-US" dirty="0"/>
              <a:t>Note that a TLB miss is not a transition!</a:t>
            </a:r>
          </a:p>
        </p:txBody>
      </p:sp>
      <p:pic>
        <p:nvPicPr>
          <p:cNvPr id="4" name="Picture 3">
            <a:extLst>
              <a:ext uri="{FF2B5EF4-FFF2-40B4-BE49-F238E27FC236}">
                <a16:creationId xmlns:a16="http://schemas.microsoft.com/office/drawing/2014/main" id="{E1760C66-7DE7-4E45-98DF-BECBD398364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49584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672C698-BBA4-792F-3C40-1EF026141377}"/>
              </a:ext>
            </a:extLst>
          </p:cNvPr>
          <p:cNvSpPr>
            <a:spLocks noGrp="1"/>
          </p:cNvSpPr>
          <p:nvPr>
            <p:ph type="title"/>
          </p:nvPr>
        </p:nvSpPr>
        <p:spPr/>
        <p:txBody>
          <a:bodyPr/>
          <a:lstStyle/>
          <a:p>
            <a:r>
              <a:rPr lang="en-US" sz="4800" dirty="0"/>
              <a:t>Handling a TLB miss on an EPT processor</a:t>
            </a:r>
            <a:endParaRPr lang="en-US" dirty="0"/>
          </a:p>
        </p:txBody>
      </p:sp>
      <p:sp>
        <p:nvSpPr>
          <p:cNvPr id="108" name="Content Placeholder 2">
            <a:extLst>
              <a:ext uri="{FF2B5EF4-FFF2-40B4-BE49-F238E27FC236}">
                <a16:creationId xmlns:a16="http://schemas.microsoft.com/office/drawing/2014/main" id="{1F7E7D0B-D597-459B-B7E7-61483D05963A}"/>
              </a:ext>
            </a:extLst>
          </p:cNvPr>
          <p:cNvSpPr>
            <a:spLocks noGrp="1"/>
          </p:cNvSpPr>
          <p:nvPr>
            <p:ph idx="1"/>
          </p:nvPr>
        </p:nvSpPr>
        <p:spPr/>
        <p:txBody>
          <a:bodyPr>
            <a:normAutofit/>
          </a:bodyPr>
          <a:lstStyle/>
          <a:p>
            <a:r>
              <a:rPr lang="en-US" sz="2000" dirty="0"/>
              <a:t>In non-root mode, a TLB entry maps a </a:t>
            </a:r>
            <a:r>
              <a:rPr lang="en-US" sz="2000" b="1" dirty="0"/>
              <a:t>guest virtual page</a:t>
            </a:r>
            <a:r>
              <a:rPr lang="en-US" sz="2000" dirty="0"/>
              <a:t> to a </a:t>
            </a:r>
            <a:r>
              <a:rPr lang="en-US" sz="2000" b="1" dirty="0"/>
              <a:t>host physical page</a:t>
            </a:r>
          </a:p>
          <a:p>
            <a:r>
              <a:rPr lang="en-US" sz="2000" dirty="0"/>
              <a:t>The PTE at the bottom-right of the slide contains the </a:t>
            </a:r>
            <a:r>
              <a:rPr lang="en-US" sz="2000" b="1" dirty="0"/>
              <a:t>host physical page number</a:t>
            </a:r>
            <a:r>
              <a:rPr lang="en-US" sz="2000" dirty="0"/>
              <a:t> for the </a:t>
            </a:r>
            <a:r>
              <a:rPr lang="en-US" sz="2000" b="1" dirty="0"/>
              <a:t>guest virtual address </a:t>
            </a:r>
            <a:r>
              <a:rPr lang="en-US" sz="2000" dirty="0"/>
              <a:t>which caused the TLB miss</a:t>
            </a:r>
          </a:p>
          <a:p>
            <a:r>
              <a:rPr lang="en-US" sz="2000" dirty="0"/>
              <a:t>EPT makes address translation much slower!</a:t>
            </a:r>
          </a:p>
          <a:p>
            <a:pPr lvl="1"/>
            <a:r>
              <a:rPr lang="en-US" sz="2000" dirty="0"/>
              <a:t>Regular x86-64 page walk: 4 memory accesses</a:t>
            </a:r>
          </a:p>
          <a:p>
            <a:pPr lvl="1"/>
            <a:r>
              <a:rPr lang="en-US" sz="2000" dirty="0"/>
              <a:t>EPT page walk: 24 memory accesses</a:t>
            </a:r>
          </a:p>
          <a:p>
            <a:pPr lvl="1"/>
            <a:r>
              <a:rPr lang="en-US" sz="2000" dirty="0"/>
              <a:t>Luckily, VT-x processors maintain caches for various intermediate mappings</a:t>
            </a:r>
          </a:p>
        </p:txBody>
      </p:sp>
    </p:spTree>
    <p:extLst>
      <p:ext uri="{BB962C8B-B14F-4D97-AF65-F5344CB8AC3E}">
        <p14:creationId xmlns:p14="http://schemas.microsoft.com/office/powerpoint/2010/main" val="2215709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A1C37B3-F85E-42DC-8B36-E47ACCFB7F3C}"/>
              </a:ext>
            </a:extLst>
          </p:cNvPr>
          <p:cNvGrpSpPr/>
          <p:nvPr/>
        </p:nvGrpSpPr>
        <p:grpSpPr>
          <a:xfrm>
            <a:off x="765630" y="728506"/>
            <a:ext cx="2188117" cy="523220"/>
            <a:chOff x="1410366" y="4720741"/>
            <a:chExt cx="1425461" cy="523220"/>
          </a:xfrm>
        </p:grpSpPr>
        <p:sp>
          <p:nvSpPr>
            <p:cNvPr id="5" name="Rectangle 4">
              <a:extLst>
                <a:ext uri="{FF2B5EF4-FFF2-40B4-BE49-F238E27FC236}">
                  <a16:creationId xmlns:a16="http://schemas.microsoft.com/office/drawing/2014/main" id="{4490896D-7776-4160-8765-A999851CB080}"/>
                </a:ext>
              </a:extLst>
            </p:cNvPr>
            <p:cNvSpPr/>
            <p:nvPr/>
          </p:nvSpPr>
          <p:spPr bwMode="auto">
            <a:xfrm>
              <a:off x="1410366" y="4791992"/>
              <a:ext cx="1425461" cy="40192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ＭＳ Ｐゴシック" pitchFamily="-96" charset="-128"/>
              </a:endParaRPr>
            </a:p>
          </p:txBody>
        </p:sp>
        <p:sp>
          <p:nvSpPr>
            <p:cNvPr id="6" name="TextBox 5">
              <a:extLst>
                <a:ext uri="{FF2B5EF4-FFF2-40B4-BE49-F238E27FC236}">
                  <a16:creationId xmlns:a16="http://schemas.microsoft.com/office/drawing/2014/main" id="{8C18775D-1536-49A4-BC5F-A495E3A7E9C4}"/>
                </a:ext>
              </a:extLst>
            </p:cNvPr>
            <p:cNvSpPr txBox="1"/>
            <p:nvPr/>
          </p:nvSpPr>
          <p:spPr>
            <a:xfrm>
              <a:off x="1605443" y="4720741"/>
              <a:ext cx="989296" cy="523220"/>
            </a:xfrm>
            <a:prstGeom prst="rect">
              <a:avLst/>
            </a:prstGeom>
            <a:noFill/>
          </p:spPr>
          <p:txBody>
            <a:bodyPr wrap="square" rtlCol="0">
              <a:spAutoFit/>
            </a:bodyPr>
            <a:lstStyle/>
            <a:p>
              <a:pPr algn="ctr"/>
              <a:r>
                <a:rPr lang="en-US" sz="2800" b="1" dirty="0" err="1"/>
                <a:t>gPA</a:t>
              </a:r>
              <a:endParaRPr lang="en-US" sz="2800" b="1" dirty="0"/>
            </a:p>
          </p:txBody>
        </p:sp>
      </p:grpSp>
      <p:sp>
        <p:nvSpPr>
          <p:cNvPr id="12" name="TextBox 11">
            <a:extLst>
              <a:ext uri="{FF2B5EF4-FFF2-40B4-BE49-F238E27FC236}">
                <a16:creationId xmlns:a16="http://schemas.microsoft.com/office/drawing/2014/main" id="{1CBEE258-51D1-464F-8BF6-B983F4EE6884}"/>
              </a:ext>
            </a:extLst>
          </p:cNvPr>
          <p:cNvSpPr txBox="1"/>
          <p:nvPr/>
        </p:nvSpPr>
        <p:spPr>
          <a:xfrm>
            <a:off x="740523" y="-75361"/>
            <a:ext cx="2238332" cy="523220"/>
          </a:xfrm>
          <a:prstGeom prst="rect">
            <a:avLst/>
          </a:prstGeom>
          <a:noFill/>
        </p:spPr>
        <p:txBody>
          <a:bodyPr wrap="square" rtlCol="0">
            <a:spAutoFit/>
          </a:bodyPr>
          <a:lstStyle/>
          <a:p>
            <a:pPr algn="ctr"/>
            <a:r>
              <a:rPr lang="en-US" sz="2800" b="1" dirty="0"/>
              <a:t>Guest %cr3</a:t>
            </a:r>
          </a:p>
        </p:txBody>
      </p:sp>
      <p:sp>
        <p:nvSpPr>
          <p:cNvPr id="13" name="TextBox 12">
            <a:extLst>
              <a:ext uri="{FF2B5EF4-FFF2-40B4-BE49-F238E27FC236}">
                <a16:creationId xmlns:a16="http://schemas.microsoft.com/office/drawing/2014/main" id="{9F97AAC8-2A64-4900-B042-5BE8A8CFBCF1}"/>
              </a:ext>
            </a:extLst>
          </p:cNvPr>
          <p:cNvSpPr txBox="1"/>
          <p:nvPr/>
        </p:nvSpPr>
        <p:spPr>
          <a:xfrm>
            <a:off x="77583" y="239554"/>
            <a:ext cx="3564212" cy="523220"/>
          </a:xfrm>
          <a:prstGeom prst="rect">
            <a:avLst/>
          </a:prstGeom>
          <a:noFill/>
        </p:spPr>
        <p:txBody>
          <a:bodyPr wrap="square" rtlCol="0">
            <a:spAutoFit/>
          </a:bodyPr>
          <a:lstStyle/>
          <a:p>
            <a:pPr algn="ctr"/>
            <a:r>
              <a:rPr lang="en-US" sz="2800" b="1" dirty="0"/>
              <a:t>(i.e., pointer to PML4)</a:t>
            </a:r>
          </a:p>
        </p:txBody>
      </p:sp>
      <p:grpSp>
        <p:nvGrpSpPr>
          <p:cNvPr id="14" name="Group 13">
            <a:extLst>
              <a:ext uri="{FF2B5EF4-FFF2-40B4-BE49-F238E27FC236}">
                <a16:creationId xmlns:a16="http://schemas.microsoft.com/office/drawing/2014/main" id="{6A551EB7-023A-427B-BBF2-F68EA9B6FC74}"/>
              </a:ext>
            </a:extLst>
          </p:cNvPr>
          <p:cNvGrpSpPr/>
          <p:nvPr/>
        </p:nvGrpSpPr>
        <p:grpSpPr>
          <a:xfrm>
            <a:off x="4629290" y="728506"/>
            <a:ext cx="2188117" cy="523220"/>
            <a:chOff x="1410366" y="4720741"/>
            <a:chExt cx="1425461" cy="523220"/>
          </a:xfrm>
        </p:grpSpPr>
        <p:sp>
          <p:nvSpPr>
            <p:cNvPr id="15" name="Rectangle 14">
              <a:extLst>
                <a:ext uri="{FF2B5EF4-FFF2-40B4-BE49-F238E27FC236}">
                  <a16:creationId xmlns:a16="http://schemas.microsoft.com/office/drawing/2014/main" id="{798DDDAA-0B5D-4CF3-8F7E-38BACC531220}"/>
                </a:ext>
              </a:extLst>
            </p:cNvPr>
            <p:cNvSpPr/>
            <p:nvPr/>
          </p:nvSpPr>
          <p:spPr bwMode="auto">
            <a:xfrm>
              <a:off x="1410366" y="4791992"/>
              <a:ext cx="1425461" cy="40192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ＭＳ Ｐゴシック" pitchFamily="-96" charset="-128"/>
              </a:endParaRPr>
            </a:p>
          </p:txBody>
        </p:sp>
        <p:sp>
          <p:nvSpPr>
            <p:cNvPr id="16" name="TextBox 15">
              <a:extLst>
                <a:ext uri="{FF2B5EF4-FFF2-40B4-BE49-F238E27FC236}">
                  <a16:creationId xmlns:a16="http://schemas.microsoft.com/office/drawing/2014/main" id="{8778EC47-D3B1-4A3B-99E7-AE10146D50B2}"/>
                </a:ext>
              </a:extLst>
            </p:cNvPr>
            <p:cNvSpPr txBox="1"/>
            <p:nvPr/>
          </p:nvSpPr>
          <p:spPr>
            <a:xfrm>
              <a:off x="1605443" y="4720741"/>
              <a:ext cx="989296" cy="523220"/>
            </a:xfrm>
            <a:prstGeom prst="rect">
              <a:avLst/>
            </a:prstGeom>
            <a:noFill/>
          </p:spPr>
          <p:txBody>
            <a:bodyPr wrap="square" rtlCol="0">
              <a:spAutoFit/>
            </a:bodyPr>
            <a:lstStyle/>
            <a:p>
              <a:pPr algn="ctr"/>
              <a:r>
                <a:rPr lang="en-US" sz="2800" b="1" dirty="0" err="1"/>
                <a:t>hPA</a:t>
              </a:r>
              <a:endParaRPr lang="en-US" sz="2800" b="1" dirty="0"/>
            </a:p>
          </p:txBody>
        </p:sp>
      </p:grpSp>
      <p:sp>
        <p:nvSpPr>
          <p:cNvPr id="17" name="TextBox 16">
            <a:extLst>
              <a:ext uri="{FF2B5EF4-FFF2-40B4-BE49-F238E27FC236}">
                <a16:creationId xmlns:a16="http://schemas.microsoft.com/office/drawing/2014/main" id="{3D9F20F9-E90F-4F77-8DC6-A5098F620D8E}"/>
              </a:ext>
            </a:extLst>
          </p:cNvPr>
          <p:cNvSpPr txBox="1"/>
          <p:nvPr/>
        </p:nvSpPr>
        <p:spPr>
          <a:xfrm>
            <a:off x="3928026" y="-75361"/>
            <a:ext cx="3564211" cy="523220"/>
          </a:xfrm>
          <a:prstGeom prst="rect">
            <a:avLst/>
          </a:prstGeom>
          <a:noFill/>
        </p:spPr>
        <p:txBody>
          <a:bodyPr wrap="square" rtlCol="0">
            <a:spAutoFit/>
          </a:bodyPr>
          <a:lstStyle/>
          <a:p>
            <a:pPr algn="ctr"/>
            <a:r>
              <a:rPr lang="en-US" sz="2800" b="1" dirty="0"/>
              <a:t>VMM-managed %</a:t>
            </a:r>
            <a:r>
              <a:rPr lang="en-US" sz="2800" b="1" dirty="0" err="1"/>
              <a:t>ept</a:t>
            </a:r>
            <a:endParaRPr lang="en-US" sz="2800" b="1" dirty="0"/>
          </a:p>
        </p:txBody>
      </p:sp>
      <p:sp>
        <p:nvSpPr>
          <p:cNvPr id="18" name="TextBox 17">
            <a:extLst>
              <a:ext uri="{FF2B5EF4-FFF2-40B4-BE49-F238E27FC236}">
                <a16:creationId xmlns:a16="http://schemas.microsoft.com/office/drawing/2014/main" id="{7130F0E9-899E-4F4E-94E3-CB1369FC86AD}"/>
              </a:ext>
            </a:extLst>
          </p:cNvPr>
          <p:cNvSpPr txBox="1"/>
          <p:nvPr/>
        </p:nvSpPr>
        <p:spPr>
          <a:xfrm>
            <a:off x="3941243" y="239554"/>
            <a:ext cx="3564212" cy="523220"/>
          </a:xfrm>
          <a:prstGeom prst="rect">
            <a:avLst/>
          </a:prstGeom>
          <a:noFill/>
        </p:spPr>
        <p:txBody>
          <a:bodyPr wrap="square" rtlCol="0">
            <a:spAutoFit/>
          </a:bodyPr>
          <a:lstStyle/>
          <a:p>
            <a:pPr algn="ctr"/>
            <a:r>
              <a:rPr lang="en-US" sz="2800" b="1" dirty="0"/>
              <a:t>(i.e., pointer to PML4)</a:t>
            </a:r>
          </a:p>
        </p:txBody>
      </p:sp>
      <p:cxnSp>
        <p:nvCxnSpPr>
          <p:cNvPr id="19" name="Straight Connector 18">
            <a:extLst>
              <a:ext uri="{FF2B5EF4-FFF2-40B4-BE49-F238E27FC236}">
                <a16:creationId xmlns:a16="http://schemas.microsoft.com/office/drawing/2014/main" id="{BFAD385C-F2E4-412D-8EE6-7776D132A81D}"/>
              </a:ext>
            </a:extLst>
          </p:cNvPr>
          <p:cNvCxnSpPr>
            <a:cxnSpLocks/>
          </p:cNvCxnSpPr>
          <p:nvPr/>
        </p:nvCxnSpPr>
        <p:spPr bwMode="auto">
          <a:xfrm>
            <a:off x="5700488" y="1199950"/>
            <a:ext cx="0" cy="325778"/>
          </a:xfrm>
          <a:prstGeom prst="line">
            <a:avLst/>
          </a:prstGeom>
          <a:solidFill>
            <a:schemeClr val="accent1"/>
          </a:solidFill>
          <a:ln w="9525" cap="flat" cmpd="sng" algn="ctr">
            <a:solidFill>
              <a:schemeClr val="tx1"/>
            </a:solidFill>
            <a:prstDash val="solid"/>
            <a:round/>
            <a:headEnd type="none" w="med" len="med"/>
            <a:tailEnd type="triangle" w="lg" len="lg"/>
          </a:ln>
          <a:effectLst/>
        </p:spPr>
      </p:cxnSp>
      <p:sp>
        <p:nvSpPr>
          <p:cNvPr id="21" name="Rectangle 20">
            <a:extLst>
              <a:ext uri="{FF2B5EF4-FFF2-40B4-BE49-F238E27FC236}">
                <a16:creationId xmlns:a16="http://schemas.microsoft.com/office/drawing/2014/main" id="{C5F0D738-3CE6-4FCE-9800-7169C39BBA0F}"/>
              </a:ext>
            </a:extLst>
          </p:cNvPr>
          <p:cNvSpPr/>
          <p:nvPr/>
        </p:nvSpPr>
        <p:spPr>
          <a:xfrm>
            <a:off x="5407165" y="1372334"/>
            <a:ext cx="593432" cy="584775"/>
          </a:xfrm>
          <a:prstGeom prst="rect">
            <a:avLst/>
          </a:prstGeom>
        </p:spPr>
        <p:txBody>
          <a:bodyPr wrap="none">
            <a:spAutoFit/>
          </a:bodyPr>
          <a:lstStyle/>
          <a:p>
            <a:r>
              <a:rPr lang="en-US" sz="3200" dirty="0">
                <a:solidFill>
                  <a:srgbClr val="222222"/>
                </a:solidFill>
                <a:latin typeface="Roboto" panose="02000000000000000000" pitchFamily="2" charset="0"/>
              </a:rPr>
              <a:t>⊕</a:t>
            </a:r>
            <a:endParaRPr lang="en-US" sz="3200" dirty="0"/>
          </a:p>
        </p:txBody>
      </p:sp>
      <p:sp>
        <p:nvSpPr>
          <p:cNvPr id="23" name="Right Bracket 22">
            <a:extLst>
              <a:ext uri="{FF2B5EF4-FFF2-40B4-BE49-F238E27FC236}">
                <a16:creationId xmlns:a16="http://schemas.microsoft.com/office/drawing/2014/main" id="{76F7AB71-A606-4269-BC83-1DA9266F57EF}"/>
              </a:ext>
            </a:extLst>
          </p:cNvPr>
          <p:cNvSpPr/>
          <p:nvPr/>
        </p:nvSpPr>
        <p:spPr>
          <a:xfrm rot="5400000">
            <a:off x="2213628" y="1178582"/>
            <a:ext cx="227717" cy="361525"/>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ight Bracket 23">
            <a:extLst>
              <a:ext uri="{FF2B5EF4-FFF2-40B4-BE49-F238E27FC236}">
                <a16:creationId xmlns:a16="http://schemas.microsoft.com/office/drawing/2014/main" id="{4A11A36D-EB95-4901-93F6-3D69DACF48CE}"/>
              </a:ext>
            </a:extLst>
          </p:cNvPr>
          <p:cNvSpPr/>
          <p:nvPr/>
        </p:nvSpPr>
        <p:spPr>
          <a:xfrm rot="5400000">
            <a:off x="1794528" y="1171758"/>
            <a:ext cx="227717" cy="361525"/>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ight Bracket 24">
            <a:extLst>
              <a:ext uri="{FF2B5EF4-FFF2-40B4-BE49-F238E27FC236}">
                <a16:creationId xmlns:a16="http://schemas.microsoft.com/office/drawing/2014/main" id="{2932A55B-46BD-44B8-9482-047670928F88}"/>
              </a:ext>
            </a:extLst>
          </p:cNvPr>
          <p:cNvSpPr/>
          <p:nvPr/>
        </p:nvSpPr>
        <p:spPr>
          <a:xfrm rot="5400000">
            <a:off x="1375428" y="1171758"/>
            <a:ext cx="227717" cy="361525"/>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Right Bracket 25">
            <a:extLst>
              <a:ext uri="{FF2B5EF4-FFF2-40B4-BE49-F238E27FC236}">
                <a16:creationId xmlns:a16="http://schemas.microsoft.com/office/drawing/2014/main" id="{CE4AE96E-7E61-4264-B5F7-EC334E1BF048}"/>
              </a:ext>
            </a:extLst>
          </p:cNvPr>
          <p:cNvSpPr/>
          <p:nvPr/>
        </p:nvSpPr>
        <p:spPr>
          <a:xfrm rot="5400000">
            <a:off x="956328" y="1171758"/>
            <a:ext cx="227717" cy="361525"/>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89445C8A-B5E0-4A94-AB3D-4FDC68B9C526}"/>
              </a:ext>
            </a:extLst>
          </p:cNvPr>
          <p:cNvCxnSpPr>
            <a:cxnSpLocks/>
          </p:cNvCxnSpPr>
          <p:nvPr/>
        </p:nvCxnSpPr>
        <p:spPr bwMode="auto">
          <a:xfrm>
            <a:off x="1065078" y="1459325"/>
            <a:ext cx="0" cy="225625"/>
          </a:xfrm>
          <a:prstGeom prst="line">
            <a:avLst/>
          </a:prstGeom>
          <a:solidFill>
            <a:schemeClr val="accent1"/>
          </a:solidFill>
          <a:ln w="9525" cap="flat" cmpd="sng" algn="ctr">
            <a:solidFill>
              <a:schemeClr val="tx1"/>
            </a:solidFill>
            <a:prstDash val="solid"/>
            <a:round/>
            <a:headEnd type="none" w="med" len="med"/>
            <a:tailEnd type="none" w="lg" len="lg"/>
          </a:ln>
          <a:effectLst/>
        </p:spPr>
      </p:cxnSp>
      <p:cxnSp>
        <p:nvCxnSpPr>
          <p:cNvPr id="29" name="Straight Connector 28">
            <a:extLst>
              <a:ext uri="{FF2B5EF4-FFF2-40B4-BE49-F238E27FC236}">
                <a16:creationId xmlns:a16="http://schemas.microsoft.com/office/drawing/2014/main" id="{5026C364-089C-45F3-8DD6-32BB8FC72219}"/>
              </a:ext>
            </a:extLst>
          </p:cNvPr>
          <p:cNvCxnSpPr>
            <a:cxnSpLocks/>
          </p:cNvCxnSpPr>
          <p:nvPr/>
        </p:nvCxnSpPr>
        <p:spPr bwMode="auto">
          <a:xfrm>
            <a:off x="1058728" y="1683771"/>
            <a:ext cx="4497522" cy="0"/>
          </a:xfrm>
          <a:prstGeom prst="line">
            <a:avLst/>
          </a:prstGeom>
          <a:solidFill>
            <a:schemeClr val="accent1"/>
          </a:solidFill>
          <a:ln w="9525" cap="flat" cmpd="sng" algn="ctr">
            <a:solidFill>
              <a:schemeClr val="tx1"/>
            </a:solidFill>
            <a:prstDash val="solid"/>
            <a:round/>
            <a:headEnd type="none" w="med" len="med"/>
            <a:tailEnd type="triangle" w="lg" len="lg"/>
          </a:ln>
          <a:effectLst/>
        </p:spPr>
      </p:cxnSp>
      <p:cxnSp>
        <p:nvCxnSpPr>
          <p:cNvPr id="34" name="Straight Connector 33">
            <a:extLst>
              <a:ext uri="{FF2B5EF4-FFF2-40B4-BE49-F238E27FC236}">
                <a16:creationId xmlns:a16="http://schemas.microsoft.com/office/drawing/2014/main" id="{A10574FD-5CE5-4526-BCE7-C9B6FD99D694}"/>
              </a:ext>
            </a:extLst>
          </p:cNvPr>
          <p:cNvCxnSpPr>
            <a:cxnSpLocks/>
          </p:cNvCxnSpPr>
          <p:nvPr/>
        </p:nvCxnSpPr>
        <p:spPr bwMode="auto">
          <a:xfrm>
            <a:off x="5700488" y="1830463"/>
            <a:ext cx="0" cy="325778"/>
          </a:xfrm>
          <a:prstGeom prst="line">
            <a:avLst/>
          </a:prstGeom>
          <a:solidFill>
            <a:schemeClr val="accent1"/>
          </a:solidFill>
          <a:ln w="9525" cap="flat" cmpd="sng" algn="ctr">
            <a:solidFill>
              <a:schemeClr val="tx1"/>
            </a:solidFill>
            <a:prstDash val="solid"/>
            <a:round/>
            <a:headEnd type="none" w="med" len="med"/>
            <a:tailEnd type="triangle" w="lg" len="lg"/>
          </a:ln>
          <a:effectLst/>
        </p:spPr>
      </p:cxnSp>
      <p:grpSp>
        <p:nvGrpSpPr>
          <p:cNvPr id="35" name="Group 34">
            <a:extLst>
              <a:ext uri="{FF2B5EF4-FFF2-40B4-BE49-F238E27FC236}">
                <a16:creationId xmlns:a16="http://schemas.microsoft.com/office/drawing/2014/main" id="{4815F359-13A0-4FD2-A936-C9E3E46EF459}"/>
              </a:ext>
            </a:extLst>
          </p:cNvPr>
          <p:cNvGrpSpPr/>
          <p:nvPr/>
        </p:nvGrpSpPr>
        <p:grpSpPr>
          <a:xfrm>
            <a:off x="4629290" y="2081549"/>
            <a:ext cx="2188117" cy="523220"/>
            <a:chOff x="1410366" y="4720741"/>
            <a:chExt cx="1425461" cy="523220"/>
          </a:xfrm>
        </p:grpSpPr>
        <p:sp>
          <p:nvSpPr>
            <p:cNvPr id="36" name="Rectangle 35">
              <a:extLst>
                <a:ext uri="{FF2B5EF4-FFF2-40B4-BE49-F238E27FC236}">
                  <a16:creationId xmlns:a16="http://schemas.microsoft.com/office/drawing/2014/main" id="{036A9707-0DCD-4069-B3F8-DDCC9FCFC9B5}"/>
                </a:ext>
              </a:extLst>
            </p:cNvPr>
            <p:cNvSpPr/>
            <p:nvPr/>
          </p:nvSpPr>
          <p:spPr bwMode="auto">
            <a:xfrm>
              <a:off x="1410366" y="4791992"/>
              <a:ext cx="1425461" cy="40192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ＭＳ Ｐゴシック" pitchFamily="-96" charset="-128"/>
              </a:endParaRPr>
            </a:p>
          </p:txBody>
        </p:sp>
        <p:sp>
          <p:nvSpPr>
            <p:cNvPr id="37" name="TextBox 36">
              <a:extLst>
                <a:ext uri="{FF2B5EF4-FFF2-40B4-BE49-F238E27FC236}">
                  <a16:creationId xmlns:a16="http://schemas.microsoft.com/office/drawing/2014/main" id="{BFD4DDBA-07F1-4CB3-8E30-B590B7C420AC}"/>
                </a:ext>
              </a:extLst>
            </p:cNvPr>
            <p:cNvSpPr txBox="1"/>
            <p:nvPr/>
          </p:nvSpPr>
          <p:spPr>
            <a:xfrm>
              <a:off x="1605443" y="4720741"/>
              <a:ext cx="989296" cy="523220"/>
            </a:xfrm>
            <a:prstGeom prst="rect">
              <a:avLst/>
            </a:prstGeom>
            <a:noFill/>
          </p:spPr>
          <p:txBody>
            <a:bodyPr wrap="square" rtlCol="0">
              <a:spAutoFit/>
            </a:bodyPr>
            <a:lstStyle/>
            <a:p>
              <a:pPr algn="ctr"/>
              <a:r>
                <a:rPr lang="en-US" sz="2800" b="1" dirty="0" err="1"/>
                <a:t>hPA</a:t>
              </a:r>
              <a:endParaRPr lang="en-US" sz="2800" b="1" dirty="0"/>
            </a:p>
          </p:txBody>
        </p:sp>
      </p:grpSp>
      <p:cxnSp>
        <p:nvCxnSpPr>
          <p:cNvPr id="38" name="Straight Connector 37">
            <a:extLst>
              <a:ext uri="{FF2B5EF4-FFF2-40B4-BE49-F238E27FC236}">
                <a16:creationId xmlns:a16="http://schemas.microsoft.com/office/drawing/2014/main" id="{6B79A844-0822-4E90-956F-8E215CA6FDD1}"/>
              </a:ext>
            </a:extLst>
          </p:cNvPr>
          <p:cNvCxnSpPr>
            <a:cxnSpLocks/>
          </p:cNvCxnSpPr>
          <p:nvPr/>
        </p:nvCxnSpPr>
        <p:spPr bwMode="auto">
          <a:xfrm>
            <a:off x="5697095" y="2556825"/>
            <a:ext cx="0" cy="325778"/>
          </a:xfrm>
          <a:prstGeom prst="line">
            <a:avLst/>
          </a:prstGeom>
          <a:solidFill>
            <a:schemeClr val="accent1"/>
          </a:solidFill>
          <a:ln w="9525" cap="flat" cmpd="sng" algn="ctr">
            <a:solidFill>
              <a:schemeClr val="tx1"/>
            </a:solidFill>
            <a:prstDash val="solid"/>
            <a:round/>
            <a:headEnd type="none" w="med" len="med"/>
            <a:tailEnd type="triangle" w="lg" len="lg"/>
          </a:ln>
          <a:effectLst/>
        </p:spPr>
      </p:cxnSp>
      <p:sp>
        <p:nvSpPr>
          <p:cNvPr id="39" name="Rectangle 38">
            <a:extLst>
              <a:ext uri="{FF2B5EF4-FFF2-40B4-BE49-F238E27FC236}">
                <a16:creationId xmlns:a16="http://schemas.microsoft.com/office/drawing/2014/main" id="{572B4CE0-5253-4B1D-B9D7-FF98FB8BD8AF}"/>
              </a:ext>
            </a:extLst>
          </p:cNvPr>
          <p:cNvSpPr/>
          <p:nvPr/>
        </p:nvSpPr>
        <p:spPr>
          <a:xfrm>
            <a:off x="5403772" y="2729209"/>
            <a:ext cx="593432" cy="584775"/>
          </a:xfrm>
          <a:prstGeom prst="rect">
            <a:avLst/>
          </a:prstGeom>
        </p:spPr>
        <p:txBody>
          <a:bodyPr wrap="none">
            <a:spAutoFit/>
          </a:bodyPr>
          <a:lstStyle/>
          <a:p>
            <a:r>
              <a:rPr lang="en-US" sz="3200" dirty="0">
                <a:solidFill>
                  <a:srgbClr val="222222"/>
                </a:solidFill>
                <a:latin typeface="Roboto" panose="02000000000000000000" pitchFamily="2" charset="0"/>
              </a:rPr>
              <a:t>⊕</a:t>
            </a:r>
            <a:endParaRPr lang="en-US" sz="3200" dirty="0"/>
          </a:p>
        </p:txBody>
      </p:sp>
      <p:cxnSp>
        <p:nvCxnSpPr>
          <p:cNvPr id="40" name="Straight Connector 39">
            <a:extLst>
              <a:ext uri="{FF2B5EF4-FFF2-40B4-BE49-F238E27FC236}">
                <a16:creationId xmlns:a16="http://schemas.microsoft.com/office/drawing/2014/main" id="{006FA446-1D76-416E-8EFF-A7937F92C6A7}"/>
              </a:ext>
            </a:extLst>
          </p:cNvPr>
          <p:cNvCxnSpPr>
            <a:cxnSpLocks/>
          </p:cNvCxnSpPr>
          <p:nvPr/>
        </p:nvCxnSpPr>
        <p:spPr bwMode="auto">
          <a:xfrm>
            <a:off x="5700488" y="3187338"/>
            <a:ext cx="0" cy="325778"/>
          </a:xfrm>
          <a:prstGeom prst="line">
            <a:avLst/>
          </a:prstGeom>
          <a:solidFill>
            <a:schemeClr val="accent1"/>
          </a:solidFill>
          <a:ln w="9525" cap="flat" cmpd="sng" algn="ctr">
            <a:solidFill>
              <a:schemeClr val="tx1"/>
            </a:solidFill>
            <a:prstDash val="solid"/>
            <a:round/>
            <a:headEnd type="none" w="med" len="med"/>
            <a:tailEnd type="triangle" w="lg" len="lg"/>
          </a:ln>
          <a:effectLst/>
        </p:spPr>
      </p:cxnSp>
      <p:grpSp>
        <p:nvGrpSpPr>
          <p:cNvPr id="41" name="Group 40">
            <a:extLst>
              <a:ext uri="{FF2B5EF4-FFF2-40B4-BE49-F238E27FC236}">
                <a16:creationId xmlns:a16="http://schemas.microsoft.com/office/drawing/2014/main" id="{9329FAAB-ABB9-46BB-9704-FF64B88FAB5D}"/>
              </a:ext>
            </a:extLst>
          </p:cNvPr>
          <p:cNvGrpSpPr/>
          <p:nvPr/>
        </p:nvGrpSpPr>
        <p:grpSpPr>
          <a:xfrm>
            <a:off x="4629290" y="3438424"/>
            <a:ext cx="2188117" cy="523220"/>
            <a:chOff x="1410366" y="4720741"/>
            <a:chExt cx="1425461" cy="523220"/>
          </a:xfrm>
        </p:grpSpPr>
        <p:sp>
          <p:nvSpPr>
            <p:cNvPr id="42" name="Rectangle 41">
              <a:extLst>
                <a:ext uri="{FF2B5EF4-FFF2-40B4-BE49-F238E27FC236}">
                  <a16:creationId xmlns:a16="http://schemas.microsoft.com/office/drawing/2014/main" id="{3C697030-F372-412D-8849-93765EEED672}"/>
                </a:ext>
              </a:extLst>
            </p:cNvPr>
            <p:cNvSpPr/>
            <p:nvPr/>
          </p:nvSpPr>
          <p:spPr bwMode="auto">
            <a:xfrm>
              <a:off x="1410366" y="4791992"/>
              <a:ext cx="1425461" cy="40192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ＭＳ Ｐゴシック" pitchFamily="-96" charset="-128"/>
              </a:endParaRPr>
            </a:p>
          </p:txBody>
        </p:sp>
        <p:sp>
          <p:nvSpPr>
            <p:cNvPr id="43" name="TextBox 42">
              <a:extLst>
                <a:ext uri="{FF2B5EF4-FFF2-40B4-BE49-F238E27FC236}">
                  <a16:creationId xmlns:a16="http://schemas.microsoft.com/office/drawing/2014/main" id="{1FF54AC6-50E2-4A58-8E26-C5F71593B2FA}"/>
                </a:ext>
              </a:extLst>
            </p:cNvPr>
            <p:cNvSpPr txBox="1"/>
            <p:nvPr/>
          </p:nvSpPr>
          <p:spPr>
            <a:xfrm>
              <a:off x="1605443" y="4720741"/>
              <a:ext cx="989296" cy="523220"/>
            </a:xfrm>
            <a:prstGeom prst="rect">
              <a:avLst/>
            </a:prstGeom>
            <a:noFill/>
          </p:spPr>
          <p:txBody>
            <a:bodyPr wrap="square" rtlCol="0">
              <a:spAutoFit/>
            </a:bodyPr>
            <a:lstStyle/>
            <a:p>
              <a:pPr algn="ctr"/>
              <a:r>
                <a:rPr lang="en-US" sz="2800" b="1" dirty="0" err="1"/>
                <a:t>hPA</a:t>
              </a:r>
              <a:endParaRPr lang="en-US" sz="2800" b="1" dirty="0"/>
            </a:p>
          </p:txBody>
        </p:sp>
      </p:grpSp>
      <p:cxnSp>
        <p:nvCxnSpPr>
          <p:cNvPr id="64" name="Straight Connector 63">
            <a:extLst>
              <a:ext uri="{FF2B5EF4-FFF2-40B4-BE49-F238E27FC236}">
                <a16:creationId xmlns:a16="http://schemas.microsoft.com/office/drawing/2014/main" id="{35FCAE77-4B45-45AE-8A82-200E7F81B094}"/>
              </a:ext>
            </a:extLst>
          </p:cNvPr>
          <p:cNvCxnSpPr>
            <a:cxnSpLocks/>
          </p:cNvCxnSpPr>
          <p:nvPr/>
        </p:nvCxnSpPr>
        <p:spPr bwMode="auto">
          <a:xfrm>
            <a:off x="5700488" y="3904114"/>
            <a:ext cx="0" cy="325778"/>
          </a:xfrm>
          <a:prstGeom prst="line">
            <a:avLst/>
          </a:prstGeom>
          <a:solidFill>
            <a:schemeClr val="accent1"/>
          </a:solidFill>
          <a:ln w="9525" cap="flat" cmpd="sng" algn="ctr">
            <a:solidFill>
              <a:schemeClr val="tx1"/>
            </a:solidFill>
            <a:prstDash val="solid"/>
            <a:round/>
            <a:headEnd type="none" w="med" len="med"/>
            <a:tailEnd type="triangle" w="lg" len="lg"/>
          </a:ln>
          <a:effectLst/>
        </p:spPr>
      </p:cxnSp>
      <p:sp>
        <p:nvSpPr>
          <p:cNvPr id="65" name="Rectangle 64">
            <a:extLst>
              <a:ext uri="{FF2B5EF4-FFF2-40B4-BE49-F238E27FC236}">
                <a16:creationId xmlns:a16="http://schemas.microsoft.com/office/drawing/2014/main" id="{29D96376-9FE6-46A4-BD81-DB1035479900}"/>
              </a:ext>
            </a:extLst>
          </p:cNvPr>
          <p:cNvSpPr/>
          <p:nvPr/>
        </p:nvSpPr>
        <p:spPr>
          <a:xfrm>
            <a:off x="5407165" y="4076498"/>
            <a:ext cx="593432" cy="584775"/>
          </a:xfrm>
          <a:prstGeom prst="rect">
            <a:avLst/>
          </a:prstGeom>
        </p:spPr>
        <p:txBody>
          <a:bodyPr wrap="none">
            <a:spAutoFit/>
          </a:bodyPr>
          <a:lstStyle/>
          <a:p>
            <a:r>
              <a:rPr lang="en-US" sz="3200" dirty="0">
                <a:solidFill>
                  <a:srgbClr val="222222"/>
                </a:solidFill>
                <a:latin typeface="Roboto" panose="02000000000000000000" pitchFamily="2" charset="0"/>
              </a:rPr>
              <a:t>⊕</a:t>
            </a:r>
            <a:endParaRPr lang="en-US" sz="3200" dirty="0"/>
          </a:p>
        </p:txBody>
      </p:sp>
      <p:cxnSp>
        <p:nvCxnSpPr>
          <p:cNvPr id="66" name="Straight Connector 65">
            <a:extLst>
              <a:ext uri="{FF2B5EF4-FFF2-40B4-BE49-F238E27FC236}">
                <a16:creationId xmlns:a16="http://schemas.microsoft.com/office/drawing/2014/main" id="{650D64FC-526D-4F27-AC9E-950C2B1119C3}"/>
              </a:ext>
            </a:extLst>
          </p:cNvPr>
          <p:cNvCxnSpPr>
            <a:cxnSpLocks/>
          </p:cNvCxnSpPr>
          <p:nvPr/>
        </p:nvCxnSpPr>
        <p:spPr bwMode="auto">
          <a:xfrm>
            <a:off x="5700488" y="4534627"/>
            <a:ext cx="0" cy="325778"/>
          </a:xfrm>
          <a:prstGeom prst="line">
            <a:avLst/>
          </a:prstGeom>
          <a:solidFill>
            <a:schemeClr val="accent1"/>
          </a:solidFill>
          <a:ln w="9525" cap="flat" cmpd="sng" algn="ctr">
            <a:solidFill>
              <a:schemeClr val="tx1"/>
            </a:solidFill>
            <a:prstDash val="solid"/>
            <a:round/>
            <a:headEnd type="none" w="med" len="med"/>
            <a:tailEnd type="triangle" w="lg" len="lg"/>
          </a:ln>
          <a:effectLst/>
        </p:spPr>
      </p:cxnSp>
      <p:grpSp>
        <p:nvGrpSpPr>
          <p:cNvPr id="67" name="Group 66">
            <a:extLst>
              <a:ext uri="{FF2B5EF4-FFF2-40B4-BE49-F238E27FC236}">
                <a16:creationId xmlns:a16="http://schemas.microsoft.com/office/drawing/2014/main" id="{D7DDA655-62CF-4130-AEFF-5CB5E6FF81D6}"/>
              </a:ext>
            </a:extLst>
          </p:cNvPr>
          <p:cNvGrpSpPr/>
          <p:nvPr/>
        </p:nvGrpSpPr>
        <p:grpSpPr>
          <a:xfrm>
            <a:off x="4629290" y="4785713"/>
            <a:ext cx="2188117" cy="523220"/>
            <a:chOff x="1410366" y="4720741"/>
            <a:chExt cx="1425461" cy="523220"/>
          </a:xfrm>
        </p:grpSpPr>
        <p:sp>
          <p:nvSpPr>
            <p:cNvPr id="68" name="Rectangle 67">
              <a:extLst>
                <a:ext uri="{FF2B5EF4-FFF2-40B4-BE49-F238E27FC236}">
                  <a16:creationId xmlns:a16="http://schemas.microsoft.com/office/drawing/2014/main" id="{B89E5375-6A38-4BC1-B7AF-AB5B9E325BDC}"/>
                </a:ext>
              </a:extLst>
            </p:cNvPr>
            <p:cNvSpPr/>
            <p:nvPr/>
          </p:nvSpPr>
          <p:spPr bwMode="auto">
            <a:xfrm>
              <a:off x="1410366" y="4791992"/>
              <a:ext cx="1425461" cy="40192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ＭＳ Ｐゴシック" pitchFamily="-96" charset="-128"/>
              </a:endParaRPr>
            </a:p>
          </p:txBody>
        </p:sp>
        <p:sp>
          <p:nvSpPr>
            <p:cNvPr id="69" name="TextBox 68">
              <a:extLst>
                <a:ext uri="{FF2B5EF4-FFF2-40B4-BE49-F238E27FC236}">
                  <a16:creationId xmlns:a16="http://schemas.microsoft.com/office/drawing/2014/main" id="{DB604634-5022-41FF-B30B-06CC0331937F}"/>
                </a:ext>
              </a:extLst>
            </p:cNvPr>
            <p:cNvSpPr txBox="1"/>
            <p:nvPr/>
          </p:nvSpPr>
          <p:spPr>
            <a:xfrm>
              <a:off x="1605443" y="4720741"/>
              <a:ext cx="989296" cy="523220"/>
            </a:xfrm>
            <a:prstGeom prst="rect">
              <a:avLst/>
            </a:prstGeom>
            <a:noFill/>
          </p:spPr>
          <p:txBody>
            <a:bodyPr wrap="square" rtlCol="0">
              <a:spAutoFit/>
            </a:bodyPr>
            <a:lstStyle/>
            <a:p>
              <a:pPr algn="ctr"/>
              <a:r>
                <a:rPr lang="en-US" sz="2800" b="1" dirty="0" err="1"/>
                <a:t>hPA</a:t>
              </a:r>
              <a:endParaRPr lang="en-US" sz="2800" b="1" dirty="0"/>
            </a:p>
          </p:txBody>
        </p:sp>
      </p:grpSp>
      <p:cxnSp>
        <p:nvCxnSpPr>
          <p:cNvPr id="70" name="Straight Connector 69">
            <a:extLst>
              <a:ext uri="{FF2B5EF4-FFF2-40B4-BE49-F238E27FC236}">
                <a16:creationId xmlns:a16="http://schemas.microsoft.com/office/drawing/2014/main" id="{B7D91481-4E07-40DA-ADAC-3F1E7C6EA7F6}"/>
              </a:ext>
            </a:extLst>
          </p:cNvPr>
          <p:cNvCxnSpPr>
            <a:cxnSpLocks/>
          </p:cNvCxnSpPr>
          <p:nvPr/>
        </p:nvCxnSpPr>
        <p:spPr bwMode="auto">
          <a:xfrm>
            <a:off x="5697095" y="5260989"/>
            <a:ext cx="0" cy="325778"/>
          </a:xfrm>
          <a:prstGeom prst="line">
            <a:avLst/>
          </a:prstGeom>
          <a:solidFill>
            <a:schemeClr val="accent1"/>
          </a:solidFill>
          <a:ln w="9525" cap="flat" cmpd="sng" algn="ctr">
            <a:solidFill>
              <a:schemeClr val="tx1"/>
            </a:solidFill>
            <a:prstDash val="solid"/>
            <a:round/>
            <a:headEnd type="none" w="med" len="med"/>
            <a:tailEnd type="triangle" w="lg" len="lg"/>
          </a:ln>
          <a:effectLst/>
        </p:spPr>
      </p:cxnSp>
      <p:sp>
        <p:nvSpPr>
          <p:cNvPr id="71" name="Rectangle 70">
            <a:extLst>
              <a:ext uri="{FF2B5EF4-FFF2-40B4-BE49-F238E27FC236}">
                <a16:creationId xmlns:a16="http://schemas.microsoft.com/office/drawing/2014/main" id="{43193DA7-62A5-4145-A227-C4935686B9CF}"/>
              </a:ext>
            </a:extLst>
          </p:cNvPr>
          <p:cNvSpPr/>
          <p:nvPr/>
        </p:nvSpPr>
        <p:spPr>
          <a:xfrm>
            <a:off x="5403772" y="5433373"/>
            <a:ext cx="593432" cy="584775"/>
          </a:xfrm>
          <a:prstGeom prst="rect">
            <a:avLst/>
          </a:prstGeom>
        </p:spPr>
        <p:txBody>
          <a:bodyPr wrap="none">
            <a:spAutoFit/>
          </a:bodyPr>
          <a:lstStyle/>
          <a:p>
            <a:r>
              <a:rPr lang="en-US" sz="3200" dirty="0">
                <a:solidFill>
                  <a:srgbClr val="222222"/>
                </a:solidFill>
                <a:latin typeface="Roboto" panose="02000000000000000000" pitchFamily="2" charset="0"/>
              </a:rPr>
              <a:t>⊕</a:t>
            </a:r>
            <a:endParaRPr lang="en-US" sz="3200" dirty="0"/>
          </a:p>
        </p:txBody>
      </p:sp>
      <p:cxnSp>
        <p:nvCxnSpPr>
          <p:cNvPr id="72" name="Straight Connector 71">
            <a:extLst>
              <a:ext uri="{FF2B5EF4-FFF2-40B4-BE49-F238E27FC236}">
                <a16:creationId xmlns:a16="http://schemas.microsoft.com/office/drawing/2014/main" id="{E3405F08-B91C-4F2E-9919-47D100F4C9F3}"/>
              </a:ext>
            </a:extLst>
          </p:cNvPr>
          <p:cNvCxnSpPr>
            <a:cxnSpLocks/>
          </p:cNvCxnSpPr>
          <p:nvPr/>
        </p:nvCxnSpPr>
        <p:spPr bwMode="auto">
          <a:xfrm>
            <a:off x="5700488" y="5891502"/>
            <a:ext cx="0" cy="325778"/>
          </a:xfrm>
          <a:prstGeom prst="line">
            <a:avLst/>
          </a:prstGeom>
          <a:solidFill>
            <a:schemeClr val="accent1"/>
          </a:solidFill>
          <a:ln w="9525" cap="flat" cmpd="sng" algn="ctr">
            <a:solidFill>
              <a:schemeClr val="tx1"/>
            </a:solidFill>
            <a:prstDash val="solid"/>
            <a:round/>
            <a:headEnd type="none" w="med" len="med"/>
            <a:tailEnd type="triangle" w="lg" len="lg"/>
          </a:ln>
          <a:effectLst/>
        </p:spPr>
      </p:cxnSp>
      <p:grpSp>
        <p:nvGrpSpPr>
          <p:cNvPr id="73" name="Group 72">
            <a:extLst>
              <a:ext uri="{FF2B5EF4-FFF2-40B4-BE49-F238E27FC236}">
                <a16:creationId xmlns:a16="http://schemas.microsoft.com/office/drawing/2014/main" id="{EDCB9E19-660F-451A-A636-71CF0107297A}"/>
              </a:ext>
            </a:extLst>
          </p:cNvPr>
          <p:cNvGrpSpPr/>
          <p:nvPr/>
        </p:nvGrpSpPr>
        <p:grpSpPr>
          <a:xfrm>
            <a:off x="4629290" y="6142588"/>
            <a:ext cx="2188117" cy="523220"/>
            <a:chOff x="1410366" y="4720741"/>
            <a:chExt cx="1425461" cy="523220"/>
          </a:xfrm>
        </p:grpSpPr>
        <p:sp>
          <p:nvSpPr>
            <p:cNvPr id="74" name="Rectangle 73">
              <a:extLst>
                <a:ext uri="{FF2B5EF4-FFF2-40B4-BE49-F238E27FC236}">
                  <a16:creationId xmlns:a16="http://schemas.microsoft.com/office/drawing/2014/main" id="{A2251D6B-0DEC-4228-98CD-DAF89A186E99}"/>
                </a:ext>
              </a:extLst>
            </p:cNvPr>
            <p:cNvSpPr/>
            <p:nvPr/>
          </p:nvSpPr>
          <p:spPr bwMode="auto">
            <a:xfrm>
              <a:off x="1410366" y="4791992"/>
              <a:ext cx="1425461" cy="40192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ＭＳ Ｐゴシック" pitchFamily="-96" charset="-128"/>
              </a:endParaRPr>
            </a:p>
          </p:txBody>
        </p:sp>
        <p:sp>
          <p:nvSpPr>
            <p:cNvPr id="75" name="TextBox 74">
              <a:extLst>
                <a:ext uri="{FF2B5EF4-FFF2-40B4-BE49-F238E27FC236}">
                  <a16:creationId xmlns:a16="http://schemas.microsoft.com/office/drawing/2014/main" id="{B7A48F3E-C4AA-46DC-9829-ED737E075F57}"/>
                </a:ext>
              </a:extLst>
            </p:cNvPr>
            <p:cNvSpPr txBox="1"/>
            <p:nvPr/>
          </p:nvSpPr>
          <p:spPr>
            <a:xfrm>
              <a:off x="1605443" y="4720741"/>
              <a:ext cx="989296" cy="523220"/>
            </a:xfrm>
            <a:prstGeom prst="rect">
              <a:avLst/>
            </a:prstGeom>
            <a:noFill/>
          </p:spPr>
          <p:txBody>
            <a:bodyPr wrap="square" rtlCol="0">
              <a:spAutoFit/>
            </a:bodyPr>
            <a:lstStyle/>
            <a:p>
              <a:pPr algn="ctr"/>
              <a:r>
                <a:rPr lang="en-US" sz="2800" b="1" dirty="0" err="1"/>
                <a:t>hPA</a:t>
              </a:r>
              <a:endParaRPr lang="en-US" sz="2800" b="1" dirty="0"/>
            </a:p>
          </p:txBody>
        </p:sp>
      </p:grpSp>
      <p:sp>
        <p:nvSpPr>
          <p:cNvPr id="76" name="TextBox 75">
            <a:extLst>
              <a:ext uri="{FF2B5EF4-FFF2-40B4-BE49-F238E27FC236}">
                <a16:creationId xmlns:a16="http://schemas.microsoft.com/office/drawing/2014/main" id="{EA82F25A-C736-4C89-91AD-07DF500952D9}"/>
              </a:ext>
            </a:extLst>
          </p:cNvPr>
          <p:cNvSpPr txBox="1"/>
          <p:nvPr/>
        </p:nvSpPr>
        <p:spPr>
          <a:xfrm>
            <a:off x="2927349" y="1599630"/>
            <a:ext cx="1124606" cy="461665"/>
          </a:xfrm>
          <a:prstGeom prst="rect">
            <a:avLst/>
          </a:prstGeom>
          <a:noFill/>
        </p:spPr>
        <p:txBody>
          <a:bodyPr wrap="square" rtlCol="0">
            <a:spAutoFit/>
          </a:bodyPr>
          <a:lstStyle/>
          <a:p>
            <a:pPr algn="ctr"/>
            <a:r>
              <a:rPr lang="en-US" sz="2400" dirty="0"/>
              <a:t>Index</a:t>
            </a:r>
          </a:p>
        </p:txBody>
      </p:sp>
      <p:cxnSp>
        <p:nvCxnSpPr>
          <p:cNvPr id="77" name="Straight Connector 76">
            <a:extLst>
              <a:ext uri="{FF2B5EF4-FFF2-40B4-BE49-F238E27FC236}">
                <a16:creationId xmlns:a16="http://schemas.microsoft.com/office/drawing/2014/main" id="{69D30B65-6A43-4847-AACB-4A8D5A71E382}"/>
              </a:ext>
            </a:extLst>
          </p:cNvPr>
          <p:cNvCxnSpPr>
            <a:cxnSpLocks/>
          </p:cNvCxnSpPr>
          <p:nvPr/>
        </p:nvCxnSpPr>
        <p:spPr bwMode="auto">
          <a:xfrm>
            <a:off x="1487004" y="3033026"/>
            <a:ext cx="4057816" cy="0"/>
          </a:xfrm>
          <a:prstGeom prst="line">
            <a:avLst/>
          </a:prstGeom>
          <a:solidFill>
            <a:schemeClr val="accent1"/>
          </a:solidFill>
          <a:ln w="9525" cap="flat" cmpd="sng" algn="ctr">
            <a:solidFill>
              <a:schemeClr val="tx1"/>
            </a:solidFill>
            <a:prstDash val="solid"/>
            <a:round/>
            <a:headEnd type="none" w="med" len="med"/>
            <a:tailEnd type="triangle" w="lg" len="lg"/>
          </a:ln>
          <a:effectLst/>
        </p:spPr>
      </p:cxnSp>
      <p:cxnSp>
        <p:nvCxnSpPr>
          <p:cNvPr id="78" name="Straight Connector 77">
            <a:extLst>
              <a:ext uri="{FF2B5EF4-FFF2-40B4-BE49-F238E27FC236}">
                <a16:creationId xmlns:a16="http://schemas.microsoft.com/office/drawing/2014/main" id="{B8F47E09-0DF3-4F16-BBC9-B4BF9DF9EC79}"/>
              </a:ext>
            </a:extLst>
          </p:cNvPr>
          <p:cNvCxnSpPr>
            <a:cxnSpLocks/>
          </p:cNvCxnSpPr>
          <p:nvPr/>
        </p:nvCxnSpPr>
        <p:spPr bwMode="auto">
          <a:xfrm>
            <a:off x="1906362" y="4380315"/>
            <a:ext cx="3638458" cy="0"/>
          </a:xfrm>
          <a:prstGeom prst="line">
            <a:avLst/>
          </a:prstGeom>
          <a:solidFill>
            <a:schemeClr val="accent1"/>
          </a:solidFill>
          <a:ln w="9525" cap="flat" cmpd="sng" algn="ctr">
            <a:solidFill>
              <a:schemeClr val="tx1"/>
            </a:solidFill>
            <a:prstDash val="solid"/>
            <a:round/>
            <a:headEnd type="none" w="med" len="med"/>
            <a:tailEnd type="triangle" w="lg" len="lg"/>
          </a:ln>
          <a:effectLst/>
        </p:spPr>
      </p:cxnSp>
      <p:cxnSp>
        <p:nvCxnSpPr>
          <p:cNvPr id="79" name="Straight Connector 78">
            <a:extLst>
              <a:ext uri="{FF2B5EF4-FFF2-40B4-BE49-F238E27FC236}">
                <a16:creationId xmlns:a16="http://schemas.microsoft.com/office/drawing/2014/main" id="{AE81A25B-FCDA-4BB2-AB3B-55012AE9F658}"/>
              </a:ext>
            </a:extLst>
          </p:cNvPr>
          <p:cNvCxnSpPr>
            <a:cxnSpLocks/>
          </p:cNvCxnSpPr>
          <p:nvPr/>
        </p:nvCxnSpPr>
        <p:spPr bwMode="auto">
          <a:xfrm>
            <a:off x="2312040" y="5743625"/>
            <a:ext cx="3228662" cy="0"/>
          </a:xfrm>
          <a:prstGeom prst="line">
            <a:avLst/>
          </a:prstGeom>
          <a:solidFill>
            <a:schemeClr val="accent1"/>
          </a:solidFill>
          <a:ln w="9525" cap="flat" cmpd="sng" algn="ctr">
            <a:solidFill>
              <a:schemeClr val="tx1"/>
            </a:solidFill>
            <a:prstDash val="solid"/>
            <a:round/>
            <a:headEnd type="none" w="med" len="med"/>
            <a:tailEnd type="triangle" w="lg" len="lg"/>
          </a:ln>
          <a:effectLst/>
        </p:spPr>
      </p:cxnSp>
      <p:cxnSp>
        <p:nvCxnSpPr>
          <p:cNvPr id="80" name="Straight Connector 79">
            <a:extLst>
              <a:ext uri="{FF2B5EF4-FFF2-40B4-BE49-F238E27FC236}">
                <a16:creationId xmlns:a16="http://schemas.microsoft.com/office/drawing/2014/main" id="{10232E44-A437-4893-AF7B-2C526337768E}"/>
              </a:ext>
            </a:extLst>
          </p:cNvPr>
          <p:cNvCxnSpPr>
            <a:cxnSpLocks/>
            <a:stCxn id="25" idx="2"/>
          </p:cNvCxnSpPr>
          <p:nvPr/>
        </p:nvCxnSpPr>
        <p:spPr bwMode="auto">
          <a:xfrm flipH="1">
            <a:off x="1487004" y="1466379"/>
            <a:ext cx="2282" cy="1555217"/>
          </a:xfrm>
          <a:prstGeom prst="line">
            <a:avLst/>
          </a:prstGeom>
          <a:solidFill>
            <a:schemeClr val="accent1"/>
          </a:solidFill>
          <a:ln w="9525" cap="flat" cmpd="sng" algn="ctr">
            <a:solidFill>
              <a:schemeClr val="tx1"/>
            </a:solidFill>
            <a:prstDash val="solid"/>
            <a:round/>
            <a:headEnd type="none" w="med" len="med"/>
            <a:tailEnd type="none" w="lg" len="lg"/>
          </a:ln>
          <a:effectLst/>
        </p:spPr>
      </p:cxnSp>
      <p:cxnSp>
        <p:nvCxnSpPr>
          <p:cNvPr id="84" name="Straight Connector 83">
            <a:extLst>
              <a:ext uri="{FF2B5EF4-FFF2-40B4-BE49-F238E27FC236}">
                <a16:creationId xmlns:a16="http://schemas.microsoft.com/office/drawing/2014/main" id="{85EB6E36-2B43-460C-8DF4-1DBC8765CDD9}"/>
              </a:ext>
            </a:extLst>
          </p:cNvPr>
          <p:cNvCxnSpPr>
            <a:cxnSpLocks/>
          </p:cNvCxnSpPr>
          <p:nvPr/>
        </p:nvCxnSpPr>
        <p:spPr bwMode="auto">
          <a:xfrm>
            <a:off x="1906362" y="1476826"/>
            <a:ext cx="0" cy="2903489"/>
          </a:xfrm>
          <a:prstGeom prst="line">
            <a:avLst/>
          </a:prstGeom>
          <a:solidFill>
            <a:schemeClr val="accent1"/>
          </a:solidFill>
          <a:ln w="9525" cap="flat" cmpd="sng" algn="ctr">
            <a:solidFill>
              <a:schemeClr val="tx1"/>
            </a:solidFill>
            <a:prstDash val="solid"/>
            <a:round/>
            <a:headEnd type="none" w="med" len="med"/>
            <a:tailEnd type="none" w="lg" len="lg"/>
          </a:ln>
          <a:effectLst/>
        </p:spPr>
      </p:cxnSp>
      <p:cxnSp>
        <p:nvCxnSpPr>
          <p:cNvPr id="90" name="Straight Connector 89">
            <a:extLst>
              <a:ext uri="{FF2B5EF4-FFF2-40B4-BE49-F238E27FC236}">
                <a16:creationId xmlns:a16="http://schemas.microsoft.com/office/drawing/2014/main" id="{9D4157FE-4047-47A8-B314-5A47E5DC90DE}"/>
              </a:ext>
            </a:extLst>
          </p:cNvPr>
          <p:cNvCxnSpPr>
            <a:cxnSpLocks/>
          </p:cNvCxnSpPr>
          <p:nvPr/>
        </p:nvCxnSpPr>
        <p:spPr bwMode="auto">
          <a:xfrm flipH="1">
            <a:off x="2312040" y="1466379"/>
            <a:ext cx="3024" cy="427724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94" name="TextBox 93">
            <a:extLst>
              <a:ext uri="{FF2B5EF4-FFF2-40B4-BE49-F238E27FC236}">
                <a16:creationId xmlns:a16="http://schemas.microsoft.com/office/drawing/2014/main" id="{B8010268-77E9-4C7A-8B48-F2D9DF6758AF}"/>
              </a:ext>
            </a:extLst>
          </p:cNvPr>
          <p:cNvSpPr txBox="1"/>
          <p:nvPr/>
        </p:nvSpPr>
        <p:spPr>
          <a:xfrm>
            <a:off x="2927349" y="2965329"/>
            <a:ext cx="1124606" cy="461665"/>
          </a:xfrm>
          <a:prstGeom prst="rect">
            <a:avLst/>
          </a:prstGeom>
          <a:noFill/>
        </p:spPr>
        <p:txBody>
          <a:bodyPr wrap="square" rtlCol="0">
            <a:spAutoFit/>
          </a:bodyPr>
          <a:lstStyle/>
          <a:p>
            <a:pPr algn="ctr"/>
            <a:r>
              <a:rPr lang="en-US" sz="2400" dirty="0"/>
              <a:t>Index</a:t>
            </a:r>
          </a:p>
        </p:txBody>
      </p:sp>
      <p:sp>
        <p:nvSpPr>
          <p:cNvPr id="95" name="TextBox 94">
            <a:extLst>
              <a:ext uri="{FF2B5EF4-FFF2-40B4-BE49-F238E27FC236}">
                <a16:creationId xmlns:a16="http://schemas.microsoft.com/office/drawing/2014/main" id="{5513953D-D33F-4513-AA16-467D2FA186C2}"/>
              </a:ext>
            </a:extLst>
          </p:cNvPr>
          <p:cNvSpPr txBox="1"/>
          <p:nvPr/>
        </p:nvSpPr>
        <p:spPr>
          <a:xfrm>
            <a:off x="2927349" y="4303794"/>
            <a:ext cx="1124606" cy="461665"/>
          </a:xfrm>
          <a:prstGeom prst="rect">
            <a:avLst/>
          </a:prstGeom>
          <a:noFill/>
        </p:spPr>
        <p:txBody>
          <a:bodyPr wrap="square" rtlCol="0">
            <a:spAutoFit/>
          </a:bodyPr>
          <a:lstStyle/>
          <a:p>
            <a:pPr algn="ctr"/>
            <a:r>
              <a:rPr lang="en-US" sz="2400" dirty="0"/>
              <a:t>Index</a:t>
            </a:r>
          </a:p>
        </p:txBody>
      </p:sp>
      <p:sp>
        <p:nvSpPr>
          <p:cNvPr id="96" name="TextBox 95">
            <a:extLst>
              <a:ext uri="{FF2B5EF4-FFF2-40B4-BE49-F238E27FC236}">
                <a16:creationId xmlns:a16="http://schemas.microsoft.com/office/drawing/2014/main" id="{31A17F87-C658-4CBC-99A3-91BEC5746639}"/>
              </a:ext>
            </a:extLst>
          </p:cNvPr>
          <p:cNvSpPr txBox="1"/>
          <p:nvPr/>
        </p:nvSpPr>
        <p:spPr>
          <a:xfrm>
            <a:off x="2927349" y="5679469"/>
            <a:ext cx="1124606" cy="461665"/>
          </a:xfrm>
          <a:prstGeom prst="rect">
            <a:avLst/>
          </a:prstGeom>
          <a:noFill/>
        </p:spPr>
        <p:txBody>
          <a:bodyPr wrap="square" rtlCol="0">
            <a:spAutoFit/>
          </a:bodyPr>
          <a:lstStyle/>
          <a:p>
            <a:pPr algn="ctr"/>
            <a:r>
              <a:rPr lang="en-US" sz="2400" dirty="0"/>
              <a:t>Index</a:t>
            </a:r>
          </a:p>
        </p:txBody>
      </p:sp>
      <p:sp>
        <p:nvSpPr>
          <p:cNvPr id="97" name="TextBox 96">
            <a:extLst>
              <a:ext uri="{FF2B5EF4-FFF2-40B4-BE49-F238E27FC236}">
                <a16:creationId xmlns:a16="http://schemas.microsoft.com/office/drawing/2014/main" id="{C89EABFC-154E-4FEF-9E82-271D84741AC5}"/>
              </a:ext>
            </a:extLst>
          </p:cNvPr>
          <p:cNvSpPr txBox="1"/>
          <p:nvPr/>
        </p:nvSpPr>
        <p:spPr>
          <a:xfrm>
            <a:off x="5681517" y="1753344"/>
            <a:ext cx="1515569" cy="369332"/>
          </a:xfrm>
          <a:prstGeom prst="rect">
            <a:avLst/>
          </a:prstGeom>
          <a:noFill/>
        </p:spPr>
        <p:txBody>
          <a:bodyPr wrap="square" rtlCol="0">
            <a:spAutoFit/>
          </a:bodyPr>
          <a:lstStyle/>
          <a:p>
            <a:pPr algn="ctr"/>
            <a:r>
              <a:rPr lang="en-US" dirty="0"/>
              <a:t>Memory read</a:t>
            </a:r>
          </a:p>
        </p:txBody>
      </p:sp>
      <p:sp>
        <p:nvSpPr>
          <p:cNvPr id="98" name="TextBox 97">
            <a:extLst>
              <a:ext uri="{FF2B5EF4-FFF2-40B4-BE49-F238E27FC236}">
                <a16:creationId xmlns:a16="http://schemas.microsoft.com/office/drawing/2014/main" id="{AC9F15AB-198E-4D27-BCE3-650E0175D0B7}"/>
              </a:ext>
            </a:extLst>
          </p:cNvPr>
          <p:cNvSpPr txBox="1"/>
          <p:nvPr/>
        </p:nvSpPr>
        <p:spPr>
          <a:xfrm>
            <a:off x="5675246" y="3106458"/>
            <a:ext cx="1515569" cy="369332"/>
          </a:xfrm>
          <a:prstGeom prst="rect">
            <a:avLst/>
          </a:prstGeom>
          <a:noFill/>
        </p:spPr>
        <p:txBody>
          <a:bodyPr wrap="square" rtlCol="0">
            <a:spAutoFit/>
          </a:bodyPr>
          <a:lstStyle/>
          <a:p>
            <a:pPr algn="ctr"/>
            <a:r>
              <a:rPr lang="en-US" dirty="0"/>
              <a:t>Memory read</a:t>
            </a:r>
          </a:p>
        </p:txBody>
      </p:sp>
      <p:sp>
        <p:nvSpPr>
          <p:cNvPr id="99" name="TextBox 98">
            <a:extLst>
              <a:ext uri="{FF2B5EF4-FFF2-40B4-BE49-F238E27FC236}">
                <a16:creationId xmlns:a16="http://schemas.microsoft.com/office/drawing/2014/main" id="{F0F27BDF-9548-4F4E-A505-35054B20258D}"/>
              </a:ext>
            </a:extLst>
          </p:cNvPr>
          <p:cNvSpPr txBox="1"/>
          <p:nvPr/>
        </p:nvSpPr>
        <p:spPr>
          <a:xfrm>
            <a:off x="5675246" y="4469013"/>
            <a:ext cx="1515569" cy="369332"/>
          </a:xfrm>
          <a:prstGeom prst="rect">
            <a:avLst/>
          </a:prstGeom>
          <a:noFill/>
        </p:spPr>
        <p:txBody>
          <a:bodyPr wrap="square" rtlCol="0">
            <a:spAutoFit/>
          </a:bodyPr>
          <a:lstStyle/>
          <a:p>
            <a:pPr algn="ctr"/>
            <a:r>
              <a:rPr lang="en-US" dirty="0"/>
              <a:t>Memory read</a:t>
            </a:r>
          </a:p>
        </p:txBody>
      </p:sp>
      <p:sp>
        <p:nvSpPr>
          <p:cNvPr id="100" name="TextBox 99">
            <a:extLst>
              <a:ext uri="{FF2B5EF4-FFF2-40B4-BE49-F238E27FC236}">
                <a16:creationId xmlns:a16="http://schemas.microsoft.com/office/drawing/2014/main" id="{83D03964-C55F-4753-8563-A674E64BC1DD}"/>
              </a:ext>
            </a:extLst>
          </p:cNvPr>
          <p:cNvSpPr txBox="1"/>
          <p:nvPr/>
        </p:nvSpPr>
        <p:spPr>
          <a:xfrm>
            <a:off x="5675246" y="5824185"/>
            <a:ext cx="1515569" cy="369332"/>
          </a:xfrm>
          <a:prstGeom prst="rect">
            <a:avLst/>
          </a:prstGeom>
          <a:noFill/>
        </p:spPr>
        <p:txBody>
          <a:bodyPr wrap="square" rtlCol="0">
            <a:spAutoFit/>
          </a:bodyPr>
          <a:lstStyle/>
          <a:p>
            <a:pPr algn="ctr"/>
            <a:r>
              <a:rPr lang="en-US" dirty="0"/>
              <a:t>Memory read</a:t>
            </a:r>
          </a:p>
        </p:txBody>
      </p:sp>
      <p:sp>
        <p:nvSpPr>
          <p:cNvPr id="101" name="TextBox 100">
            <a:extLst>
              <a:ext uri="{FF2B5EF4-FFF2-40B4-BE49-F238E27FC236}">
                <a16:creationId xmlns:a16="http://schemas.microsoft.com/office/drawing/2014/main" id="{FDBF5E29-CCC3-4B36-8E5C-1756240688F4}"/>
              </a:ext>
            </a:extLst>
          </p:cNvPr>
          <p:cNvSpPr txBox="1"/>
          <p:nvPr/>
        </p:nvSpPr>
        <p:spPr>
          <a:xfrm>
            <a:off x="6645100" y="2095425"/>
            <a:ext cx="1431793" cy="523220"/>
          </a:xfrm>
          <a:prstGeom prst="rect">
            <a:avLst/>
          </a:prstGeom>
          <a:noFill/>
        </p:spPr>
        <p:txBody>
          <a:bodyPr wrap="square" rtlCol="0">
            <a:spAutoFit/>
          </a:bodyPr>
          <a:lstStyle/>
          <a:p>
            <a:pPr algn="ctr"/>
            <a:r>
              <a:rPr lang="en-US" sz="2800" b="1" dirty="0"/>
              <a:t>PML4E</a:t>
            </a:r>
          </a:p>
        </p:txBody>
      </p:sp>
      <p:sp>
        <p:nvSpPr>
          <p:cNvPr id="102" name="TextBox 101">
            <a:extLst>
              <a:ext uri="{FF2B5EF4-FFF2-40B4-BE49-F238E27FC236}">
                <a16:creationId xmlns:a16="http://schemas.microsoft.com/office/drawing/2014/main" id="{FB4E06E6-36B0-433B-89D9-0C91B07168FD}"/>
              </a:ext>
            </a:extLst>
          </p:cNvPr>
          <p:cNvSpPr txBox="1"/>
          <p:nvPr/>
        </p:nvSpPr>
        <p:spPr>
          <a:xfrm>
            <a:off x="6631340" y="3435536"/>
            <a:ext cx="1404992" cy="523220"/>
          </a:xfrm>
          <a:prstGeom prst="rect">
            <a:avLst/>
          </a:prstGeom>
          <a:noFill/>
        </p:spPr>
        <p:txBody>
          <a:bodyPr wrap="square" rtlCol="0">
            <a:spAutoFit/>
          </a:bodyPr>
          <a:lstStyle/>
          <a:p>
            <a:pPr algn="ctr"/>
            <a:r>
              <a:rPr lang="en-US" sz="2800" b="1" dirty="0"/>
              <a:t>PDPTE</a:t>
            </a:r>
          </a:p>
        </p:txBody>
      </p:sp>
      <p:sp>
        <p:nvSpPr>
          <p:cNvPr id="103" name="TextBox 102">
            <a:extLst>
              <a:ext uri="{FF2B5EF4-FFF2-40B4-BE49-F238E27FC236}">
                <a16:creationId xmlns:a16="http://schemas.microsoft.com/office/drawing/2014/main" id="{3321C80C-3FDD-4CCC-B071-2C3242C19B8F}"/>
              </a:ext>
            </a:extLst>
          </p:cNvPr>
          <p:cNvSpPr txBox="1"/>
          <p:nvPr/>
        </p:nvSpPr>
        <p:spPr>
          <a:xfrm>
            <a:off x="6638373" y="4785713"/>
            <a:ext cx="1042587" cy="523220"/>
          </a:xfrm>
          <a:prstGeom prst="rect">
            <a:avLst/>
          </a:prstGeom>
          <a:noFill/>
        </p:spPr>
        <p:txBody>
          <a:bodyPr wrap="square" rtlCol="0">
            <a:spAutoFit/>
          </a:bodyPr>
          <a:lstStyle/>
          <a:p>
            <a:pPr algn="ctr"/>
            <a:r>
              <a:rPr lang="en-US" sz="2800" b="1" dirty="0"/>
              <a:t>PDE</a:t>
            </a:r>
          </a:p>
        </p:txBody>
      </p:sp>
      <p:sp>
        <p:nvSpPr>
          <p:cNvPr id="104" name="TextBox 103">
            <a:extLst>
              <a:ext uri="{FF2B5EF4-FFF2-40B4-BE49-F238E27FC236}">
                <a16:creationId xmlns:a16="http://schemas.microsoft.com/office/drawing/2014/main" id="{1E9A11AF-B7BC-42C9-B85E-03A40104EB7C}"/>
              </a:ext>
            </a:extLst>
          </p:cNvPr>
          <p:cNvSpPr txBox="1"/>
          <p:nvPr/>
        </p:nvSpPr>
        <p:spPr>
          <a:xfrm>
            <a:off x="6631340" y="6153190"/>
            <a:ext cx="1042587" cy="523220"/>
          </a:xfrm>
          <a:prstGeom prst="rect">
            <a:avLst/>
          </a:prstGeom>
          <a:noFill/>
        </p:spPr>
        <p:txBody>
          <a:bodyPr wrap="square" rtlCol="0">
            <a:spAutoFit/>
          </a:bodyPr>
          <a:lstStyle/>
          <a:p>
            <a:pPr algn="ctr"/>
            <a:r>
              <a:rPr lang="en-US" sz="2800" b="1" dirty="0"/>
              <a:t>PTE</a:t>
            </a:r>
          </a:p>
        </p:txBody>
      </p:sp>
      <p:grpSp>
        <p:nvGrpSpPr>
          <p:cNvPr id="107" name="Group 106">
            <a:extLst>
              <a:ext uri="{FF2B5EF4-FFF2-40B4-BE49-F238E27FC236}">
                <a16:creationId xmlns:a16="http://schemas.microsoft.com/office/drawing/2014/main" id="{529191F5-5678-4F3D-83C7-BE86D98BE46E}"/>
              </a:ext>
            </a:extLst>
          </p:cNvPr>
          <p:cNvGrpSpPr/>
          <p:nvPr/>
        </p:nvGrpSpPr>
        <p:grpSpPr>
          <a:xfrm>
            <a:off x="7517927" y="5280936"/>
            <a:ext cx="1773654" cy="1254064"/>
            <a:chOff x="7517927" y="5280936"/>
            <a:chExt cx="1773654" cy="1254064"/>
          </a:xfrm>
        </p:grpSpPr>
        <p:sp>
          <p:nvSpPr>
            <p:cNvPr id="105" name="Arrow: Bent-Up 104">
              <a:extLst>
                <a:ext uri="{FF2B5EF4-FFF2-40B4-BE49-F238E27FC236}">
                  <a16:creationId xmlns:a16="http://schemas.microsoft.com/office/drawing/2014/main" id="{81F4C338-E70D-4710-AC58-119E091E4863}"/>
                </a:ext>
              </a:extLst>
            </p:cNvPr>
            <p:cNvSpPr/>
            <p:nvPr/>
          </p:nvSpPr>
          <p:spPr>
            <a:xfrm rot="5400000" flipH="1">
              <a:off x="8187073" y="5430491"/>
              <a:ext cx="1254064" cy="954953"/>
            </a:xfrm>
            <a:prstGeom prst="ben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0F193BB7-1DA3-4AD5-B160-20BB6EAAD894}"/>
                </a:ext>
              </a:extLst>
            </p:cNvPr>
            <p:cNvSpPr/>
            <p:nvPr/>
          </p:nvSpPr>
          <p:spPr>
            <a:xfrm>
              <a:off x="7517927" y="6303804"/>
              <a:ext cx="818701" cy="2289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8" name="TextBox 107">
            <a:extLst>
              <a:ext uri="{FF2B5EF4-FFF2-40B4-BE49-F238E27FC236}">
                <a16:creationId xmlns:a16="http://schemas.microsoft.com/office/drawing/2014/main" id="{3B8A9BD5-5003-4028-B180-7FE1D6A9DF39}"/>
              </a:ext>
            </a:extLst>
          </p:cNvPr>
          <p:cNvSpPr txBox="1"/>
          <p:nvPr/>
        </p:nvSpPr>
        <p:spPr>
          <a:xfrm>
            <a:off x="9246870" y="5257800"/>
            <a:ext cx="2640330" cy="1569660"/>
          </a:xfrm>
          <a:prstGeom prst="rect">
            <a:avLst/>
          </a:prstGeom>
          <a:noFill/>
        </p:spPr>
        <p:txBody>
          <a:bodyPr wrap="square" rtlCol="0">
            <a:spAutoFit/>
          </a:bodyPr>
          <a:lstStyle/>
          <a:p>
            <a:r>
              <a:rPr lang="en-US" sz="2400" dirty="0"/>
              <a:t>The host physical address where the hypervisor put the guest’s PML4 table</a:t>
            </a:r>
          </a:p>
        </p:txBody>
      </p:sp>
      <p:cxnSp>
        <p:nvCxnSpPr>
          <p:cNvPr id="110" name="Straight Connector 109">
            <a:extLst>
              <a:ext uri="{FF2B5EF4-FFF2-40B4-BE49-F238E27FC236}">
                <a16:creationId xmlns:a16="http://schemas.microsoft.com/office/drawing/2014/main" id="{C9ABF0B6-9CB0-44B0-B608-4D240B6821FC}"/>
              </a:ext>
            </a:extLst>
          </p:cNvPr>
          <p:cNvCxnSpPr>
            <a:cxnSpLocks/>
          </p:cNvCxnSpPr>
          <p:nvPr/>
        </p:nvCxnSpPr>
        <p:spPr bwMode="auto">
          <a:xfrm>
            <a:off x="10499271" y="2759529"/>
            <a:ext cx="1692076" cy="619"/>
          </a:xfrm>
          <a:prstGeom prst="line">
            <a:avLst/>
          </a:prstGeom>
          <a:solidFill>
            <a:schemeClr val="accent1"/>
          </a:solidFill>
          <a:ln w="9525" cap="flat" cmpd="sng" algn="ctr">
            <a:solidFill>
              <a:schemeClr val="tx1"/>
            </a:solidFill>
            <a:prstDash val="solid"/>
            <a:round/>
            <a:headEnd type="none" w="med" len="med"/>
            <a:tailEnd type="triangle" w="lg" len="lg"/>
          </a:ln>
          <a:effectLst/>
        </p:spPr>
      </p:cxnSp>
      <p:sp>
        <p:nvSpPr>
          <p:cNvPr id="111" name="TextBox 110">
            <a:extLst>
              <a:ext uri="{FF2B5EF4-FFF2-40B4-BE49-F238E27FC236}">
                <a16:creationId xmlns:a16="http://schemas.microsoft.com/office/drawing/2014/main" id="{38BAD483-6E9D-4CD8-A2DB-A79FA62C9569}"/>
              </a:ext>
            </a:extLst>
          </p:cNvPr>
          <p:cNvSpPr txBox="1"/>
          <p:nvPr/>
        </p:nvSpPr>
        <p:spPr>
          <a:xfrm>
            <a:off x="10418445" y="2258049"/>
            <a:ext cx="1912893" cy="461665"/>
          </a:xfrm>
          <a:prstGeom prst="rect">
            <a:avLst/>
          </a:prstGeom>
          <a:noFill/>
        </p:spPr>
        <p:txBody>
          <a:bodyPr wrap="square" rtlCol="0">
            <a:spAutoFit/>
          </a:bodyPr>
          <a:lstStyle/>
          <a:p>
            <a:pPr algn="ctr"/>
            <a:r>
              <a:rPr lang="en-US" sz="2400" dirty="0"/>
              <a:t>Next slide . . .</a:t>
            </a:r>
          </a:p>
        </p:txBody>
      </p:sp>
      <p:cxnSp>
        <p:nvCxnSpPr>
          <p:cNvPr id="114" name="Straight Connector 113">
            <a:extLst>
              <a:ext uri="{FF2B5EF4-FFF2-40B4-BE49-F238E27FC236}">
                <a16:creationId xmlns:a16="http://schemas.microsoft.com/office/drawing/2014/main" id="{332A1F3E-DDC3-4B10-A283-0C701177B82B}"/>
              </a:ext>
            </a:extLst>
          </p:cNvPr>
          <p:cNvCxnSpPr>
            <a:cxnSpLocks/>
          </p:cNvCxnSpPr>
          <p:nvPr/>
        </p:nvCxnSpPr>
        <p:spPr bwMode="auto">
          <a:xfrm flipV="1">
            <a:off x="10498455" y="2759529"/>
            <a:ext cx="816" cy="2509702"/>
          </a:xfrm>
          <a:prstGeom prst="line">
            <a:avLst/>
          </a:prstGeom>
          <a:solidFill>
            <a:schemeClr val="accent1"/>
          </a:solidFill>
          <a:ln w="9525" cap="flat" cmpd="sng" algn="ctr">
            <a:solidFill>
              <a:schemeClr val="tx1"/>
            </a:solidFill>
            <a:prstDash val="solid"/>
            <a:round/>
            <a:headEnd type="none" w="med" len="med"/>
            <a:tailEnd type="none" w="lg" len="lg"/>
          </a:ln>
          <a:effectLst/>
        </p:spPr>
      </p:cxnSp>
    </p:spTree>
    <p:extLst>
      <p:ext uri="{BB962C8B-B14F-4D97-AF65-F5344CB8AC3E}">
        <p14:creationId xmlns:p14="http://schemas.microsoft.com/office/powerpoint/2010/main" val="1044442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A1C37B3-F85E-42DC-8B36-E47ACCFB7F3C}"/>
              </a:ext>
            </a:extLst>
          </p:cNvPr>
          <p:cNvGrpSpPr/>
          <p:nvPr/>
        </p:nvGrpSpPr>
        <p:grpSpPr>
          <a:xfrm>
            <a:off x="4880737" y="803867"/>
            <a:ext cx="2188117" cy="523220"/>
            <a:chOff x="1410366" y="4720741"/>
            <a:chExt cx="1425461" cy="523220"/>
          </a:xfrm>
        </p:grpSpPr>
        <p:sp>
          <p:nvSpPr>
            <p:cNvPr id="5" name="Rectangle 4">
              <a:extLst>
                <a:ext uri="{FF2B5EF4-FFF2-40B4-BE49-F238E27FC236}">
                  <a16:creationId xmlns:a16="http://schemas.microsoft.com/office/drawing/2014/main" id="{4490896D-7776-4160-8765-A999851CB080}"/>
                </a:ext>
              </a:extLst>
            </p:cNvPr>
            <p:cNvSpPr/>
            <p:nvPr/>
          </p:nvSpPr>
          <p:spPr bwMode="auto">
            <a:xfrm>
              <a:off x="1410366" y="4791992"/>
              <a:ext cx="1425461" cy="40192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ＭＳ Ｐゴシック" pitchFamily="-96" charset="-128"/>
              </a:endParaRPr>
            </a:p>
          </p:txBody>
        </p:sp>
        <p:sp>
          <p:nvSpPr>
            <p:cNvPr id="6" name="TextBox 5">
              <a:extLst>
                <a:ext uri="{FF2B5EF4-FFF2-40B4-BE49-F238E27FC236}">
                  <a16:creationId xmlns:a16="http://schemas.microsoft.com/office/drawing/2014/main" id="{8C18775D-1536-49A4-BC5F-A495E3A7E9C4}"/>
                </a:ext>
              </a:extLst>
            </p:cNvPr>
            <p:cNvSpPr txBox="1"/>
            <p:nvPr/>
          </p:nvSpPr>
          <p:spPr>
            <a:xfrm>
              <a:off x="1605443" y="4720741"/>
              <a:ext cx="989296" cy="523220"/>
            </a:xfrm>
            <a:prstGeom prst="rect">
              <a:avLst/>
            </a:prstGeom>
            <a:noFill/>
          </p:spPr>
          <p:txBody>
            <a:bodyPr wrap="square" rtlCol="0">
              <a:spAutoFit/>
            </a:bodyPr>
            <a:lstStyle/>
            <a:p>
              <a:pPr algn="ctr"/>
              <a:r>
                <a:rPr lang="en-US" sz="2800" b="1" dirty="0" err="1"/>
                <a:t>gPA</a:t>
              </a:r>
              <a:endParaRPr lang="en-US" sz="2800" b="1" dirty="0"/>
            </a:p>
          </p:txBody>
        </p:sp>
      </p:grpSp>
      <p:sp>
        <p:nvSpPr>
          <p:cNvPr id="12" name="TextBox 11">
            <a:extLst>
              <a:ext uri="{FF2B5EF4-FFF2-40B4-BE49-F238E27FC236}">
                <a16:creationId xmlns:a16="http://schemas.microsoft.com/office/drawing/2014/main" id="{1CBEE258-51D1-464F-8BF6-B983F4EE6884}"/>
              </a:ext>
            </a:extLst>
          </p:cNvPr>
          <p:cNvSpPr txBox="1"/>
          <p:nvPr/>
        </p:nvSpPr>
        <p:spPr>
          <a:xfrm>
            <a:off x="4192689" y="0"/>
            <a:ext cx="3577429" cy="523220"/>
          </a:xfrm>
          <a:prstGeom prst="rect">
            <a:avLst/>
          </a:prstGeom>
          <a:noFill/>
        </p:spPr>
        <p:txBody>
          <a:bodyPr wrap="square" rtlCol="0">
            <a:spAutoFit/>
          </a:bodyPr>
          <a:lstStyle/>
          <a:p>
            <a:pPr algn="ctr"/>
            <a:r>
              <a:rPr lang="en-US" sz="2800" b="1" dirty="0"/>
              <a:t>Guest physical address</a:t>
            </a:r>
          </a:p>
        </p:txBody>
      </p:sp>
      <p:sp>
        <p:nvSpPr>
          <p:cNvPr id="13" name="TextBox 12">
            <a:extLst>
              <a:ext uri="{FF2B5EF4-FFF2-40B4-BE49-F238E27FC236}">
                <a16:creationId xmlns:a16="http://schemas.microsoft.com/office/drawing/2014/main" id="{9F97AAC8-2A64-4900-B042-5BE8A8CFBCF1}"/>
              </a:ext>
            </a:extLst>
          </p:cNvPr>
          <p:cNvSpPr txBox="1"/>
          <p:nvPr/>
        </p:nvSpPr>
        <p:spPr>
          <a:xfrm>
            <a:off x="4192690" y="314915"/>
            <a:ext cx="3564212" cy="523220"/>
          </a:xfrm>
          <a:prstGeom prst="rect">
            <a:avLst/>
          </a:prstGeom>
          <a:noFill/>
        </p:spPr>
        <p:txBody>
          <a:bodyPr wrap="square" rtlCol="0">
            <a:spAutoFit/>
          </a:bodyPr>
          <a:lstStyle/>
          <a:p>
            <a:pPr algn="ctr"/>
            <a:r>
              <a:rPr lang="en-US" sz="2800" b="1" dirty="0"/>
              <a:t>of L3 table</a:t>
            </a:r>
          </a:p>
        </p:txBody>
      </p:sp>
      <p:grpSp>
        <p:nvGrpSpPr>
          <p:cNvPr id="14" name="Group 13">
            <a:extLst>
              <a:ext uri="{FF2B5EF4-FFF2-40B4-BE49-F238E27FC236}">
                <a16:creationId xmlns:a16="http://schemas.microsoft.com/office/drawing/2014/main" id="{6A551EB7-023A-427B-BBF2-F68EA9B6FC74}"/>
              </a:ext>
            </a:extLst>
          </p:cNvPr>
          <p:cNvGrpSpPr/>
          <p:nvPr/>
        </p:nvGrpSpPr>
        <p:grpSpPr>
          <a:xfrm>
            <a:off x="8744397" y="803867"/>
            <a:ext cx="2188117" cy="523220"/>
            <a:chOff x="1410366" y="4720741"/>
            <a:chExt cx="1425461" cy="523220"/>
          </a:xfrm>
        </p:grpSpPr>
        <p:sp>
          <p:nvSpPr>
            <p:cNvPr id="15" name="Rectangle 14">
              <a:extLst>
                <a:ext uri="{FF2B5EF4-FFF2-40B4-BE49-F238E27FC236}">
                  <a16:creationId xmlns:a16="http://schemas.microsoft.com/office/drawing/2014/main" id="{798DDDAA-0B5D-4CF3-8F7E-38BACC531220}"/>
                </a:ext>
              </a:extLst>
            </p:cNvPr>
            <p:cNvSpPr/>
            <p:nvPr/>
          </p:nvSpPr>
          <p:spPr bwMode="auto">
            <a:xfrm>
              <a:off x="1410366" y="4791992"/>
              <a:ext cx="1425461" cy="40192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ＭＳ Ｐゴシック" pitchFamily="-96" charset="-128"/>
              </a:endParaRPr>
            </a:p>
          </p:txBody>
        </p:sp>
        <p:sp>
          <p:nvSpPr>
            <p:cNvPr id="16" name="TextBox 15">
              <a:extLst>
                <a:ext uri="{FF2B5EF4-FFF2-40B4-BE49-F238E27FC236}">
                  <a16:creationId xmlns:a16="http://schemas.microsoft.com/office/drawing/2014/main" id="{8778EC47-D3B1-4A3B-99E7-AE10146D50B2}"/>
                </a:ext>
              </a:extLst>
            </p:cNvPr>
            <p:cNvSpPr txBox="1"/>
            <p:nvPr/>
          </p:nvSpPr>
          <p:spPr>
            <a:xfrm>
              <a:off x="1605443" y="4720741"/>
              <a:ext cx="989296" cy="523220"/>
            </a:xfrm>
            <a:prstGeom prst="rect">
              <a:avLst/>
            </a:prstGeom>
            <a:noFill/>
          </p:spPr>
          <p:txBody>
            <a:bodyPr wrap="square" rtlCol="0">
              <a:spAutoFit/>
            </a:bodyPr>
            <a:lstStyle/>
            <a:p>
              <a:pPr algn="ctr"/>
              <a:r>
                <a:rPr lang="en-US" sz="2800" b="1" dirty="0" err="1"/>
                <a:t>hPA</a:t>
              </a:r>
              <a:endParaRPr lang="en-US" sz="2800" b="1" dirty="0"/>
            </a:p>
          </p:txBody>
        </p:sp>
      </p:grpSp>
      <p:sp>
        <p:nvSpPr>
          <p:cNvPr id="17" name="TextBox 16">
            <a:extLst>
              <a:ext uri="{FF2B5EF4-FFF2-40B4-BE49-F238E27FC236}">
                <a16:creationId xmlns:a16="http://schemas.microsoft.com/office/drawing/2014/main" id="{3D9F20F9-E90F-4F77-8DC6-A5098F620D8E}"/>
              </a:ext>
            </a:extLst>
          </p:cNvPr>
          <p:cNvSpPr txBox="1"/>
          <p:nvPr/>
        </p:nvSpPr>
        <p:spPr>
          <a:xfrm>
            <a:off x="8043133" y="0"/>
            <a:ext cx="3564211" cy="523220"/>
          </a:xfrm>
          <a:prstGeom prst="rect">
            <a:avLst/>
          </a:prstGeom>
          <a:noFill/>
        </p:spPr>
        <p:txBody>
          <a:bodyPr wrap="square" rtlCol="0">
            <a:spAutoFit/>
          </a:bodyPr>
          <a:lstStyle/>
          <a:p>
            <a:pPr algn="ctr"/>
            <a:r>
              <a:rPr lang="en-US" sz="2800" b="1" dirty="0"/>
              <a:t>VMM-managed %</a:t>
            </a:r>
            <a:r>
              <a:rPr lang="en-US" sz="2800" b="1" dirty="0" err="1"/>
              <a:t>ept</a:t>
            </a:r>
            <a:endParaRPr lang="en-US" sz="2800" b="1" dirty="0"/>
          </a:p>
        </p:txBody>
      </p:sp>
      <p:sp>
        <p:nvSpPr>
          <p:cNvPr id="18" name="TextBox 17">
            <a:extLst>
              <a:ext uri="{FF2B5EF4-FFF2-40B4-BE49-F238E27FC236}">
                <a16:creationId xmlns:a16="http://schemas.microsoft.com/office/drawing/2014/main" id="{7130F0E9-899E-4F4E-94E3-CB1369FC86AD}"/>
              </a:ext>
            </a:extLst>
          </p:cNvPr>
          <p:cNvSpPr txBox="1"/>
          <p:nvPr/>
        </p:nvSpPr>
        <p:spPr>
          <a:xfrm>
            <a:off x="8056350" y="314915"/>
            <a:ext cx="3564212" cy="523220"/>
          </a:xfrm>
          <a:prstGeom prst="rect">
            <a:avLst/>
          </a:prstGeom>
          <a:noFill/>
        </p:spPr>
        <p:txBody>
          <a:bodyPr wrap="square" rtlCol="0">
            <a:spAutoFit/>
          </a:bodyPr>
          <a:lstStyle/>
          <a:p>
            <a:pPr algn="ctr"/>
            <a:r>
              <a:rPr lang="en-US" sz="2800" b="1" dirty="0"/>
              <a:t>(i.e., pointer to PML4)</a:t>
            </a:r>
          </a:p>
        </p:txBody>
      </p:sp>
      <p:cxnSp>
        <p:nvCxnSpPr>
          <p:cNvPr id="19" name="Straight Connector 18">
            <a:extLst>
              <a:ext uri="{FF2B5EF4-FFF2-40B4-BE49-F238E27FC236}">
                <a16:creationId xmlns:a16="http://schemas.microsoft.com/office/drawing/2014/main" id="{BFAD385C-F2E4-412D-8EE6-7776D132A81D}"/>
              </a:ext>
            </a:extLst>
          </p:cNvPr>
          <p:cNvCxnSpPr>
            <a:cxnSpLocks/>
          </p:cNvCxnSpPr>
          <p:nvPr/>
        </p:nvCxnSpPr>
        <p:spPr bwMode="auto">
          <a:xfrm>
            <a:off x="9815595" y="1275311"/>
            <a:ext cx="0" cy="325778"/>
          </a:xfrm>
          <a:prstGeom prst="line">
            <a:avLst/>
          </a:prstGeom>
          <a:solidFill>
            <a:schemeClr val="accent1"/>
          </a:solidFill>
          <a:ln w="9525" cap="flat" cmpd="sng" algn="ctr">
            <a:solidFill>
              <a:schemeClr val="tx1"/>
            </a:solidFill>
            <a:prstDash val="solid"/>
            <a:round/>
            <a:headEnd type="none" w="med" len="med"/>
            <a:tailEnd type="triangle" w="lg" len="lg"/>
          </a:ln>
          <a:effectLst/>
        </p:spPr>
      </p:cxnSp>
      <p:sp>
        <p:nvSpPr>
          <p:cNvPr id="21" name="Rectangle 20">
            <a:extLst>
              <a:ext uri="{FF2B5EF4-FFF2-40B4-BE49-F238E27FC236}">
                <a16:creationId xmlns:a16="http://schemas.microsoft.com/office/drawing/2014/main" id="{C5F0D738-3CE6-4FCE-9800-7169C39BBA0F}"/>
              </a:ext>
            </a:extLst>
          </p:cNvPr>
          <p:cNvSpPr/>
          <p:nvPr/>
        </p:nvSpPr>
        <p:spPr>
          <a:xfrm>
            <a:off x="9522272" y="1447695"/>
            <a:ext cx="593432" cy="584775"/>
          </a:xfrm>
          <a:prstGeom prst="rect">
            <a:avLst/>
          </a:prstGeom>
        </p:spPr>
        <p:txBody>
          <a:bodyPr wrap="none">
            <a:spAutoFit/>
          </a:bodyPr>
          <a:lstStyle/>
          <a:p>
            <a:r>
              <a:rPr lang="en-US" sz="3200" dirty="0">
                <a:solidFill>
                  <a:srgbClr val="222222"/>
                </a:solidFill>
                <a:latin typeface="Roboto" panose="02000000000000000000" pitchFamily="2" charset="0"/>
              </a:rPr>
              <a:t>⊕</a:t>
            </a:r>
            <a:endParaRPr lang="en-US" sz="3200" dirty="0"/>
          </a:p>
        </p:txBody>
      </p:sp>
      <p:sp>
        <p:nvSpPr>
          <p:cNvPr id="23" name="Right Bracket 22">
            <a:extLst>
              <a:ext uri="{FF2B5EF4-FFF2-40B4-BE49-F238E27FC236}">
                <a16:creationId xmlns:a16="http://schemas.microsoft.com/office/drawing/2014/main" id="{76F7AB71-A606-4269-BC83-1DA9266F57EF}"/>
              </a:ext>
            </a:extLst>
          </p:cNvPr>
          <p:cNvSpPr/>
          <p:nvPr/>
        </p:nvSpPr>
        <p:spPr>
          <a:xfrm rot="5400000">
            <a:off x="6328735" y="1253943"/>
            <a:ext cx="227717" cy="361525"/>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ight Bracket 23">
            <a:extLst>
              <a:ext uri="{FF2B5EF4-FFF2-40B4-BE49-F238E27FC236}">
                <a16:creationId xmlns:a16="http://schemas.microsoft.com/office/drawing/2014/main" id="{4A11A36D-EB95-4901-93F6-3D69DACF48CE}"/>
              </a:ext>
            </a:extLst>
          </p:cNvPr>
          <p:cNvSpPr/>
          <p:nvPr/>
        </p:nvSpPr>
        <p:spPr>
          <a:xfrm rot="5400000">
            <a:off x="5909635" y="1247119"/>
            <a:ext cx="227717" cy="361525"/>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ight Bracket 24">
            <a:extLst>
              <a:ext uri="{FF2B5EF4-FFF2-40B4-BE49-F238E27FC236}">
                <a16:creationId xmlns:a16="http://schemas.microsoft.com/office/drawing/2014/main" id="{2932A55B-46BD-44B8-9482-047670928F88}"/>
              </a:ext>
            </a:extLst>
          </p:cNvPr>
          <p:cNvSpPr/>
          <p:nvPr/>
        </p:nvSpPr>
        <p:spPr>
          <a:xfrm rot="5400000">
            <a:off x="5490535" y="1247119"/>
            <a:ext cx="227717" cy="361525"/>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Right Bracket 25">
            <a:extLst>
              <a:ext uri="{FF2B5EF4-FFF2-40B4-BE49-F238E27FC236}">
                <a16:creationId xmlns:a16="http://schemas.microsoft.com/office/drawing/2014/main" id="{CE4AE96E-7E61-4264-B5F7-EC334E1BF048}"/>
              </a:ext>
            </a:extLst>
          </p:cNvPr>
          <p:cNvSpPr/>
          <p:nvPr/>
        </p:nvSpPr>
        <p:spPr>
          <a:xfrm rot="5400000">
            <a:off x="5071435" y="1247119"/>
            <a:ext cx="227717" cy="361525"/>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89445C8A-B5E0-4A94-AB3D-4FDC68B9C526}"/>
              </a:ext>
            </a:extLst>
          </p:cNvPr>
          <p:cNvCxnSpPr>
            <a:cxnSpLocks/>
          </p:cNvCxnSpPr>
          <p:nvPr/>
        </p:nvCxnSpPr>
        <p:spPr bwMode="auto">
          <a:xfrm>
            <a:off x="5180185" y="1534686"/>
            <a:ext cx="0" cy="225625"/>
          </a:xfrm>
          <a:prstGeom prst="line">
            <a:avLst/>
          </a:prstGeom>
          <a:solidFill>
            <a:schemeClr val="accent1"/>
          </a:solidFill>
          <a:ln w="9525" cap="flat" cmpd="sng" algn="ctr">
            <a:solidFill>
              <a:schemeClr val="tx1"/>
            </a:solidFill>
            <a:prstDash val="solid"/>
            <a:round/>
            <a:headEnd type="none" w="med" len="med"/>
            <a:tailEnd type="none" w="lg" len="lg"/>
          </a:ln>
          <a:effectLst/>
        </p:spPr>
      </p:cxnSp>
      <p:cxnSp>
        <p:nvCxnSpPr>
          <p:cNvPr id="29" name="Straight Connector 28">
            <a:extLst>
              <a:ext uri="{FF2B5EF4-FFF2-40B4-BE49-F238E27FC236}">
                <a16:creationId xmlns:a16="http://schemas.microsoft.com/office/drawing/2014/main" id="{5026C364-089C-45F3-8DD6-32BB8FC72219}"/>
              </a:ext>
            </a:extLst>
          </p:cNvPr>
          <p:cNvCxnSpPr>
            <a:cxnSpLocks/>
          </p:cNvCxnSpPr>
          <p:nvPr/>
        </p:nvCxnSpPr>
        <p:spPr bwMode="auto">
          <a:xfrm>
            <a:off x="5173835" y="1759132"/>
            <a:ext cx="4497522" cy="0"/>
          </a:xfrm>
          <a:prstGeom prst="line">
            <a:avLst/>
          </a:prstGeom>
          <a:solidFill>
            <a:schemeClr val="accent1"/>
          </a:solidFill>
          <a:ln w="9525" cap="flat" cmpd="sng" algn="ctr">
            <a:solidFill>
              <a:schemeClr val="tx1"/>
            </a:solidFill>
            <a:prstDash val="solid"/>
            <a:round/>
            <a:headEnd type="none" w="med" len="med"/>
            <a:tailEnd type="triangle" w="lg" len="lg"/>
          </a:ln>
          <a:effectLst/>
        </p:spPr>
      </p:cxnSp>
      <p:cxnSp>
        <p:nvCxnSpPr>
          <p:cNvPr id="34" name="Straight Connector 33">
            <a:extLst>
              <a:ext uri="{FF2B5EF4-FFF2-40B4-BE49-F238E27FC236}">
                <a16:creationId xmlns:a16="http://schemas.microsoft.com/office/drawing/2014/main" id="{A10574FD-5CE5-4526-BCE7-C9B6FD99D694}"/>
              </a:ext>
            </a:extLst>
          </p:cNvPr>
          <p:cNvCxnSpPr>
            <a:cxnSpLocks/>
          </p:cNvCxnSpPr>
          <p:nvPr/>
        </p:nvCxnSpPr>
        <p:spPr bwMode="auto">
          <a:xfrm>
            <a:off x="9815595" y="1905824"/>
            <a:ext cx="0" cy="325778"/>
          </a:xfrm>
          <a:prstGeom prst="line">
            <a:avLst/>
          </a:prstGeom>
          <a:solidFill>
            <a:schemeClr val="accent1"/>
          </a:solidFill>
          <a:ln w="9525" cap="flat" cmpd="sng" algn="ctr">
            <a:solidFill>
              <a:schemeClr val="tx1"/>
            </a:solidFill>
            <a:prstDash val="solid"/>
            <a:round/>
            <a:headEnd type="none" w="med" len="med"/>
            <a:tailEnd type="triangle" w="lg" len="lg"/>
          </a:ln>
          <a:effectLst/>
        </p:spPr>
      </p:cxnSp>
      <p:grpSp>
        <p:nvGrpSpPr>
          <p:cNvPr id="35" name="Group 34">
            <a:extLst>
              <a:ext uri="{FF2B5EF4-FFF2-40B4-BE49-F238E27FC236}">
                <a16:creationId xmlns:a16="http://schemas.microsoft.com/office/drawing/2014/main" id="{4815F359-13A0-4FD2-A936-C9E3E46EF459}"/>
              </a:ext>
            </a:extLst>
          </p:cNvPr>
          <p:cNvGrpSpPr/>
          <p:nvPr/>
        </p:nvGrpSpPr>
        <p:grpSpPr>
          <a:xfrm>
            <a:off x="8744397" y="2156910"/>
            <a:ext cx="2188117" cy="523220"/>
            <a:chOff x="1410366" y="4720741"/>
            <a:chExt cx="1425461" cy="523220"/>
          </a:xfrm>
        </p:grpSpPr>
        <p:sp>
          <p:nvSpPr>
            <p:cNvPr id="36" name="Rectangle 35">
              <a:extLst>
                <a:ext uri="{FF2B5EF4-FFF2-40B4-BE49-F238E27FC236}">
                  <a16:creationId xmlns:a16="http://schemas.microsoft.com/office/drawing/2014/main" id="{036A9707-0DCD-4069-B3F8-DDCC9FCFC9B5}"/>
                </a:ext>
              </a:extLst>
            </p:cNvPr>
            <p:cNvSpPr/>
            <p:nvPr/>
          </p:nvSpPr>
          <p:spPr bwMode="auto">
            <a:xfrm>
              <a:off x="1410366" y="4791992"/>
              <a:ext cx="1425461" cy="40192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ＭＳ Ｐゴシック" pitchFamily="-96" charset="-128"/>
              </a:endParaRPr>
            </a:p>
          </p:txBody>
        </p:sp>
        <p:sp>
          <p:nvSpPr>
            <p:cNvPr id="37" name="TextBox 36">
              <a:extLst>
                <a:ext uri="{FF2B5EF4-FFF2-40B4-BE49-F238E27FC236}">
                  <a16:creationId xmlns:a16="http://schemas.microsoft.com/office/drawing/2014/main" id="{BFD4DDBA-07F1-4CB3-8E30-B590B7C420AC}"/>
                </a:ext>
              </a:extLst>
            </p:cNvPr>
            <p:cNvSpPr txBox="1"/>
            <p:nvPr/>
          </p:nvSpPr>
          <p:spPr>
            <a:xfrm>
              <a:off x="1605443" y="4720741"/>
              <a:ext cx="989296" cy="523220"/>
            </a:xfrm>
            <a:prstGeom prst="rect">
              <a:avLst/>
            </a:prstGeom>
            <a:noFill/>
          </p:spPr>
          <p:txBody>
            <a:bodyPr wrap="square" rtlCol="0">
              <a:spAutoFit/>
            </a:bodyPr>
            <a:lstStyle/>
            <a:p>
              <a:pPr algn="ctr"/>
              <a:r>
                <a:rPr lang="en-US" sz="2800" b="1" dirty="0" err="1"/>
                <a:t>hPA</a:t>
              </a:r>
              <a:endParaRPr lang="en-US" sz="2800" b="1" dirty="0"/>
            </a:p>
          </p:txBody>
        </p:sp>
      </p:grpSp>
      <p:cxnSp>
        <p:nvCxnSpPr>
          <p:cNvPr id="38" name="Straight Connector 37">
            <a:extLst>
              <a:ext uri="{FF2B5EF4-FFF2-40B4-BE49-F238E27FC236}">
                <a16:creationId xmlns:a16="http://schemas.microsoft.com/office/drawing/2014/main" id="{6B79A844-0822-4E90-956F-8E215CA6FDD1}"/>
              </a:ext>
            </a:extLst>
          </p:cNvPr>
          <p:cNvCxnSpPr>
            <a:cxnSpLocks/>
          </p:cNvCxnSpPr>
          <p:nvPr/>
        </p:nvCxnSpPr>
        <p:spPr bwMode="auto">
          <a:xfrm>
            <a:off x="9812202" y="2632186"/>
            <a:ext cx="0" cy="325778"/>
          </a:xfrm>
          <a:prstGeom prst="line">
            <a:avLst/>
          </a:prstGeom>
          <a:solidFill>
            <a:schemeClr val="accent1"/>
          </a:solidFill>
          <a:ln w="9525" cap="flat" cmpd="sng" algn="ctr">
            <a:solidFill>
              <a:schemeClr val="tx1"/>
            </a:solidFill>
            <a:prstDash val="solid"/>
            <a:round/>
            <a:headEnd type="none" w="med" len="med"/>
            <a:tailEnd type="triangle" w="lg" len="lg"/>
          </a:ln>
          <a:effectLst/>
        </p:spPr>
      </p:cxnSp>
      <p:sp>
        <p:nvSpPr>
          <p:cNvPr id="39" name="Rectangle 38">
            <a:extLst>
              <a:ext uri="{FF2B5EF4-FFF2-40B4-BE49-F238E27FC236}">
                <a16:creationId xmlns:a16="http://schemas.microsoft.com/office/drawing/2014/main" id="{572B4CE0-5253-4B1D-B9D7-FF98FB8BD8AF}"/>
              </a:ext>
            </a:extLst>
          </p:cNvPr>
          <p:cNvSpPr/>
          <p:nvPr/>
        </p:nvSpPr>
        <p:spPr>
          <a:xfrm>
            <a:off x="9518879" y="2804570"/>
            <a:ext cx="593432" cy="584775"/>
          </a:xfrm>
          <a:prstGeom prst="rect">
            <a:avLst/>
          </a:prstGeom>
        </p:spPr>
        <p:txBody>
          <a:bodyPr wrap="none">
            <a:spAutoFit/>
          </a:bodyPr>
          <a:lstStyle/>
          <a:p>
            <a:r>
              <a:rPr lang="en-US" sz="3200" dirty="0">
                <a:solidFill>
                  <a:srgbClr val="222222"/>
                </a:solidFill>
                <a:latin typeface="Roboto" panose="02000000000000000000" pitchFamily="2" charset="0"/>
              </a:rPr>
              <a:t>⊕</a:t>
            </a:r>
            <a:endParaRPr lang="en-US" sz="3200" dirty="0"/>
          </a:p>
        </p:txBody>
      </p:sp>
      <p:cxnSp>
        <p:nvCxnSpPr>
          <p:cNvPr id="40" name="Straight Connector 39">
            <a:extLst>
              <a:ext uri="{FF2B5EF4-FFF2-40B4-BE49-F238E27FC236}">
                <a16:creationId xmlns:a16="http://schemas.microsoft.com/office/drawing/2014/main" id="{006FA446-1D76-416E-8EFF-A7937F92C6A7}"/>
              </a:ext>
            </a:extLst>
          </p:cNvPr>
          <p:cNvCxnSpPr>
            <a:cxnSpLocks/>
          </p:cNvCxnSpPr>
          <p:nvPr/>
        </p:nvCxnSpPr>
        <p:spPr bwMode="auto">
          <a:xfrm>
            <a:off x="9815595" y="3262699"/>
            <a:ext cx="0" cy="325778"/>
          </a:xfrm>
          <a:prstGeom prst="line">
            <a:avLst/>
          </a:prstGeom>
          <a:solidFill>
            <a:schemeClr val="accent1"/>
          </a:solidFill>
          <a:ln w="9525" cap="flat" cmpd="sng" algn="ctr">
            <a:solidFill>
              <a:schemeClr val="tx1"/>
            </a:solidFill>
            <a:prstDash val="solid"/>
            <a:round/>
            <a:headEnd type="none" w="med" len="med"/>
            <a:tailEnd type="triangle" w="lg" len="lg"/>
          </a:ln>
          <a:effectLst/>
        </p:spPr>
      </p:cxnSp>
      <p:grpSp>
        <p:nvGrpSpPr>
          <p:cNvPr id="41" name="Group 40">
            <a:extLst>
              <a:ext uri="{FF2B5EF4-FFF2-40B4-BE49-F238E27FC236}">
                <a16:creationId xmlns:a16="http://schemas.microsoft.com/office/drawing/2014/main" id="{9329FAAB-ABB9-46BB-9704-FF64B88FAB5D}"/>
              </a:ext>
            </a:extLst>
          </p:cNvPr>
          <p:cNvGrpSpPr/>
          <p:nvPr/>
        </p:nvGrpSpPr>
        <p:grpSpPr>
          <a:xfrm>
            <a:off x="8744397" y="3513785"/>
            <a:ext cx="2188117" cy="523220"/>
            <a:chOff x="1410366" y="4720741"/>
            <a:chExt cx="1425461" cy="523220"/>
          </a:xfrm>
        </p:grpSpPr>
        <p:sp>
          <p:nvSpPr>
            <p:cNvPr id="42" name="Rectangle 41">
              <a:extLst>
                <a:ext uri="{FF2B5EF4-FFF2-40B4-BE49-F238E27FC236}">
                  <a16:creationId xmlns:a16="http://schemas.microsoft.com/office/drawing/2014/main" id="{3C697030-F372-412D-8849-93765EEED672}"/>
                </a:ext>
              </a:extLst>
            </p:cNvPr>
            <p:cNvSpPr/>
            <p:nvPr/>
          </p:nvSpPr>
          <p:spPr bwMode="auto">
            <a:xfrm>
              <a:off x="1410366" y="4791992"/>
              <a:ext cx="1425461" cy="40192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ＭＳ Ｐゴシック" pitchFamily="-96" charset="-128"/>
              </a:endParaRPr>
            </a:p>
          </p:txBody>
        </p:sp>
        <p:sp>
          <p:nvSpPr>
            <p:cNvPr id="43" name="TextBox 42">
              <a:extLst>
                <a:ext uri="{FF2B5EF4-FFF2-40B4-BE49-F238E27FC236}">
                  <a16:creationId xmlns:a16="http://schemas.microsoft.com/office/drawing/2014/main" id="{1FF54AC6-50E2-4A58-8E26-C5F71593B2FA}"/>
                </a:ext>
              </a:extLst>
            </p:cNvPr>
            <p:cNvSpPr txBox="1"/>
            <p:nvPr/>
          </p:nvSpPr>
          <p:spPr>
            <a:xfrm>
              <a:off x="1605443" y="4720741"/>
              <a:ext cx="989296" cy="523220"/>
            </a:xfrm>
            <a:prstGeom prst="rect">
              <a:avLst/>
            </a:prstGeom>
            <a:noFill/>
          </p:spPr>
          <p:txBody>
            <a:bodyPr wrap="square" rtlCol="0">
              <a:spAutoFit/>
            </a:bodyPr>
            <a:lstStyle/>
            <a:p>
              <a:pPr algn="ctr"/>
              <a:r>
                <a:rPr lang="en-US" sz="2800" b="1" dirty="0" err="1"/>
                <a:t>hPA</a:t>
              </a:r>
              <a:endParaRPr lang="en-US" sz="2800" b="1" dirty="0"/>
            </a:p>
          </p:txBody>
        </p:sp>
      </p:grpSp>
      <p:cxnSp>
        <p:nvCxnSpPr>
          <p:cNvPr id="64" name="Straight Connector 63">
            <a:extLst>
              <a:ext uri="{FF2B5EF4-FFF2-40B4-BE49-F238E27FC236}">
                <a16:creationId xmlns:a16="http://schemas.microsoft.com/office/drawing/2014/main" id="{35FCAE77-4B45-45AE-8A82-200E7F81B094}"/>
              </a:ext>
            </a:extLst>
          </p:cNvPr>
          <p:cNvCxnSpPr>
            <a:cxnSpLocks/>
          </p:cNvCxnSpPr>
          <p:nvPr/>
        </p:nvCxnSpPr>
        <p:spPr bwMode="auto">
          <a:xfrm>
            <a:off x="9815595" y="3979475"/>
            <a:ext cx="0" cy="325778"/>
          </a:xfrm>
          <a:prstGeom prst="line">
            <a:avLst/>
          </a:prstGeom>
          <a:solidFill>
            <a:schemeClr val="accent1"/>
          </a:solidFill>
          <a:ln w="9525" cap="flat" cmpd="sng" algn="ctr">
            <a:solidFill>
              <a:schemeClr val="tx1"/>
            </a:solidFill>
            <a:prstDash val="solid"/>
            <a:round/>
            <a:headEnd type="none" w="med" len="med"/>
            <a:tailEnd type="triangle" w="lg" len="lg"/>
          </a:ln>
          <a:effectLst/>
        </p:spPr>
      </p:cxnSp>
      <p:sp>
        <p:nvSpPr>
          <p:cNvPr id="65" name="Rectangle 64">
            <a:extLst>
              <a:ext uri="{FF2B5EF4-FFF2-40B4-BE49-F238E27FC236}">
                <a16:creationId xmlns:a16="http://schemas.microsoft.com/office/drawing/2014/main" id="{29D96376-9FE6-46A4-BD81-DB1035479900}"/>
              </a:ext>
            </a:extLst>
          </p:cNvPr>
          <p:cNvSpPr/>
          <p:nvPr/>
        </p:nvSpPr>
        <p:spPr>
          <a:xfrm>
            <a:off x="9522272" y="4151859"/>
            <a:ext cx="593432" cy="584775"/>
          </a:xfrm>
          <a:prstGeom prst="rect">
            <a:avLst/>
          </a:prstGeom>
        </p:spPr>
        <p:txBody>
          <a:bodyPr wrap="none">
            <a:spAutoFit/>
          </a:bodyPr>
          <a:lstStyle/>
          <a:p>
            <a:r>
              <a:rPr lang="en-US" sz="3200" dirty="0">
                <a:solidFill>
                  <a:srgbClr val="222222"/>
                </a:solidFill>
                <a:latin typeface="Roboto" panose="02000000000000000000" pitchFamily="2" charset="0"/>
              </a:rPr>
              <a:t>⊕</a:t>
            </a:r>
            <a:endParaRPr lang="en-US" sz="3200" dirty="0"/>
          </a:p>
        </p:txBody>
      </p:sp>
      <p:cxnSp>
        <p:nvCxnSpPr>
          <p:cNvPr id="66" name="Straight Connector 65">
            <a:extLst>
              <a:ext uri="{FF2B5EF4-FFF2-40B4-BE49-F238E27FC236}">
                <a16:creationId xmlns:a16="http://schemas.microsoft.com/office/drawing/2014/main" id="{650D64FC-526D-4F27-AC9E-950C2B1119C3}"/>
              </a:ext>
            </a:extLst>
          </p:cNvPr>
          <p:cNvCxnSpPr>
            <a:cxnSpLocks/>
          </p:cNvCxnSpPr>
          <p:nvPr/>
        </p:nvCxnSpPr>
        <p:spPr bwMode="auto">
          <a:xfrm>
            <a:off x="9815595" y="4609988"/>
            <a:ext cx="0" cy="325778"/>
          </a:xfrm>
          <a:prstGeom prst="line">
            <a:avLst/>
          </a:prstGeom>
          <a:solidFill>
            <a:schemeClr val="accent1"/>
          </a:solidFill>
          <a:ln w="9525" cap="flat" cmpd="sng" algn="ctr">
            <a:solidFill>
              <a:schemeClr val="tx1"/>
            </a:solidFill>
            <a:prstDash val="solid"/>
            <a:round/>
            <a:headEnd type="none" w="med" len="med"/>
            <a:tailEnd type="triangle" w="lg" len="lg"/>
          </a:ln>
          <a:effectLst/>
        </p:spPr>
      </p:cxnSp>
      <p:grpSp>
        <p:nvGrpSpPr>
          <p:cNvPr id="67" name="Group 66">
            <a:extLst>
              <a:ext uri="{FF2B5EF4-FFF2-40B4-BE49-F238E27FC236}">
                <a16:creationId xmlns:a16="http://schemas.microsoft.com/office/drawing/2014/main" id="{D7DDA655-62CF-4130-AEFF-5CB5E6FF81D6}"/>
              </a:ext>
            </a:extLst>
          </p:cNvPr>
          <p:cNvGrpSpPr/>
          <p:nvPr/>
        </p:nvGrpSpPr>
        <p:grpSpPr>
          <a:xfrm>
            <a:off x="8744397" y="4861074"/>
            <a:ext cx="2188117" cy="523220"/>
            <a:chOff x="1410366" y="4720741"/>
            <a:chExt cx="1425461" cy="523220"/>
          </a:xfrm>
        </p:grpSpPr>
        <p:sp>
          <p:nvSpPr>
            <p:cNvPr id="68" name="Rectangle 67">
              <a:extLst>
                <a:ext uri="{FF2B5EF4-FFF2-40B4-BE49-F238E27FC236}">
                  <a16:creationId xmlns:a16="http://schemas.microsoft.com/office/drawing/2014/main" id="{B89E5375-6A38-4BC1-B7AF-AB5B9E325BDC}"/>
                </a:ext>
              </a:extLst>
            </p:cNvPr>
            <p:cNvSpPr/>
            <p:nvPr/>
          </p:nvSpPr>
          <p:spPr bwMode="auto">
            <a:xfrm>
              <a:off x="1410366" y="4791992"/>
              <a:ext cx="1425461" cy="40192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ＭＳ Ｐゴシック" pitchFamily="-96" charset="-128"/>
              </a:endParaRPr>
            </a:p>
          </p:txBody>
        </p:sp>
        <p:sp>
          <p:nvSpPr>
            <p:cNvPr id="69" name="TextBox 68">
              <a:extLst>
                <a:ext uri="{FF2B5EF4-FFF2-40B4-BE49-F238E27FC236}">
                  <a16:creationId xmlns:a16="http://schemas.microsoft.com/office/drawing/2014/main" id="{DB604634-5022-41FF-B30B-06CC0331937F}"/>
                </a:ext>
              </a:extLst>
            </p:cNvPr>
            <p:cNvSpPr txBox="1"/>
            <p:nvPr/>
          </p:nvSpPr>
          <p:spPr>
            <a:xfrm>
              <a:off x="1605443" y="4720741"/>
              <a:ext cx="989296" cy="523220"/>
            </a:xfrm>
            <a:prstGeom prst="rect">
              <a:avLst/>
            </a:prstGeom>
            <a:noFill/>
          </p:spPr>
          <p:txBody>
            <a:bodyPr wrap="square" rtlCol="0">
              <a:spAutoFit/>
            </a:bodyPr>
            <a:lstStyle/>
            <a:p>
              <a:pPr algn="ctr"/>
              <a:r>
                <a:rPr lang="en-US" sz="2800" b="1" dirty="0" err="1"/>
                <a:t>hPA</a:t>
              </a:r>
              <a:endParaRPr lang="en-US" sz="2800" b="1" dirty="0"/>
            </a:p>
          </p:txBody>
        </p:sp>
      </p:grpSp>
      <p:cxnSp>
        <p:nvCxnSpPr>
          <p:cNvPr id="70" name="Straight Connector 69">
            <a:extLst>
              <a:ext uri="{FF2B5EF4-FFF2-40B4-BE49-F238E27FC236}">
                <a16:creationId xmlns:a16="http://schemas.microsoft.com/office/drawing/2014/main" id="{B7D91481-4E07-40DA-ADAC-3F1E7C6EA7F6}"/>
              </a:ext>
            </a:extLst>
          </p:cNvPr>
          <p:cNvCxnSpPr>
            <a:cxnSpLocks/>
          </p:cNvCxnSpPr>
          <p:nvPr/>
        </p:nvCxnSpPr>
        <p:spPr bwMode="auto">
          <a:xfrm>
            <a:off x="9812202" y="5336350"/>
            <a:ext cx="0" cy="325778"/>
          </a:xfrm>
          <a:prstGeom prst="line">
            <a:avLst/>
          </a:prstGeom>
          <a:solidFill>
            <a:schemeClr val="accent1"/>
          </a:solidFill>
          <a:ln w="9525" cap="flat" cmpd="sng" algn="ctr">
            <a:solidFill>
              <a:schemeClr val="tx1"/>
            </a:solidFill>
            <a:prstDash val="solid"/>
            <a:round/>
            <a:headEnd type="none" w="med" len="med"/>
            <a:tailEnd type="triangle" w="lg" len="lg"/>
          </a:ln>
          <a:effectLst/>
        </p:spPr>
      </p:cxnSp>
      <p:sp>
        <p:nvSpPr>
          <p:cNvPr id="71" name="Rectangle 70">
            <a:extLst>
              <a:ext uri="{FF2B5EF4-FFF2-40B4-BE49-F238E27FC236}">
                <a16:creationId xmlns:a16="http://schemas.microsoft.com/office/drawing/2014/main" id="{43193DA7-62A5-4145-A227-C4935686B9CF}"/>
              </a:ext>
            </a:extLst>
          </p:cNvPr>
          <p:cNvSpPr/>
          <p:nvPr/>
        </p:nvSpPr>
        <p:spPr>
          <a:xfrm>
            <a:off x="9518879" y="5508734"/>
            <a:ext cx="593432" cy="584775"/>
          </a:xfrm>
          <a:prstGeom prst="rect">
            <a:avLst/>
          </a:prstGeom>
        </p:spPr>
        <p:txBody>
          <a:bodyPr wrap="none">
            <a:spAutoFit/>
          </a:bodyPr>
          <a:lstStyle/>
          <a:p>
            <a:r>
              <a:rPr lang="en-US" sz="3200" dirty="0">
                <a:solidFill>
                  <a:srgbClr val="222222"/>
                </a:solidFill>
                <a:latin typeface="Roboto" panose="02000000000000000000" pitchFamily="2" charset="0"/>
              </a:rPr>
              <a:t>⊕</a:t>
            </a:r>
            <a:endParaRPr lang="en-US" sz="3200" dirty="0"/>
          </a:p>
        </p:txBody>
      </p:sp>
      <p:cxnSp>
        <p:nvCxnSpPr>
          <p:cNvPr id="72" name="Straight Connector 71">
            <a:extLst>
              <a:ext uri="{FF2B5EF4-FFF2-40B4-BE49-F238E27FC236}">
                <a16:creationId xmlns:a16="http://schemas.microsoft.com/office/drawing/2014/main" id="{E3405F08-B91C-4F2E-9919-47D100F4C9F3}"/>
              </a:ext>
            </a:extLst>
          </p:cNvPr>
          <p:cNvCxnSpPr>
            <a:cxnSpLocks/>
          </p:cNvCxnSpPr>
          <p:nvPr/>
        </p:nvCxnSpPr>
        <p:spPr bwMode="auto">
          <a:xfrm>
            <a:off x="9815595" y="5966863"/>
            <a:ext cx="0" cy="325778"/>
          </a:xfrm>
          <a:prstGeom prst="line">
            <a:avLst/>
          </a:prstGeom>
          <a:solidFill>
            <a:schemeClr val="accent1"/>
          </a:solidFill>
          <a:ln w="9525" cap="flat" cmpd="sng" algn="ctr">
            <a:solidFill>
              <a:schemeClr val="tx1"/>
            </a:solidFill>
            <a:prstDash val="solid"/>
            <a:round/>
            <a:headEnd type="none" w="med" len="med"/>
            <a:tailEnd type="triangle" w="lg" len="lg"/>
          </a:ln>
          <a:effectLst/>
        </p:spPr>
      </p:cxnSp>
      <p:grpSp>
        <p:nvGrpSpPr>
          <p:cNvPr id="73" name="Group 72">
            <a:extLst>
              <a:ext uri="{FF2B5EF4-FFF2-40B4-BE49-F238E27FC236}">
                <a16:creationId xmlns:a16="http://schemas.microsoft.com/office/drawing/2014/main" id="{EDCB9E19-660F-451A-A636-71CF0107297A}"/>
              </a:ext>
            </a:extLst>
          </p:cNvPr>
          <p:cNvGrpSpPr/>
          <p:nvPr/>
        </p:nvGrpSpPr>
        <p:grpSpPr>
          <a:xfrm>
            <a:off x="8744397" y="6217949"/>
            <a:ext cx="2188117" cy="523220"/>
            <a:chOff x="1410366" y="4720741"/>
            <a:chExt cx="1425461" cy="523220"/>
          </a:xfrm>
        </p:grpSpPr>
        <p:sp>
          <p:nvSpPr>
            <p:cNvPr id="74" name="Rectangle 73">
              <a:extLst>
                <a:ext uri="{FF2B5EF4-FFF2-40B4-BE49-F238E27FC236}">
                  <a16:creationId xmlns:a16="http://schemas.microsoft.com/office/drawing/2014/main" id="{A2251D6B-0DEC-4228-98CD-DAF89A186E99}"/>
                </a:ext>
              </a:extLst>
            </p:cNvPr>
            <p:cNvSpPr/>
            <p:nvPr/>
          </p:nvSpPr>
          <p:spPr bwMode="auto">
            <a:xfrm>
              <a:off x="1410366" y="4791992"/>
              <a:ext cx="1425461" cy="40192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ＭＳ Ｐゴシック" pitchFamily="-96" charset="-128"/>
              </a:endParaRPr>
            </a:p>
          </p:txBody>
        </p:sp>
        <p:sp>
          <p:nvSpPr>
            <p:cNvPr id="75" name="TextBox 74">
              <a:extLst>
                <a:ext uri="{FF2B5EF4-FFF2-40B4-BE49-F238E27FC236}">
                  <a16:creationId xmlns:a16="http://schemas.microsoft.com/office/drawing/2014/main" id="{B7A48F3E-C4AA-46DC-9829-ED737E075F57}"/>
                </a:ext>
              </a:extLst>
            </p:cNvPr>
            <p:cNvSpPr txBox="1"/>
            <p:nvPr/>
          </p:nvSpPr>
          <p:spPr>
            <a:xfrm>
              <a:off x="1605443" y="4720741"/>
              <a:ext cx="989296" cy="523220"/>
            </a:xfrm>
            <a:prstGeom prst="rect">
              <a:avLst/>
            </a:prstGeom>
            <a:noFill/>
          </p:spPr>
          <p:txBody>
            <a:bodyPr wrap="square" rtlCol="0">
              <a:spAutoFit/>
            </a:bodyPr>
            <a:lstStyle/>
            <a:p>
              <a:pPr algn="ctr"/>
              <a:r>
                <a:rPr lang="en-US" sz="2800" b="1" dirty="0" err="1"/>
                <a:t>hPA</a:t>
              </a:r>
              <a:endParaRPr lang="en-US" sz="2800" b="1" dirty="0"/>
            </a:p>
          </p:txBody>
        </p:sp>
      </p:grpSp>
      <p:sp>
        <p:nvSpPr>
          <p:cNvPr id="76" name="TextBox 75">
            <a:extLst>
              <a:ext uri="{FF2B5EF4-FFF2-40B4-BE49-F238E27FC236}">
                <a16:creationId xmlns:a16="http://schemas.microsoft.com/office/drawing/2014/main" id="{EA82F25A-C736-4C89-91AD-07DF500952D9}"/>
              </a:ext>
            </a:extLst>
          </p:cNvPr>
          <p:cNvSpPr txBox="1"/>
          <p:nvPr/>
        </p:nvSpPr>
        <p:spPr>
          <a:xfrm>
            <a:off x="7042456" y="1674991"/>
            <a:ext cx="1124606" cy="461665"/>
          </a:xfrm>
          <a:prstGeom prst="rect">
            <a:avLst/>
          </a:prstGeom>
          <a:noFill/>
        </p:spPr>
        <p:txBody>
          <a:bodyPr wrap="square" rtlCol="0">
            <a:spAutoFit/>
          </a:bodyPr>
          <a:lstStyle/>
          <a:p>
            <a:pPr algn="ctr"/>
            <a:r>
              <a:rPr lang="en-US" sz="2400" dirty="0"/>
              <a:t>Index</a:t>
            </a:r>
          </a:p>
        </p:txBody>
      </p:sp>
      <p:cxnSp>
        <p:nvCxnSpPr>
          <p:cNvPr id="77" name="Straight Connector 76">
            <a:extLst>
              <a:ext uri="{FF2B5EF4-FFF2-40B4-BE49-F238E27FC236}">
                <a16:creationId xmlns:a16="http://schemas.microsoft.com/office/drawing/2014/main" id="{69D30B65-6A43-4847-AACB-4A8D5A71E382}"/>
              </a:ext>
            </a:extLst>
          </p:cNvPr>
          <p:cNvCxnSpPr>
            <a:cxnSpLocks/>
          </p:cNvCxnSpPr>
          <p:nvPr/>
        </p:nvCxnSpPr>
        <p:spPr bwMode="auto">
          <a:xfrm>
            <a:off x="5602111" y="3108387"/>
            <a:ext cx="4057816" cy="0"/>
          </a:xfrm>
          <a:prstGeom prst="line">
            <a:avLst/>
          </a:prstGeom>
          <a:solidFill>
            <a:schemeClr val="accent1"/>
          </a:solidFill>
          <a:ln w="9525" cap="flat" cmpd="sng" algn="ctr">
            <a:solidFill>
              <a:schemeClr val="tx1"/>
            </a:solidFill>
            <a:prstDash val="solid"/>
            <a:round/>
            <a:headEnd type="none" w="med" len="med"/>
            <a:tailEnd type="triangle" w="lg" len="lg"/>
          </a:ln>
          <a:effectLst/>
        </p:spPr>
      </p:cxnSp>
      <p:cxnSp>
        <p:nvCxnSpPr>
          <p:cNvPr id="78" name="Straight Connector 77">
            <a:extLst>
              <a:ext uri="{FF2B5EF4-FFF2-40B4-BE49-F238E27FC236}">
                <a16:creationId xmlns:a16="http://schemas.microsoft.com/office/drawing/2014/main" id="{B8F47E09-0DF3-4F16-BBC9-B4BF9DF9EC79}"/>
              </a:ext>
            </a:extLst>
          </p:cNvPr>
          <p:cNvCxnSpPr>
            <a:cxnSpLocks/>
          </p:cNvCxnSpPr>
          <p:nvPr/>
        </p:nvCxnSpPr>
        <p:spPr bwMode="auto">
          <a:xfrm>
            <a:off x="6021469" y="4455676"/>
            <a:ext cx="3638458" cy="0"/>
          </a:xfrm>
          <a:prstGeom prst="line">
            <a:avLst/>
          </a:prstGeom>
          <a:solidFill>
            <a:schemeClr val="accent1"/>
          </a:solidFill>
          <a:ln w="9525" cap="flat" cmpd="sng" algn="ctr">
            <a:solidFill>
              <a:schemeClr val="tx1"/>
            </a:solidFill>
            <a:prstDash val="solid"/>
            <a:round/>
            <a:headEnd type="none" w="med" len="med"/>
            <a:tailEnd type="triangle" w="lg" len="lg"/>
          </a:ln>
          <a:effectLst/>
        </p:spPr>
      </p:cxnSp>
      <p:cxnSp>
        <p:nvCxnSpPr>
          <p:cNvPr id="79" name="Straight Connector 78">
            <a:extLst>
              <a:ext uri="{FF2B5EF4-FFF2-40B4-BE49-F238E27FC236}">
                <a16:creationId xmlns:a16="http://schemas.microsoft.com/office/drawing/2014/main" id="{AE81A25B-FCDA-4BB2-AB3B-55012AE9F658}"/>
              </a:ext>
            </a:extLst>
          </p:cNvPr>
          <p:cNvCxnSpPr>
            <a:cxnSpLocks/>
          </p:cNvCxnSpPr>
          <p:nvPr/>
        </p:nvCxnSpPr>
        <p:spPr bwMode="auto">
          <a:xfrm>
            <a:off x="6427147" y="5818986"/>
            <a:ext cx="3228662" cy="0"/>
          </a:xfrm>
          <a:prstGeom prst="line">
            <a:avLst/>
          </a:prstGeom>
          <a:solidFill>
            <a:schemeClr val="accent1"/>
          </a:solidFill>
          <a:ln w="9525" cap="flat" cmpd="sng" algn="ctr">
            <a:solidFill>
              <a:schemeClr val="tx1"/>
            </a:solidFill>
            <a:prstDash val="solid"/>
            <a:round/>
            <a:headEnd type="none" w="med" len="med"/>
            <a:tailEnd type="triangle" w="lg" len="lg"/>
          </a:ln>
          <a:effectLst/>
        </p:spPr>
      </p:cxnSp>
      <p:cxnSp>
        <p:nvCxnSpPr>
          <p:cNvPr id="80" name="Straight Connector 79">
            <a:extLst>
              <a:ext uri="{FF2B5EF4-FFF2-40B4-BE49-F238E27FC236}">
                <a16:creationId xmlns:a16="http://schemas.microsoft.com/office/drawing/2014/main" id="{10232E44-A437-4893-AF7B-2C526337768E}"/>
              </a:ext>
            </a:extLst>
          </p:cNvPr>
          <p:cNvCxnSpPr>
            <a:cxnSpLocks/>
            <a:stCxn id="25" idx="2"/>
          </p:cNvCxnSpPr>
          <p:nvPr/>
        </p:nvCxnSpPr>
        <p:spPr bwMode="auto">
          <a:xfrm flipH="1">
            <a:off x="5602111" y="1541740"/>
            <a:ext cx="2282" cy="1555217"/>
          </a:xfrm>
          <a:prstGeom prst="line">
            <a:avLst/>
          </a:prstGeom>
          <a:solidFill>
            <a:schemeClr val="accent1"/>
          </a:solidFill>
          <a:ln w="9525" cap="flat" cmpd="sng" algn="ctr">
            <a:solidFill>
              <a:schemeClr val="tx1"/>
            </a:solidFill>
            <a:prstDash val="solid"/>
            <a:round/>
            <a:headEnd type="none" w="med" len="med"/>
            <a:tailEnd type="none" w="lg" len="lg"/>
          </a:ln>
          <a:effectLst/>
        </p:spPr>
      </p:cxnSp>
      <p:cxnSp>
        <p:nvCxnSpPr>
          <p:cNvPr id="84" name="Straight Connector 83">
            <a:extLst>
              <a:ext uri="{FF2B5EF4-FFF2-40B4-BE49-F238E27FC236}">
                <a16:creationId xmlns:a16="http://schemas.microsoft.com/office/drawing/2014/main" id="{85EB6E36-2B43-460C-8DF4-1DBC8765CDD9}"/>
              </a:ext>
            </a:extLst>
          </p:cNvPr>
          <p:cNvCxnSpPr>
            <a:cxnSpLocks/>
          </p:cNvCxnSpPr>
          <p:nvPr/>
        </p:nvCxnSpPr>
        <p:spPr bwMode="auto">
          <a:xfrm>
            <a:off x="6021469" y="1552187"/>
            <a:ext cx="0" cy="2903489"/>
          </a:xfrm>
          <a:prstGeom prst="line">
            <a:avLst/>
          </a:prstGeom>
          <a:solidFill>
            <a:schemeClr val="accent1"/>
          </a:solidFill>
          <a:ln w="9525" cap="flat" cmpd="sng" algn="ctr">
            <a:solidFill>
              <a:schemeClr val="tx1"/>
            </a:solidFill>
            <a:prstDash val="solid"/>
            <a:round/>
            <a:headEnd type="none" w="med" len="med"/>
            <a:tailEnd type="none" w="lg" len="lg"/>
          </a:ln>
          <a:effectLst/>
        </p:spPr>
      </p:cxnSp>
      <p:cxnSp>
        <p:nvCxnSpPr>
          <p:cNvPr id="90" name="Straight Connector 89">
            <a:extLst>
              <a:ext uri="{FF2B5EF4-FFF2-40B4-BE49-F238E27FC236}">
                <a16:creationId xmlns:a16="http://schemas.microsoft.com/office/drawing/2014/main" id="{9D4157FE-4047-47A8-B314-5A47E5DC90DE}"/>
              </a:ext>
            </a:extLst>
          </p:cNvPr>
          <p:cNvCxnSpPr>
            <a:cxnSpLocks/>
          </p:cNvCxnSpPr>
          <p:nvPr/>
        </p:nvCxnSpPr>
        <p:spPr bwMode="auto">
          <a:xfrm flipH="1">
            <a:off x="6427147" y="1541740"/>
            <a:ext cx="3024" cy="427724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94" name="TextBox 93">
            <a:extLst>
              <a:ext uri="{FF2B5EF4-FFF2-40B4-BE49-F238E27FC236}">
                <a16:creationId xmlns:a16="http://schemas.microsoft.com/office/drawing/2014/main" id="{B8010268-77E9-4C7A-8B48-F2D9DF6758AF}"/>
              </a:ext>
            </a:extLst>
          </p:cNvPr>
          <p:cNvSpPr txBox="1"/>
          <p:nvPr/>
        </p:nvSpPr>
        <p:spPr>
          <a:xfrm>
            <a:off x="7042456" y="3040690"/>
            <a:ext cx="1124606" cy="461665"/>
          </a:xfrm>
          <a:prstGeom prst="rect">
            <a:avLst/>
          </a:prstGeom>
          <a:noFill/>
        </p:spPr>
        <p:txBody>
          <a:bodyPr wrap="square" rtlCol="0">
            <a:spAutoFit/>
          </a:bodyPr>
          <a:lstStyle/>
          <a:p>
            <a:pPr algn="ctr"/>
            <a:r>
              <a:rPr lang="en-US" sz="2400" dirty="0"/>
              <a:t>Index</a:t>
            </a:r>
          </a:p>
        </p:txBody>
      </p:sp>
      <p:sp>
        <p:nvSpPr>
          <p:cNvPr id="95" name="TextBox 94">
            <a:extLst>
              <a:ext uri="{FF2B5EF4-FFF2-40B4-BE49-F238E27FC236}">
                <a16:creationId xmlns:a16="http://schemas.microsoft.com/office/drawing/2014/main" id="{5513953D-D33F-4513-AA16-467D2FA186C2}"/>
              </a:ext>
            </a:extLst>
          </p:cNvPr>
          <p:cNvSpPr txBox="1"/>
          <p:nvPr/>
        </p:nvSpPr>
        <p:spPr>
          <a:xfrm>
            <a:off x="7042456" y="4379155"/>
            <a:ext cx="1124606" cy="461665"/>
          </a:xfrm>
          <a:prstGeom prst="rect">
            <a:avLst/>
          </a:prstGeom>
          <a:noFill/>
        </p:spPr>
        <p:txBody>
          <a:bodyPr wrap="square" rtlCol="0">
            <a:spAutoFit/>
          </a:bodyPr>
          <a:lstStyle/>
          <a:p>
            <a:pPr algn="ctr"/>
            <a:r>
              <a:rPr lang="en-US" sz="2400" dirty="0"/>
              <a:t>Index</a:t>
            </a:r>
          </a:p>
        </p:txBody>
      </p:sp>
      <p:sp>
        <p:nvSpPr>
          <p:cNvPr id="96" name="TextBox 95">
            <a:extLst>
              <a:ext uri="{FF2B5EF4-FFF2-40B4-BE49-F238E27FC236}">
                <a16:creationId xmlns:a16="http://schemas.microsoft.com/office/drawing/2014/main" id="{31A17F87-C658-4CBC-99A3-91BEC5746639}"/>
              </a:ext>
            </a:extLst>
          </p:cNvPr>
          <p:cNvSpPr txBox="1"/>
          <p:nvPr/>
        </p:nvSpPr>
        <p:spPr>
          <a:xfrm>
            <a:off x="7042456" y="5754830"/>
            <a:ext cx="1124606" cy="461665"/>
          </a:xfrm>
          <a:prstGeom prst="rect">
            <a:avLst/>
          </a:prstGeom>
          <a:noFill/>
        </p:spPr>
        <p:txBody>
          <a:bodyPr wrap="square" rtlCol="0">
            <a:spAutoFit/>
          </a:bodyPr>
          <a:lstStyle/>
          <a:p>
            <a:pPr algn="ctr"/>
            <a:r>
              <a:rPr lang="en-US" sz="2400" dirty="0"/>
              <a:t>Index</a:t>
            </a:r>
          </a:p>
        </p:txBody>
      </p:sp>
      <p:sp>
        <p:nvSpPr>
          <p:cNvPr id="97" name="TextBox 96">
            <a:extLst>
              <a:ext uri="{FF2B5EF4-FFF2-40B4-BE49-F238E27FC236}">
                <a16:creationId xmlns:a16="http://schemas.microsoft.com/office/drawing/2014/main" id="{C89EABFC-154E-4FEF-9E82-271D84741AC5}"/>
              </a:ext>
            </a:extLst>
          </p:cNvPr>
          <p:cNvSpPr txBox="1"/>
          <p:nvPr/>
        </p:nvSpPr>
        <p:spPr>
          <a:xfrm>
            <a:off x="9796624" y="1828705"/>
            <a:ext cx="1515569" cy="369332"/>
          </a:xfrm>
          <a:prstGeom prst="rect">
            <a:avLst/>
          </a:prstGeom>
          <a:noFill/>
        </p:spPr>
        <p:txBody>
          <a:bodyPr wrap="square" rtlCol="0">
            <a:spAutoFit/>
          </a:bodyPr>
          <a:lstStyle/>
          <a:p>
            <a:pPr algn="ctr"/>
            <a:r>
              <a:rPr lang="en-US" dirty="0"/>
              <a:t>Memory read</a:t>
            </a:r>
          </a:p>
        </p:txBody>
      </p:sp>
      <p:sp>
        <p:nvSpPr>
          <p:cNvPr id="98" name="TextBox 97">
            <a:extLst>
              <a:ext uri="{FF2B5EF4-FFF2-40B4-BE49-F238E27FC236}">
                <a16:creationId xmlns:a16="http://schemas.microsoft.com/office/drawing/2014/main" id="{AC9F15AB-198E-4D27-BCE3-650E0175D0B7}"/>
              </a:ext>
            </a:extLst>
          </p:cNvPr>
          <p:cNvSpPr txBox="1"/>
          <p:nvPr/>
        </p:nvSpPr>
        <p:spPr>
          <a:xfrm>
            <a:off x="9790353" y="3181819"/>
            <a:ext cx="1515569" cy="369332"/>
          </a:xfrm>
          <a:prstGeom prst="rect">
            <a:avLst/>
          </a:prstGeom>
          <a:noFill/>
        </p:spPr>
        <p:txBody>
          <a:bodyPr wrap="square" rtlCol="0">
            <a:spAutoFit/>
          </a:bodyPr>
          <a:lstStyle/>
          <a:p>
            <a:pPr algn="ctr"/>
            <a:r>
              <a:rPr lang="en-US" dirty="0"/>
              <a:t>Memory read</a:t>
            </a:r>
          </a:p>
        </p:txBody>
      </p:sp>
      <p:sp>
        <p:nvSpPr>
          <p:cNvPr id="99" name="TextBox 98">
            <a:extLst>
              <a:ext uri="{FF2B5EF4-FFF2-40B4-BE49-F238E27FC236}">
                <a16:creationId xmlns:a16="http://schemas.microsoft.com/office/drawing/2014/main" id="{F0F27BDF-9548-4F4E-A505-35054B20258D}"/>
              </a:ext>
            </a:extLst>
          </p:cNvPr>
          <p:cNvSpPr txBox="1"/>
          <p:nvPr/>
        </p:nvSpPr>
        <p:spPr>
          <a:xfrm>
            <a:off x="9790353" y="4544374"/>
            <a:ext cx="1515569" cy="369332"/>
          </a:xfrm>
          <a:prstGeom prst="rect">
            <a:avLst/>
          </a:prstGeom>
          <a:noFill/>
        </p:spPr>
        <p:txBody>
          <a:bodyPr wrap="square" rtlCol="0">
            <a:spAutoFit/>
          </a:bodyPr>
          <a:lstStyle/>
          <a:p>
            <a:pPr algn="ctr"/>
            <a:r>
              <a:rPr lang="en-US" dirty="0"/>
              <a:t>Memory read</a:t>
            </a:r>
          </a:p>
        </p:txBody>
      </p:sp>
      <p:sp>
        <p:nvSpPr>
          <p:cNvPr id="100" name="TextBox 99">
            <a:extLst>
              <a:ext uri="{FF2B5EF4-FFF2-40B4-BE49-F238E27FC236}">
                <a16:creationId xmlns:a16="http://schemas.microsoft.com/office/drawing/2014/main" id="{83D03964-C55F-4753-8563-A674E64BC1DD}"/>
              </a:ext>
            </a:extLst>
          </p:cNvPr>
          <p:cNvSpPr txBox="1"/>
          <p:nvPr/>
        </p:nvSpPr>
        <p:spPr>
          <a:xfrm>
            <a:off x="9790353" y="5899546"/>
            <a:ext cx="1515569" cy="369332"/>
          </a:xfrm>
          <a:prstGeom prst="rect">
            <a:avLst/>
          </a:prstGeom>
          <a:noFill/>
        </p:spPr>
        <p:txBody>
          <a:bodyPr wrap="square" rtlCol="0">
            <a:spAutoFit/>
          </a:bodyPr>
          <a:lstStyle/>
          <a:p>
            <a:pPr algn="ctr"/>
            <a:r>
              <a:rPr lang="en-US" dirty="0"/>
              <a:t>Memory read</a:t>
            </a:r>
          </a:p>
        </p:txBody>
      </p:sp>
      <p:sp>
        <p:nvSpPr>
          <p:cNvPr id="101" name="TextBox 100">
            <a:extLst>
              <a:ext uri="{FF2B5EF4-FFF2-40B4-BE49-F238E27FC236}">
                <a16:creationId xmlns:a16="http://schemas.microsoft.com/office/drawing/2014/main" id="{FDBF5E29-CCC3-4B36-8E5C-1756240688F4}"/>
              </a:ext>
            </a:extLst>
          </p:cNvPr>
          <p:cNvSpPr txBox="1"/>
          <p:nvPr/>
        </p:nvSpPr>
        <p:spPr>
          <a:xfrm>
            <a:off x="10760207" y="2170786"/>
            <a:ext cx="1431793" cy="523220"/>
          </a:xfrm>
          <a:prstGeom prst="rect">
            <a:avLst/>
          </a:prstGeom>
          <a:noFill/>
        </p:spPr>
        <p:txBody>
          <a:bodyPr wrap="square" rtlCol="0">
            <a:spAutoFit/>
          </a:bodyPr>
          <a:lstStyle/>
          <a:p>
            <a:pPr algn="ctr"/>
            <a:r>
              <a:rPr lang="en-US" sz="2800" b="1" dirty="0"/>
              <a:t>PML4E</a:t>
            </a:r>
          </a:p>
        </p:txBody>
      </p:sp>
      <p:sp>
        <p:nvSpPr>
          <p:cNvPr id="102" name="TextBox 101">
            <a:extLst>
              <a:ext uri="{FF2B5EF4-FFF2-40B4-BE49-F238E27FC236}">
                <a16:creationId xmlns:a16="http://schemas.microsoft.com/office/drawing/2014/main" id="{FB4E06E6-36B0-433B-89D9-0C91B07168FD}"/>
              </a:ext>
            </a:extLst>
          </p:cNvPr>
          <p:cNvSpPr txBox="1"/>
          <p:nvPr/>
        </p:nvSpPr>
        <p:spPr>
          <a:xfrm>
            <a:off x="10746447" y="3510897"/>
            <a:ext cx="1404992" cy="523220"/>
          </a:xfrm>
          <a:prstGeom prst="rect">
            <a:avLst/>
          </a:prstGeom>
          <a:noFill/>
        </p:spPr>
        <p:txBody>
          <a:bodyPr wrap="square" rtlCol="0">
            <a:spAutoFit/>
          </a:bodyPr>
          <a:lstStyle/>
          <a:p>
            <a:pPr algn="ctr"/>
            <a:r>
              <a:rPr lang="en-US" sz="2800" b="1" dirty="0"/>
              <a:t>PDPTE</a:t>
            </a:r>
          </a:p>
        </p:txBody>
      </p:sp>
      <p:sp>
        <p:nvSpPr>
          <p:cNvPr id="103" name="TextBox 102">
            <a:extLst>
              <a:ext uri="{FF2B5EF4-FFF2-40B4-BE49-F238E27FC236}">
                <a16:creationId xmlns:a16="http://schemas.microsoft.com/office/drawing/2014/main" id="{3321C80C-3FDD-4CCC-B071-2C3242C19B8F}"/>
              </a:ext>
            </a:extLst>
          </p:cNvPr>
          <p:cNvSpPr txBox="1"/>
          <p:nvPr/>
        </p:nvSpPr>
        <p:spPr>
          <a:xfrm>
            <a:off x="10753480" y="4861074"/>
            <a:ext cx="1042587" cy="523220"/>
          </a:xfrm>
          <a:prstGeom prst="rect">
            <a:avLst/>
          </a:prstGeom>
          <a:noFill/>
        </p:spPr>
        <p:txBody>
          <a:bodyPr wrap="square" rtlCol="0">
            <a:spAutoFit/>
          </a:bodyPr>
          <a:lstStyle/>
          <a:p>
            <a:pPr algn="ctr"/>
            <a:r>
              <a:rPr lang="en-US" sz="2800" b="1" dirty="0"/>
              <a:t>PDE</a:t>
            </a:r>
          </a:p>
        </p:txBody>
      </p:sp>
      <p:sp>
        <p:nvSpPr>
          <p:cNvPr id="104" name="TextBox 103">
            <a:extLst>
              <a:ext uri="{FF2B5EF4-FFF2-40B4-BE49-F238E27FC236}">
                <a16:creationId xmlns:a16="http://schemas.microsoft.com/office/drawing/2014/main" id="{1E9A11AF-B7BC-42C9-B85E-03A40104EB7C}"/>
              </a:ext>
            </a:extLst>
          </p:cNvPr>
          <p:cNvSpPr txBox="1"/>
          <p:nvPr/>
        </p:nvSpPr>
        <p:spPr>
          <a:xfrm>
            <a:off x="10746447" y="6228551"/>
            <a:ext cx="1042587" cy="523220"/>
          </a:xfrm>
          <a:prstGeom prst="rect">
            <a:avLst/>
          </a:prstGeom>
          <a:noFill/>
        </p:spPr>
        <p:txBody>
          <a:bodyPr wrap="square" rtlCol="0">
            <a:spAutoFit/>
          </a:bodyPr>
          <a:lstStyle/>
          <a:p>
            <a:pPr algn="ctr"/>
            <a:r>
              <a:rPr lang="en-US" sz="2800" b="1" dirty="0"/>
              <a:t>PTE</a:t>
            </a:r>
          </a:p>
        </p:txBody>
      </p:sp>
      <p:grpSp>
        <p:nvGrpSpPr>
          <p:cNvPr id="81" name="Group 80">
            <a:extLst>
              <a:ext uri="{FF2B5EF4-FFF2-40B4-BE49-F238E27FC236}">
                <a16:creationId xmlns:a16="http://schemas.microsoft.com/office/drawing/2014/main" id="{846AD319-A140-4E7A-825A-A33A44721591}"/>
              </a:ext>
            </a:extLst>
          </p:cNvPr>
          <p:cNvGrpSpPr/>
          <p:nvPr/>
        </p:nvGrpSpPr>
        <p:grpSpPr>
          <a:xfrm>
            <a:off x="60459" y="4207411"/>
            <a:ext cx="2188117" cy="523220"/>
            <a:chOff x="1410366" y="4720741"/>
            <a:chExt cx="1425461" cy="523220"/>
          </a:xfrm>
        </p:grpSpPr>
        <p:sp>
          <p:nvSpPr>
            <p:cNvPr id="82" name="Rectangle 81">
              <a:extLst>
                <a:ext uri="{FF2B5EF4-FFF2-40B4-BE49-F238E27FC236}">
                  <a16:creationId xmlns:a16="http://schemas.microsoft.com/office/drawing/2014/main" id="{53B7AAB8-CB42-44BC-B7D2-2C81418B8F20}"/>
                </a:ext>
              </a:extLst>
            </p:cNvPr>
            <p:cNvSpPr/>
            <p:nvPr/>
          </p:nvSpPr>
          <p:spPr bwMode="auto">
            <a:xfrm>
              <a:off x="1410366" y="4791992"/>
              <a:ext cx="1425461" cy="40192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ＭＳ Ｐゴシック" pitchFamily="-96" charset="-128"/>
              </a:endParaRPr>
            </a:p>
          </p:txBody>
        </p:sp>
        <p:sp>
          <p:nvSpPr>
            <p:cNvPr id="83" name="TextBox 82">
              <a:extLst>
                <a:ext uri="{FF2B5EF4-FFF2-40B4-BE49-F238E27FC236}">
                  <a16:creationId xmlns:a16="http://schemas.microsoft.com/office/drawing/2014/main" id="{CF75A563-E69E-4756-8154-D4737821B3E3}"/>
                </a:ext>
              </a:extLst>
            </p:cNvPr>
            <p:cNvSpPr txBox="1"/>
            <p:nvPr/>
          </p:nvSpPr>
          <p:spPr>
            <a:xfrm>
              <a:off x="1605443" y="4720741"/>
              <a:ext cx="989296" cy="523220"/>
            </a:xfrm>
            <a:prstGeom prst="rect">
              <a:avLst/>
            </a:prstGeom>
            <a:noFill/>
          </p:spPr>
          <p:txBody>
            <a:bodyPr wrap="square" rtlCol="0">
              <a:spAutoFit/>
            </a:bodyPr>
            <a:lstStyle/>
            <a:p>
              <a:pPr algn="ctr"/>
              <a:r>
                <a:rPr lang="en-US" sz="2800" b="1" dirty="0" err="1"/>
                <a:t>gVA</a:t>
              </a:r>
              <a:endParaRPr lang="en-US" sz="2800" b="1" dirty="0"/>
            </a:p>
          </p:txBody>
        </p:sp>
      </p:grpSp>
      <p:sp>
        <p:nvSpPr>
          <p:cNvPr id="85" name="TextBox 84">
            <a:extLst>
              <a:ext uri="{FF2B5EF4-FFF2-40B4-BE49-F238E27FC236}">
                <a16:creationId xmlns:a16="http://schemas.microsoft.com/office/drawing/2014/main" id="{94E9518B-9025-421B-8390-BFC3BE483D9B}"/>
              </a:ext>
            </a:extLst>
          </p:cNvPr>
          <p:cNvSpPr txBox="1"/>
          <p:nvPr/>
        </p:nvSpPr>
        <p:spPr>
          <a:xfrm>
            <a:off x="40561" y="3152084"/>
            <a:ext cx="2241129" cy="523220"/>
          </a:xfrm>
          <a:prstGeom prst="rect">
            <a:avLst/>
          </a:prstGeom>
          <a:noFill/>
        </p:spPr>
        <p:txBody>
          <a:bodyPr wrap="square" rtlCol="0">
            <a:spAutoFit/>
          </a:bodyPr>
          <a:lstStyle/>
          <a:p>
            <a:pPr algn="ctr"/>
            <a:r>
              <a:rPr lang="en-US" sz="2800" b="1" dirty="0"/>
              <a:t>Guest virtual</a:t>
            </a:r>
          </a:p>
        </p:txBody>
      </p:sp>
      <p:sp>
        <p:nvSpPr>
          <p:cNvPr id="86" name="TextBox 85">
            <a:extLst>
              <a:ext uri="{FF2B5EF4-FFF2-40B4-BE49-F238E27FC236}">
                <a16:creationId xmlns:a16="http://schemas.microsoft.com/office/drawing/2014/main" id="{25115110-0464-4983-851C-EE591C4C2198}"/>
              </a:ext>
            </a:extLst>
          </p:cNvPr>
          <p:cNvSpPr txBox="1"/>
          <p:nvPr/>
        </p:nvSpPr>
        <p:spPr>
          <a:xfrm>
            <a:off x="38093" y="3466999"/>
            <a:ext cx="2232850" cy="523220"/>
          </a:xfrm>
          <a:prstGeom prst="rect">
            <a:avLst/>
          </a:prstGeom>
          <a:noFill/>
        </p:spPr>
        <p:txBody>
          <a:bodyPr wrap="square" rtlCol="0">
            <a:spAutoFit/>
          </a:bodyPr>
          <a:lstStyle/>
          <a:p>
            <a:pPr algn="ctr"/>
            <a:r>
              <a:rPr lang="en-US" sz="2800" b="1" dirty="0"/>
              <a:t>address to</a:t>
            </a:r>
          </a:p>
        </p:txBody>
      </p:sp>
      <p:sp>
        <p:nvSpPr>
          <p:cNvPr id="87" name="TextBox 86">
            <a:extLst>
              <a:ext uri="{FF2B5EF4-FFF2-40B4-BE49-F238E27FC236}">
                <a16:creationId xmlns:a16="http://schemas.microsoft.com/office/drawing/2014/main" id="{FBDF5FFF-4C13-47F5-B2FE-131A2D04B3C1}"/>
              </a:ext>
            </a:extLst>
          </p:cNvPr>
          <p:cNvSpPr txBox="1"/>
          <p:nvPr/>
        </p:nvSpPr>
        <p:spPr>
          <a:xfrm>
            <a:off x="24877" y="3765044"/>
            <a:ext cx="2232850" cy="523220"/>
          </a:xfrm>
          <a:prstGeom prst="rect">
            <a:avLst/>
          </a:prstGeom>
          <a:noFill/>
        </p:spPr>
        <p:txBody>
          <a:bodyPr wrap="square" rtlCol="0">
            <a:spAutoFit/>
          </a:bodyPr>
          <a:lstStyle/>
          <a:p>
            <a:pPr algn="ctr"/>
            <a:r>
              <a:rPr lang="en-US" sz="2800" b="1" dirty="0"/>
              <a:t>translate</a:t>
            </a:r>
          </a:p>
        </p:txBody>
      </p:sp>
      <p:grpSp>
        <p:nvGrpSpPr>
          <p:cNvPr id="88" name="Group 87">
            <a:extLst>
              <a:ext uri="{FF2B5EF4-FFF2-40B4-BE49-F238E27FC236}">
                <a16:creationId xmlns:a16="http://schemas.microsoft.com/office/drawing/2014/main" id="{3D1FD85E-90D4-4F87-A13C-589E7FA8E2DD}"/>
              </a:ext>
            </a:extLst>
          </p:cNvPr>
          <p:cNvGrpSpPr/>
          <p:nvPr/>
        </p:nvGrpSpPr>
        <p:grpSpPr>
          <a:xfrm>
            <a:off x="2695312" y="4214795"/>
            <a:ext cx="2188117" cy="523220"/>
            <a:chOff x="1410366" y="4720741"/>
            <a:chExt cx="1425461" cy="523220"/>
          </a:xfrm>
        </p:grpSpPr>
        <p:sp>
          <p:nvSpPr>
            <p:cNvPr id="89" name="Rectangle 88">
              <a:extLst>
                <a:ext uri="{FF2B5EF4-FFF2-40B4-BE49-F238E27FC236}">
                  <a16:creationId xmlns:a16="http://schemas.microsoft.com/office/drawing/2014/main" id="{2D11F064-5F6C-49DA-ADF5-AAF8501D9045}"/>
                </a:ext>
              </a:extLst>
            </p:cNvPr>
            <p:cNvSpPr/>
            <p:nvPr/>
          </p:nvSpPr>
          <p:spPr bwMode="auto">
            <a:xfrm>
              <a:off x="1410366" y="4791992"/>
              <a:ext cx="1425461" cy="40192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ＭＳ Ｐゴシック" pitchFamily="-96" charset="-128"/>
              </a:endParaRPr>
            </a:p>
          </p:txBody>
        </p:sp>
        <p:sp>
          <p:nvSpPr>
            <p:cNvPr id="91" name="TextBox 90">
              <a:extLst>
                <a:ext uri="{FF2B5EF4-FFF2-40B4-BE49-F238E27FC236}">
                  <a16:creationId xmlns:a16="http://schemas.microsoft.com/office/drawing/2014/main" id="{DE32AD80-0C04-41D8-86CF-A2B407A3F454}"/>
                </a:ext>
              </a:extLst>
            </p:cNvPr>
            <p:cNvSpPr txBox="1"/>
            <p:nvPr/>
          </p:nvSpPr>
          <p:spPr>
            <a:xfrm>
              <a:off x="1605443" y="4720741"/>
              <a:ext cx="989296" cy="523220"/>
            </a:xfrm>
            <a:prstGeom prst="rect">
              <a:avLst/>
            </a:prstGeom>
            <a:noFill/>
          </p:spPr>
          <p:txBody>
            <a:bodyPr wrap="square" rtlCol="0">
              <a:spAutoFit/>
            </a:bodyPr>
            <a:lstStyle/>
            <a:p>
              <a:pPr algn="ctr"/>
              <a:r>
                <a:rPr lang="en-US" sz="2800" b="1" dirty="0" err="1"/>
                <a:t>hPA</a:t>
              </a:r>
              <a:endParaRPr lang="en-US" sz="2800" b="1" dirty="0"/>
            </a:p>
          </p:txBody>
        </p:sp>
      </p:grpSp>
      <p:sp>
        <p:nvSpPr>
          <p:cNvPr id="92" name="TextBox 91">
            <a:extLst>
              <a:ext uri="{FF2B5EF4-FFF2-40B4-BE49-F238E27FC236}">
                <a16:creationId xmlns:a16="http://schemas.microsoft.com/office/drawing/2014/main" id="{27AC8317-A45B-4130-BE14-FA22BCEDE77A}"/>
              </a:ext>
            </a:extLst>
          </p:cNvPr>
          <p:cNvSpPr txBox="1"/>
          <p:nvPr/>
        </p:nvSpPr>
        <p:spPr>
          <a:xfrm>
            <a:off x="2675414" y="3159468"/>
            <a:ext cx="2241129" cy="523220"/>
          </a:xfrm>
          <a:prstGeom prst="rect">
            <a:avLst/>
          </a:prstGeom>
          <a:noFill/>
        </p:spPr>
        <p:txBody>
          <a:bodyPr wrap="square" rtlCol="0">
            <a:spAutoFit/>
          </a:bodyPr>
          <a:lstStyle/>
          <a:p>
            <a:pPr algn="ctr"/>
            <a:r>
              <a:rPr lang="en-US" sz="2800" b="1" dirty="0"/>
              <a:t>Host physical</a:t>
            </a:r>
          </a:p>
        </p:txBody>
      </p:sp>
      <p:sp>
        <p:nvSpPr>
          <p:cNvPr id="93" name="TextBox 92">
            <a:extLst>
              <a:ext uri="{FF2B5EF4-FFF2-40B4-BE49-F238E27FC236}">
                <a16:creationId xmlns:a16="http://schemas.microsoft.com/office/drawing/2014/main" id="{6FB1D497-D56F-4A63-B0ED-B02E73B6CA59}"/>
              </a:ext>
            </a:extLst>
          </p:cNvPr>
          <p:cNvSpPr txBox="1"/>
          <p:nvPr/>
        </p:nvSpPr>
        <p:spPr>
          <a:xfrm>
            <a:off x="2394485" y="3474383"/>
            <a:ext cx="2831919" cy="523220"/>
          </a:xfrm>
          <a:prstGeom prst="rect">
            <a:avLst/>
          </a:prstGeom>
          <a:noFill/>
        </p:spPr>
        <p:txBody>
          <a:bodyPr wrap="square" rtlCol="0">
            <a:spAutoFit/>
          </a:bodyPr>
          <a:lstStyle/>
          <a:p>
            <a:pPr algn="ctr"/>
            <a:r>
              <a:rPr lang="en-US" sz="2800" b="1" dirty="0"/>
              <a:t>address of guest’s</a:t>
            </a:r>
          </a:p>
        </p:txBody>
      </p:sp>
      <p:sp>
        <p:nvSpPr>
          <p:cNvPr id="109" name="TextBox 108">
            <a:extLst>
              <a:ext uri="{FF2B5EF4-FFF2-40B4-BE49-F238E27FC236}">
                <a16:creationId xmlns:a16="http://schemas.microsoft.com/office/drawing/2014/main" id="{2437E6F1-2EAF-46DE-89DF-198FA78098A7}"/>
              </a:ext>
            </a:extLst>
          </p:cNvPr>
          <p:cNvSpPr txBox="1"/>
          <p:nvPr/>
        </p:nvSpPr>
        <p:spPr>
          <a:xfrm>
            <a:off x="2659730" y="3772428"/>
            <a:ext cx="2232850" cy="523220"/>
          </a:xfrm>
          <a:prstGeom prst="rect">
            <a:avLst/>
          </a:prstGeom>
          <a:noFill/>
        </p:spPr>
        <p:txBody>
          <a:bodyPr wrap="square" rtlCol="0">
            <a:spAutoFit/>
          </a:bodyPr>
          <a:lstStyle/>
          <a:p>
            <a:pPr algn="ctr"/>
            <a:r>
              <a:rPr lang="en-US" sz="2800" b="1" dirty="0"/>
              <a:t>PML4 table</a:t>
            </a:r>
          </a:p>
        </p:txBody>
      </p:sp>
      <p:cxnSp>
        <p:nvCxnSpPr>
          <p:cNvPr id="110" name="Straight Connector 109">
            <a:extLst>
              <a:ext uri="{FF2B5EF4-FFF2-40B4-BE49-F238E27FC236}">
                <a16:creationId xmlns:a16="http://schemas.microsoft.com/office/drawing/2014/main" id="{0B843F1A-54CA-410E-8EB8-D5867EA2E38C}"/>
              </a:ext>
            </a:extLst>
          </p:cNvPr>
          <p:cNvCxnSpPr>
            <a:cxnSpLocks/>
          </p:cNvCxnSpPr>
          <p:nvPr/>
        </p:nvCxnSpPr>
        <p:spPr bwMode="auto">
          <a:xfrm>
            <a:off x="3751698" y="2763654"/>
            <a:ext cx="0" cy="476447"/>
          </a:xfrm>
          <a:prstGeom prst="line">
            <a:avLst/>
          </a:prstGeom>
          <a:solidFill>
            <a:schemeClr val="accent1"/>
          </a:solidFill>
          <a:ln w="9525" cap="flat" cmpd="sng" algn="ctr">
            <a:solidFill>
              <a:schemeClr val="tx1"/>
            </a:solidFill>
            <a:prstDash val="solid"/>
            <a:round/>
            <a:headEnd type="none" w="med" len="med"/>
            <a:tailEnd type="triangle" w="lg" len="lg"/>
          </a:ln>
          <a:effectLst/>
        </p:spPr>
      </p:cxnSp>
      <p:cxnSp>
        <p:nvCxnSpPr>
          <p:cNvPr id="111" name="Straight Connector 110">
            <a:extLst>
              <a:ext uri="{FF2B5EF4-FFF2-40B4-BE49-F238E27FC236}">
                <a16:creationId xmlns:a16="http://schemas.microsoft.com/office/drawing/2014/main" id="{8C1CCF9E-AD79-4E0B-AA7B-1C9E4E05C7B3}"/>
              </a:ext>
            </a:extLst>
          </p:cNvPr>
          <p:cNvCxnSpPr>
            <a:cxnSpLocks/>
          </p:cNvCxnSpPr>
          <p:nvPr/>
        </p:nvCxnSpPr>
        <p:spPr bwMode="auto">
          <a:xfrm>
            <a:off x="-10669" y="2760148"/>
            <a:ext cx="3766676" cy="0"/>
          </a:xfrm>
          <a:prstGeom prst="line">
            <a:avLst/>
          </a:prstGeom>
          <a:solidFill>
            <a:schemeClr val="accent1"/>
          </a:solidFill>
          <a:ln w="9525" cap="flat" cmpd="sng" algn="ctr">
            <a:solidFill>
              <a:schemeClr val="tx1"/>
            </a:solidFill>
            <a:prstDash val="solid"/>
            <a:round/>
            <a:headEnd type="none" w="med" len="med"/>
            <a:tailEnd type="none" w="lg" len="lg"/>
          </a:ln>
          <a:effectLst/>
        </p:spPr>
      </p:cxnSp>
      <p:sp>
        <p:nvSpPr>
          <p:cNvPr id="112" name="TextBox 111">
            <a:extLst>
              <a:ext uri="{FF2B5EF4-FFF2-40B4-BE49-F238E27FC236}">
                <a16:creationId xmlns:a16="http://schemas.microsoft.com/office/drawing/2014/main" id="{08CDEF18-A433-4DDA-9072-54D331265C0A}"/>
              </a:ext>
            </a:extLst>
          </p:cNvPr>
          <p:cNvSpPr txBox="1"/>
          <p:nvPr/>
        </p:nvSpPr>
        <p:spPr>
          <a:xfrm>
            <a:off x="659597" y="2314403"/>
            <a:ext cx="2952415" cy="461665"/>
          </a:xfrm>
          <a:prstGeom prst="rect">
            <a:avLst/>
          </a:prstGeom>
          <a:noFill/>
        </p:spPr>
        <p:txBody>
          <a:bodyPr wrap="square" rtlCol="0">
            <a:spAutoFit/>
          </a:bodyPr>
          <a:lstStyle/>
          <a:p>
            <a:pPr algn="ctr"/>
            <a:r>
              <a:rPr lang="en-US" sz="2400" dirty="0"/>
              <a:t>Output of prior slide</a:t>
            </a:r>
          </a:p>
        </p:txBody>
      </p:sp>
      <p:sp>
        <p:nvSpPr>
          <p:cNvPr id="113" name="Right Bracket 112">
            <a:extLst>
              <a:ext uri="{FF2B5EF4-FFF2-40B4-BE49-F238E27FC236}">
                <a16:creationId xmlns:a16="http://schemas.microsoft.com/office/drawing/2014/main" id="{0D2EF975-8D90-4F5F-884B-264357D489E8}"/>
              </a:ext>
            </a:extLst>
          </p:cNvPr>
          <p:cNvSpPr/>
          <p:nvPr/>
        </p:nvSpPr>
        <p:spPr>
          <a:xfrm rot="5400000">
            <a:off x="280815" y="4649506"/>
            <a:ext cx="227717" cy="361525"/>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4" name="Straight Connector 113">
            <a:extLst>
              <a:ext uri="{FF2B5EF4-FFF2-40B4-BE49-F238E27FC236}">
                <a16:creationId xmlns:a16="http://schemas.microsoft.com/office/drawing/2014/main" id="{599D5B70-50A3-408E-AA45-DCEBDB980207}"/>
              </a:ext>
            </a:extLst>
          </p:cNvPr>
          <p:cNvCxnSpPr>
            <a:cxnSpLocks/>
          </p:cNvCxnSpPr>
          <p:nvPr/>
        </p:nvCxnSpPr>
        <p:spPr bwMode="auto">
          <a:xfrm>
            <a:off x="389565" y="4937073"/>
            <a:ext cx="0" cy="225625"/>
          </a:xfrm>
          <a:prstGeom prst="line">
            <a:avLst/>
          </a:prstGeom>
          <a:solidFill>
            <a:schemeClr val="accent1"/>
          </a:solidFill>
          <a:ln w="9525" cap="flat" cmpd="sng" algn="ctr">
            <a:solidFill>
              <a:schemeClr val="tx1"/>
            </a:solidFill>
            <a:prstDash val="solid"/>
            <a:round/>
            <a:headEnd type="none" w="med" len="med"/>
            <a:tailEnd type="none" w="lg" len="lg"/>
          </a:ln>
          <a:effectLst/>
        </p:spPr>
      </p:cxnSp>
      <p:cxnSp>
        <p:nvCxnSpPr>
          <p:cNvPr id="115" name="Straight Connector 114">
            <a:extLst>
              <a:ext uri="{FF2B5EF4-FFF2-40B4-BE49-F238E27FC236}">
                <a16:creationId xmlns:a16="http://schemas.microsoft.com/office/drawing/2014/main" id="{D102281F-3D09-4503-9CE8-172F2F6D2C9B}"/>
              </a:ext>
            </a:extLst>
          </p:cNvPr>
          <p:cNvCxnSpPr>
            <a:cxnSpLocks/>
          </p:cNvCxnSpPr>
          <p:nvPr/>
        </p:nvCxnSpPr>
        <p:spPr bwMode="auto">
          <a:xfrm>
            <a:off x="389115" y="5162797"/>
            <a:ext cx="3222897" cy="0"/>
          </a:xfrm>
          <a:prstGeom prst="line">
            <a:avLst/>
          </a:prstGeom>
          <a:solidFill>
            <a:schemeClr val="accent1"/>
          </a:solidFill>
          <a:ln w="9525" cap="flat" cmpd="sng" algn="ctr">
            <a:solidFill>
              <a:schemeClr val="tx1"/>
            </a:solidFill>
            <a:prstDash val="solid"/>
            <a:round/>
            <a:headEnd type="none" w="med" len="med"/>
            <a:tailEnd type="triangle" w="lg" len="lg"/>
          </a:ln>
          <a:effectLst/>
        </p:spPr>
      </p:cxnSp>
      <p:cxnSp>
        <p:nvCxnSpPr>
          <p:cNvPr id="119" name="Straight Connector 118">
            <a:extLst>
              <a:ext uri="{FF2B5EF4-FFF2-40B4-BE49-F238E27FC236}">
                <a16:creationId xmlns:a16="http://schemas.microsoft.com/office/drawing/2014/main" id="{290E3BA6-6C63-42E6-9573-766F4A9BDAA6}"/>
              </a:ext>
            </a:extLst>
          </p:cNvPr>
          <p:cNvCxnSpPr>
            <a:cxnSpLocks/>
          </p:cNvCxnSpPr>
          <p:nvPr/>
        </p:nvCxnSpPr>
        <p:spPr bwMode="auto">
          <a:xfrm>
            <a:off x="3774539" y="4689785"/>
            <a:ext cx="0" cy="325778"/>
          </a:xfrm>
          <a:prstGeom prst="line">
            <a:avLst/>
          </a:prstGeom>
          <a:solidFill>
            <a:schemeClr val="accent1"/>
          </a:solidFill>
          <a:ln w="9525" cap="flat" cmpd="sng" algn="ctr">
            <a:solidFill>
              <a:schemeClr val="tx1"/>
            </a:solidFill>
            <a:prstDash val="solid"/>
            <a:round/>
            <a:headEnd type="none" w="med" len="med"/>
            <a:tailEnd type="triangle" w="lg" len="lg"/>
          </a:ln>
          <a:effectLst/>
        </p:spPr>
      </p:cxnSp>
      <p:sp>
        <p:nvSpPr>
          <p:cNvPr id="120" name="Rectangle 119">
            <a:extLst>
              <a:ext uri="{FF2B5EF4-FFF2-40B4-BE49-F238E27FC236}">
                <a16:creationId xmlns:a16="http://schemas.microsoft.com/office/drawing/2014/main" id="{4551B4B9-F310-4CC8-98F1-1BB6869123F7}"/>
              </a:ext>
            </a:extLst>
          </p:cNvPr>
          <p:cNvSpPr/>
          <p:nvPr/>
        </p:nvSpPr>
        <p:spPr>
          <a:xfrm>
            <a:off x="3481216" y="4862169"/>
            <a:ext cx="593432" cy="584775"/>
          </a:xfrm>
          <a:prstGeom prst="rect">
            <a:avLst/>
          </a:prstGeom>
        </p:spPr>
        <p:txBody>
          <a:bodyPr wrap="none">
            <a:spAutoFit/>
          </a:bodyPr>
          <a:lstStyle/>
          <a:p>
            <a:r>
              <a:rPr lang="en-US" sz="3200" dirty="0">
                <a:solidFill>
                  <a:srgbClr val="222222"/>
                </a:solidFill>
                <a:latin typeface="Roboto" panose="02000000000000000000" pitchFamily="2" charset="0"/>
              </a:rPr>
              <a:t>⊕</a:t>
            </a:r>
            <a:endParaRPr lang="en-US" sz="3200" dirty="0"/>
          </a:p>
        </p:txBody>
      </p:sp>
      <p:sp>
        <p:nvSpPr>
          <p:cNvPr id="121" name="TextBox 120">
            <a:extLst>
              <a:ext uri="{FF2B5EF4-FFF2-40B4-BE49-F238E27FC236}">
                <a16:creationId xmlns:a16="http://schemas.microsoft.com/office/drawing/2014/main" id="{7CCFC6AF-3A51-4E5C-BD78-9EF089E8D034}"/>
              </a:ext>
            </a:extLst>
          </p:cNvPr>
          <p:cNvSpPr txBox="1"/>
          <p:nvPr/>
        </p:nvSpPr>
        <p:spPr>
          <a:xfrm>
            <a:off x="3755568" y="5243179"/>
            <a:ext cx="1515569" cy="369332"/>
          </a:xfrm>
          <a:prstGeom prst="rect">
            <a:avLst/>
          </a:prstGeom>
          <a:noFill/>
        </p:spPr>
        <p:txBody>
          <a:bodyPr wrap="square" rtlCol="0">
            <a:spAutoFit/>
          </a:bodyPr>
          <a:lstStyle/>
          <a:p>
            <a:pPr algn="ctr"/>
            <a:r>
              <a:rPr lang="en-US" dirty="0"/>
              <a:t>Memory read</a:t>
            </a:r>
          </a:p>
        </p:txBody>
      </p:sp>
      <p:cxnSp>
        <p:nvCxnSpPr>
          <p:cNvPr id="122" name="Straight Connector 121">
            <a:extLst>
              <a:ext uri="{FF2B5EF4-FFF2-40B4-BE49-F238E27FC236}">
                <a16:creationId xmlns:a16="http://schemas.microsoft.com/office/drawing/2014/main" id="{1BA66A1A-B34C-4B7B-BBE4-5452A1673DB8}"/>
              </a:ext>
            </a:extLst>
          </p:cNvPr>
          <p:cNvCxnSpPr>
            <a:cxnSpLocks/>
          </p:cNvCxnSpPr>
          <p:nvPr/>
        </p:nvCxnSpPr>
        <p:spPr bwMode="auto">
          <a:xfrm>
            <a:off x="3775661" y="5327431"/>
            <a:ext cx="0" cy="325778"/>
          </a:xfrm>
          <a:prstGeom prst="line">
            <a:avLst/>
          </a:prstGeom>
          <a:solidFill>
            <a:schemeClr val="accent1"/>
          </a:solidFill>
          <a:ln w="9525" cap="flat" cmpd="sng" algn="ctr">
            <a:solidFill>
              <a:schemeClr val="tx1"/>
            </a:solidFill>
            <a:prstDash val="solid"/>
            <a:round/>
            <a:headEnd type="none" w="med" len="med"/>
            <a:tailEnd type="triangle" w="lg" len="lg"/>
          </a:ln>
          <a:effectLst/>
        </p:spPr>
      </p:cxnSp>
      <p:grpSp>
        <p:nvGrpSpPr>
          <p:cNvPr id="123" name="Group 122">
            <a:extLst>
              <a:ext uri="{FF2B5EF4-FFF2-40B4-BE49-F238E27FC236}">
                <a16:creationId xmlns:a16="http://schemas.microsoft.com/office/drawing/2014/main" id="{C4926DD9-2F88-4E78-BA2F-28EC19164B4D}"/>
              </a:ext>
            </a:extLst>
          </p:cNvPr>
          <p:cNvGrpSpPr/>
          <p:nvPr/>
        </p:nvGrpSpPr>
        <p:grpSpPr>
          <a:xfrm>
            <a:off x="2704463" y="5578517"/>
            <a:ext cx="2188117" cy="523220"/>
            <a:chOff x="1410366" y="4720741"/>
            <a:chExt cx="1425461" cy="523220"/>
          </a:xfrm>
        </p:grpSpPr>
        <p:sp>
          <p:nvSpPr>
            <p:cNvPr id="124" name="Rectangle 123">
              <a:extLst>
                <a:ext uri="{FF2B5EF4-FFF2-40B4-BE49-F238E27FC236}">
                  <a16:creationId xmlns:a16="http://schemas.microsoft.com/office/drawing/2014/main" id="{EA9491F1-6301-4B4E-B33C-1F38A6A5EDE6}"/>
                </a:ext>
              </a:extLst>
            </p:cNvPr>
            <p:cNvSpPr/>
            <p:nvPr/>
          </p:nvSpPr>
          <p:spPr bwMode="auto">
            <a:xfrm>
              <a:off x="1410366" y="4791992"/>
              <a:ext cx="1425461" cy="40192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ＭＳ Ｐゴシック" pitchFamily="-96" charset="-128"/>
              </a:endParaRPr>
            </a:p>
          </p:txBody>
        </p:sp>
        <p:sp>
          <p:nvSpPr>
            <p:cNvPr id="125" name="TextBox 124">
              <a:extLst>
                <a:ext uri="{FF2B5EF4-FFF2-40B4-BE49-F238E27FC236}">
                  <a16:creationId xmlns:a16="http://schemas.microsoft.com/office/drawing/2014/main" id="{2305C967-FF52-4D99-B09B-4EB8E5498DD4}"/>
                </a:ext>
              </a:extLst>
            </p:cNvPr>
            <p:cNvSpPr txBox="1"/>
            <p:nvPr/>
          </p:nvSpPr>
          <p:spPr>
            <a:xfrm>
              <a:off x="1605443" y="4720741"/>
              <a:ext cx="989296" cy="523220"/>
            </a:xfrm>
            <a:prstGeom prst="rect">
              <a:avLst/>
            </a:prstGeom>
            <a:noFill/>
          </p:spPr>
          <p:txBody>
            <a:bodyPr wrap="square" rtlCol="0">
              <a:spAutoFit/>
            </a:bodyPr>
            <a:lstStyle/>
            <a:p>
              <a:pPr algn="ctr"/>
              <a:r>
                <a:rPr lang="en-US" sz="2800" b="1" dirty="0" err="1"/>
                <a:t>gPA</a:t>
              </a:r>
              <a:endParaRPr lang="en-US" sz="2800" b="1" dirty="0"/>
            </a:p>
          </p:txBody>
        </p:sp>
      </p:grpSp>
      <p:sp>
        <p:nvSpPr>
          <p:cNvPr id="126" name="TextBox 125">
            <a:extLst>
              <a:ext uri="{FF2B5EF4-FFF2-40B4-BE49-F238E27FC236}">
                <a16:creationId xmlns:a16="http://schemas.microsoft.com/office/drawing/2014/main" id="{690213FA-57C8-49CC-831E-EC6F87DC93C6}"/>
              </a:ext>
            </a:extLst>
          </p:cNvPr>
          <p:cNvSpPr txBox="1"/>
          <p:nvPr/>
        </p:nvSpPr>
        <p:spPr>
          <a:xfrm>
            <a:off x="4720273" y="5592393"/>
            <a:ext cx="1431793" cy="523220"/>
          </a:xfrm>
          <a:prstGeom prst="rect">
            <a:avLst/>
          </a:prstGeom>
          <a:noFill/>
        </p:spPr>
        <p:txBody>
          <a:bodyPr wrap="square" rtlCol="0">
            <a:spAutoFit/>
          </a:bodyPr>
          <a:lstStyle/>
          <a:p>
            <a:pPr algn="ctr"/>
            <a:r>
              <a:rPr lang="en-US" sz="2800" b="1" dirty="0"/>
              <a:t>PML4E</a:t>
            </a:r>
          </a:p>
        </p:txBody>
      </p:sp>
      <p:sp>
        <p:nvSpPr>
          <p:cNvPr id="127" name="TextBox 126">
            <a:extLst>
              <a:ext uri="{FF2B5EF4-FFF2-40B4-BE49-F238E27FC236}">
                <a16:creationId xmlns:a16="http://schemas.microsoft.com/office/drawing/2014/main" id="{16412E53-0A36-4922-9BC6-C3968A98470D}"/>
              </a:ext>
            </a:extLst>
          </p:cNvPr>
          <p:cNvSpPr txBox="1"/>
          <p:nvPr/>
        </p:nvSpPr>
        <p:spPr>
          <a:xfrm>
            <a:off x="931127" y="5098855"/>
            <a:ext cx="1124606" cy="461665"/>
          </a:xfrm>
          <a:prstGeom prst="rect">
            <a:avLst/>
          </a:prstGeom>
          <a:noFill/>
        </p:spPr>
        <p:txBody>
          <a:bodyPr wrap="square" rtlCol="0">
            <a:spAutoFit/>
          </a:bodyPr>
          <a:lstStyle/>
          <a:p>
            <a:pPr algn="ctr"/>
            <a:r>
              <a:rPr lang="en-US" sz="2400" dirty="0"/>
              <a:t>Index</a:t>
            </a:r>
          </a:p>
        </p:txBody>
      </p:sp>
      <p:sp>
        <p:nvSpPr>
          <p:cNvPr id="128" name="TextBox 127">
            <a:extLst>
              <a:ext uri="{FF2B5EF4-FFF2-40B4-BE49-F238E27FC236}">
                <a16:creationId xmlns:a16="http://schemas.microsoft.com/office/drawing/2014/main" id="{6E3A15CD-B853-438D-8385-B8B4CC7E3E1A}"/>
              </a:ext>
            </a:extLst>
          </p:cNvPr>
          <p:cNvSpPr txBox="1"/>
          <p:nvPr/>
        </p:nvSpPr>
        <p:spPr>
          <a:xfrm>
            <a:off x="3360423" y="5959544"/>
            <a:ext cx="3891150" cy="523220"/>
          </a:xfrm>
          <a:prstGeom prst="rect">
            <a:avLst/>
          </a:prstGeom>
          <a:noFill/>
        </p:spPr>
        <p:txBody>
          <a:bodyPr wrap="square" rtlCol="0">
            <a:spAutoFit/>
          </a:bodyPr>
          <a:lstStyle/>
          <a:p>
            <a:pPr algn="ctr"/>
            <a:r>
              <a:rPr lang="en-US" sz="2800" b="1" dirty="0"/>
              <a:t>(Contains guest physical</a:t>
            </a:r>
          </a:p>
        </p:txBody>
      </p:sp>
      <p:sp>
        <p:nvSpPr>
          <p:cNvPr id="130" name="TextBox 129">
            <a:extLst>
              <a:ext uri="{FF2B5EF4-FFF2-40B4-BE49-F238E27FC236}">
                <a16:creationId xmlns:a16="http://schemas.microsoft.com/office/drawing/2014/main" id="{E649495B-3C16-4575-AFD4-F8EC9AB4491F}"/>
              </a:ext>
            </a:extLst>
          </p:cNvPr>
          <p:cNvSpPr txBox="1"/>
          <p:nvPr/>
        </p:nvSpPr>
        <p:spPr>
          <a:xfrm>
            <a:off x="3360423" y="6308222"/>
            <a:ext cx="3891150" cy="523220"/>
          </a:xfrm>
          <a:prstGeom prst="rect">
            <a:avLst/>
          </a:prstGeom>
          <a:noFill/>
        </p:spPr>
        <p:txBody>
          <a:bodyPr wrap="square" rtlCol="0">
            <a:spAutoFit/>
          </a:bodyPr>
          <a:lstStyle/>
          <a:p>
            <a:pPr algn="ctr"/>
            <a:r>
              <a:rPr lang="en-US" sz="2800" b="1" dirty="0"/>
              <a:t>address of L3 table)</a:t>
            </a:r>
          </a:p>
        </p:txBody>
      </p:sp>
      <p:cxnSp>
        <p:nvCxnSpPr>
          <p:cNvPr id="131" name="Straight Connector 130">
            <a:extLst>
              <a:ext uri="{FF2B5EF4-FFF2-40B4-BE49-F238E27FC236}">
                <a16:creationId xmlns:a16="http://schemas.microsoft.com/office/drawing/2014/main" id="{2FF2957B-2307-4A87-8029-5815D68D1D82}"/>
              </a:ext>
            </a:extLst>
          </p:cNvPr>
          <p:cNvCxnSpPr>
            <a:cxnSpLocks/>
          </p:cNvCxnSpPr>
          <p:nvPr/>
        </p:nvCxnSpPr>
        <p:spPr bwMode="auto">
          <a:xfrm>
            <a:off x="11579300" y="6490161"/>
            <a:ext cx="612700" cy="0"/>
          </a:xfrm>
          <a:prstGeom prst="line">
            <a:avLst/>
          </a:prstGeom>
          <a:solidFill>
            <a:schemeClr val="accent1"/>
          </a:solidFill>
          <a:ln w="9525" cap="flat" cmpd="sng" algn="ctr">
            <a:solidFill>
              <a:schemeClr val="tx1"/>
            </a:solidFill>
            <a:prstDash val="solid"/>
            <a:round/>
            <a:headEnd type="none" w="med" len="med"/>
            <a:tailEnd type="triangle" w="lg" len="lg"/>
          </a:ln>
          <a:effectLst/>
        </p:spPr>
      </p:cxnSp>
    </p:spTree>
    <p:extLst>
      <p:ext uri="{BB962C8B-B14F-4D97-AF65-F5344CB8AC3E}">
        <p14:creationId xmlns:p14="http://schemas.microsoft.com/office/powerpoint/2010/main" val="4155156551"/>
      </p:ext>
    </p:extLst>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A1C37B3-F85E-42DC-8B36-E47ACCFB7F3C}"/>
              </a:ext>
            </a:extLst>
          </p:cNvPr>
          <p:cNvGrpSpPr/>
          <p:nvPr/>
        </p:nvGrpSpPr>
        <p:grpSpPr>
          <a:xfrm>
            <a:off x="4880737" y="803867"/>
            <a:ext cx="2188117" cy="523220"/>
            <a:chOff x="1410366" y="4720741"/>
            <a:chExt cx="1425461" cy="523220"/>
          </a:xfrm>
        </p:grpSpPr>
        <p:sp>
          <p:nvSpPr>
            <p:cNvPr id="5" name="Rectangle 4">
              <a:extLst>
                <a:ext uri="{FF2B5EF4-FFF2-40B4-BE49-F238E27FC236}">
                  <a16:creationId xmlns:a16="http://schemas.microsoft.com/office/drawing/2014/main" id="{4490896D-7776-4160-8765-A999851CB080}"/>
                </a:ext>
              </a:extLst>
            </p:cNvPr>
            <p:cNvSpPr/>
            <p:nvPr/>
          </p:nvSpPr>
          <p:spPr bwMode="auto">
            <a:xfrm>
              <a:off x="1410366" y="4791992"/>
              <a:ext cx="1425461" cy="40192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ＭＳ Ｐゴシック" pitchFamily="-96" charset="-128"/>
              </a:endParaRPr>
            </a:p>
          </p:txBody>
        </p:sp>
        <p:sp>
          <p:nvSpPr>
            <p:cNvPr id="6" name="TextBox 5">
              <a:extLst>
                <a:ext uri="{FF2B5EF4-FFF2-40B4-BE49-F238E27FC236}">
                  <a16:creationId xmlns:a16="http://schemas.microsoft.com/office/drawing/2014/main" id="{8C18775D-1536-49A4-BC5F-A495E3A7E9C4}"/>
                </a:ext>
              </a:extLst>
            </p:cNvPr>
            <p:cNvSpPr txBox="1"/>
            <p:nvPr/>
          </p:nvSpPr>
          <p:spPr>
            <a:xfrm>
              <a:off x="1605443" y="4720741"/>
              <a:ext cx="989296" cy="523220"/>
            </a:xfrm>
            <a:prstGeom prst="rect">
              <a:avLst/>
            </a:prstGeom>
            <a:noFill/>
          </p:spPr>
          <p:txBody>
            <a:bodyPr wrap="square" rtlCol="0">
              <a:spAutoFit/>
            </a:bodyPr>
            <a:lstStyle/>
            <a:p>
              <a:pPr algn="ctr"/>
              <a:r>
                <a:rPr lang="en-US" sz="2800" b="1" dirty="0" err="1"/>
                <a:t>gPA</a:t>
              </a:r>
              <a:endParaRPr lang="en-US" sz="2800" b="1" dirty="0"/>
            </a:p>
          </p:txBody>
        </p:sp>
      </p:grpSp>
      <p:sp>
        <p:nvSpPr>
          <p:cNvPr id="12" name="TextBox 11">
            <a:extLst>
              <a:ext uri="{FF2B5EF4-FFF2-40B4-BE49-F238E27FC236}">
                <a16:creationId xmlns:a16="http://schemas.microsoft.com/office/drawing/2014/main" id="{1CBEE258-51D1-464F-8BF6-B983F4EE6884}"/>
              </a:ext>
            </a:extLst>
          </p:cNvPr>
          <p:cNvSpPr txBox="1"/>
          <p:nvPr/>
        </p:nvSpPr>
        <p:spPr>
          <a:xfrm>
            <a:off x="4192689" y="0"/>
            <a:ext cx="3577429" cy="523220"/>
          </a:xfrm>
          <a:prstGeom prst="rect">
            <a:avLst/>
          </a:prstGeom>
          <a:noFill/>
        </p:spPr>
        <p:txBody>
          <a:bodyPr wrap="square" rtlCol="0">
            <a:spAutoFit/>
          </a:bodyPr>
          <a:lstStyle/>
          <a:p>
            <a:pPr algn="ctr"/>
            <a:r>
              <a:rPr lang="en-US" sz="2800" b="1" dirty="0"/>
              <a:t>Guest physical address</a:t>
            </a:r>
          </a:p>
        </p:txBody>
      </p:sp>
      <p:sp>
        <p:nvSpPr>
          <p:cNvPr id="13" name="TextBox 12">
            <a:extLst>
              <a:ext uri="{FF2B5EF4-FFF2-40B4-BE49-F238E27FC236}">
                <a16:creationId xmlns:a16="http://schemas.microsoft.com/office/drawing/2014/main" id="{9F97AAC8-2A64-4900-B042-5BE8A8CFBCF1}"/>
              </a:ext>
            </a:extLst>
          </p:cNvPr>
          <p:cNvSpPr txBox="1"/>
          <p:nvPr/>
        </p:nvSpPr>
        <p:spPr>
          <a:xfrm>
            <a:off x="4192690" y="314915"/>
            <a:ext cx="3564212" cy="523220"/>
          </a:xfrm>
          <a:prstGeom prst="rect">
            <a:avLst/>
          </a:prstGeom>
          <a:noFill/>
        </p:spPr>
        <p:txBody>
          <a:bodyPr wrap="square" rtlCol="0">
            <a:spAutoFit/>
          </a:bodyPr>
          <a:lstStyle/>
          <a:p>
            <a:pPr algn="ctr"/>
            <a:r>
              <a:rPr lang="en-US" sz="2800" b="1" dirty="0"/>
              <a:t>of L2 table</a:t>
            </a:r>
          </a:p>
        </p:txBody>
      </p:sp>
      <p:grpSp>
        <p:nvGrpSpPr>
          <p:cNvPr id="14" name="Group 13">
            <a:extLst>
              <a:ext uri="{FF2B5EF4-FFF2-40B4-BE49-F238E27FC236}">
                <a16:creationId xmlns:a16="http://schemas.microsoft.com/office/drawing/2014/main" id="{6A551EB7-023A-427B-BBF2-F68EA9B6FC74}"/>
              </a:ext>
            </a:extLst>
          </p:cNvPr>
          <p:cNvGrpSpPr/>
          <p:nvPr/>
        </p:nvGrpSpPr>
        <p:grpSpPr>
          <a:xfrm>
            <a:off x="8744397" y="803867"/>
            <a:ext cx="2188117" cy="523220"/>
            <a:chOff x="1410366" y="4720741"/>
            <a:chExt cx="1425461" cy="523220"/>
          </a:xfrm>
        </p:grpSpPr>
        <p:sp>
          <p:nvSpPr>
            <p:cNvPr id="15" name="Rectangle 14">
              <a:extLst>
                <a:ext uri="{FF2B5EF4-FFF2-40B4-BE49-F238E27FC236}">
                  <a16:creationId xmlns:a16="http://schemas.microsoft.com/office/drawing/2014/main" id="{798DDDAA-0B5D-4CF3-8F7E-38BACC531220}"/>
                </a:ext>
              </a:extLst>
            </p:cNvPr>
            <p:cNvSpPr/>
            <p:nvPr/>
          </p:nvSpPr>
          <p:spPr bwMode="auto">
            <a:xfrm>
              <a:off x="1410366" y="4791992"/>
              <a:ext cx="1425461" cy="40192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ＭＳ Ｐゴシック" pitchFamily="-96" charset="-128"/>
              </a:endParaRPr>
            </a:p>
          </p:txBody>
        </p:sp>
        <p:sp>
          <p:nvSpPr>
            <p:cNvPr id="16" name="TextBox 15">
              <a:extLst>
                <a:ext uri="{FF2B5EF4-FFF2-40B4-BE49-F238E27FC236}">
                  <a16:creationId xmlns:a16="http://schemas.microsoft.com/office/drawing/2014/main" id="{8778EC47-D3B1-4A3B-99E7-AE10146D50B2}"/>
                </a:ext>
              </a:extLst>
            </p:cNvPr>
            <p:cNvSpPr txBox="1"/>
            <p:nvPr/>
          </p:nvSpPr>
          <p:spPr>
            <a:xfrm>
              <a:off x="1605443" y="4720741"/>
              <a:ext cx="989296" cy="523220"/>
            </a:xfrm>
            <a:prstGeom prst="rect">
              <a:avLst/>
            </a:prstGeom>
            <a:noFill/>
          </p:spPr>
          <p:txBody>
            <a:bodyPr wrap="square" rtlCol="0">
              <a:spAutoFit/>
            </a:bodyPr>
            <a:lstStyle/>
            <a:p>
              <a:pPr algn="ctr"/>
              <a:r>
                <a:rPr lang="en-US" sz="2800" b="1" dirty="0" err="1"/>
                <a:t>hPA</a:t>
              </a:r>
              <a:endParaRPr lang="en-US" sz="2800" b="1" dirty="0"/>
            </a:p>
          </p:txBody>
        </p:sp>
      </p:grpSp>
      <p:sp>
        <p:nvSpPr>
          <p:cNvPr id="17" name="TextBox 16">
            <a:extLst>
              <a:ext uri="{FF2B5EF4-FFF2-40B4-BE49-F238E27FC236}">
                <a16:creationId xmlns:a16="http://schemas.microsoft.com/office/drawing/2014/main" id="{3D9F20F9-E90F-4F77-8DC6-A5098F620D8E}"/>
              </a:ext>
            </a:extLst>
          </p:cNvPr>
          <p:cNvSpPr txBox="1"/>
          <p:nvPr/>
        </p:nvSpPr>
        <p:spPr>
          <a:xfrm>
            <a:off x="8043133" y="0"/>
            <a:ext cx="3564211" cy="523220"/>
          </a:xfrm>
          <a:prstGeom prst="rect">
            <a:avLst/>
          </a:prstGeom>
          <a:noFill/>
        </p:spPr>
        <p:txBody>
          <a:bodyPr wrap="square" rtlCol="0">
            <a:spAutoFit/>
          </a:bodyPr>
          <a:lstStyle/>
          <a:p>
            <a:pPr algn="ctr"/>
            <a:r>
              <a:rPr lang="en-US" sz="2800" b="1" dirty="0"/>
              <a:t>VMM-managed %</a:t>
            </a:r>
            <a:r>
              <a:rPr lang="en-US" sz="2800" b="1" dirty="0" err="1"/>
              <a:t>ept</a:t>
            </a:r>
            <a:endParaRPr lang="en-US" sz="2800" b="1" dirty="0"/>
          </a:p>
        </p:txBody>
      </p:sp>
      <p:sp>
        <p:nvSpPr>
          <p:cNvPr id="18" name="TextBox 17">
            <a:extLst>
              <a:ext uri="{FF2B5EF4-FFF2-40B4-BE49-F238E27FC236}">
                <a16:creationId xmlns:a16="http://schemas.microsoft.com/office/drawing/2014/main" id="{7130F0E9-899E-4F4E-94E3-CB1369FC86AD}"/>
              </a:ext>
            </a:extLst>
          </p:cNvPr>
          <p:cNvSpPr txBox="1"/>
          <p:nvPr/>
        </p:nvSpPr>
        <p:spPr>
          <a:xfrm>
            <a:off x="8056350" y="314915"/>
            <a:ext cx="3564212" cy="523220"/>
          </a:xfrm>
          <a:prstGeom prst="rect">
            <a:avLst/>
          </a:prstGeom>
          <a:noFill/>
        </p:spPr>
        <p:txBody>
          <a:bodyPr wrap="square" rtlCol="0">
            <a:spAutoFit/>
          </a:bodyPr>
          <a:lstStyle/>
          <a:p>
            <a:pPr algn="ctr"/>
            <a:r>
              <a:rPr lang="en-US" sz="2800" b="1" dirty="0"/>
              <a:t>(i.e., pointer to PML4)</a:t>
            </a:r>
          </a:p>
        </p:txBody>
      </p:sp>
      <p:cxnSp>
        <p:nvCxnSpPr>
          <p:cNvPr id="19" name="Straight Connector 18">
            <a:extLst>
              <a:ext uri="{FF2B5EF4-FFF2-40B4-BE49-F238E27FC236}">
                <a16:creationId xmlns:a16="http://schemas.microsoft.com/office/drawing/2014/main" id="{BFAD385C-F2E4-412D-8EE6-7776D132A81D}"/>
              </a:ext>
            </a:extLst>
          </p:cNvPr>
          <p:cNvCxnSpPr>
            <a:cxnSpLocks/>
          </p:cNvCxnSpPr>
          <p:nvPr/>
        </p:nvCxnSpPr>
        <p:spPr bwMode="auto">
          <a:xfrm>
            <a:off x="9815595" y="1275311"/>
            <a:ext cx="0" cy="325778"/>
          </a:xfrm>
          <a:prstGeom prst="line">
            <a:avLst/>
          </a:prstGeom>
          <a:solidFill>
            <a:schemeClr val="accent1"/>
          </a:solidFill>
          <a:ln w="9525" cap="flat" cmpd="sng" algn="ctr">
            <a:solidFill>
              <a:schemeClr val="tx1"/>
            </a:solidFill>
            <a:prstDash val="solid"/>
            <a:round/>
            <a:headEnd type="none" w="med" len="med"/>
            <a:tailEnd type="triangle" w="lg" len="lg"/>
          </a:ln>
          <a:effectLst/>
        </p:spPr>
      </p:cxnSp>
      <p:sp>
        <p:nvSpPr>
          <p:cNvPr id="21" name="Rectangle 20">
            <a:extLst>
              <a:ext uri="{FF2B5EF4-FFF2-40B4-BE49-F238E27FC236}">
                <a16:creationId xmlns:a16="http://schemas.microsoft.com/office/drawing/2014/main" id="{C5F0D738-3CE6-4FCE-9800-7169C39BBA0F}"/>
              </a:ext>
            </a:extLst>
          </p:cNvPr>
          <p:cNvSpPr/>
          <p:nvPr/>
        </p:nvSpPr>
        <p:spPr>
          <a:xfrm>
            <a:off x="9522272" y="1447695"/>
            <a:ext cx="593432" cy="584775"/>
          </a:xfrm>
          <a:prstGeom prst="rect">
            <a:avLst/>
          </a:prstGeom>
        </p:spPr>
        <p:txBody>
          <a:bodyPr wrap="none">
            <a:spAutoFit/>
          </a:bodyPr>
          <a:lstStyle/>
          <a:p>
            <a:r>
              <a:rPr lang="en-US" sz="3200" dirty="0">
                <a:solidFill>
                  <a:srgbClr val="222222"/>
                </a:solidFill>
                <a:latin typeface="Roboto" panose="02000000000000000000" pitchFamily="2" charset="0"/>
              </a:rPr>
              <a:t>⊕</a:t>
            </a:r>
            <a:endParaRPr lang="en-US" sz="3200" dirty="0"/>
          </a:p>
        </p:txBody>
      </p:sp>
      <p:sp>
        <p:nvSpPr>
          <p:cNvPr id="23" name="Right Bracket 22">
            <a:extLst>
              <a:ext uri="{FF2B5EF4-FFF2-40B4-BE49-F238E27FC236}">
                <a16:creationId xmlns:a16="http://schemas.microsoft.com/office/drawing/2014/main" id="{76F7AB71-A606-4269-BC83-1DA9266F57EF}"/>
              </a:ext>
            </a:extLst>
          </p:cNvPr>
          <p:cNvSpPr/>
          <p:nvPr/>
        </p:nvSpPr>
        <p:spPr>
          <a:xfrm rot="5400000">
            <a:off x="6328735" y="1253943"/>
            <a:ext cx="227717" cy="361525"/>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ight Bracket 23">
            <a:extLst>
              <a:ext uri="{FF2B5EF4-FFF2-40B4-BE49-F238E27FC236}">
                <a16:creationId xmlns:a16="http://schemas.microsoft.com/office/drawing/2014/main" id="{4A11A36D-EB95-4901-93F6-3D69DACF48CE}"/>
              </a:ext>
            </a:extLst>
          </p:cNvPr>
          <p:cNvSpPr/>
          <p:nvPr/>
        </p:nvSpPr>
        <p:spPr>
          <a:xfrm rot="5400000">
            <a:off x="5909635" y="1247119"/>
            <a:ext cx="227717" cy="361525"/>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ight Bracket 24">
            <a:extLst>
              <a:ext uri="{FF2B5EF4-FFF2-40B4-BE49-F238E27FC236}">
                <a16:creationId xmlns:a16="http://schemas.microsoft.com/office/drawing/2014/main" id="{2932A55B-46BD-44B8-9482-047670928F88}"/>
              </a:ext>
            </a:extLst>
          </p:cNvPr>
          <p:cNvSpPr/>
          <p:nvPr/>
        </p:nvSpPr>
        <p:spPr>
          <a:xfrm rot="5400000">
            <a:off x="5490535" y="1247119"/>
            <a:ext cx="227717" cy="361525"/>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Right Bracket 25">
            <a:extLst>
              <a:ext uri="{FF2B5EF4-FFF2-40B4-BE49-F238E27FC236}">
                <a16:creationId xmlns:a16="http://schemas.microsoft.com/office/drawing/2014/main" id="{CE4AE96E-7E61-4264-B5F7-EC334E1BF048}"/>
              </a:ext>
            </a:extLst>
          </p:cNvPr>
          <p:cNvSpPr/>
          <p:nvPr/>
        </p:nvSpPr>
        <p:spPr>
          <a:xfrm rot="5400000">
            <a:off x="5071435" y="1247119"/>
            <a:ext cx="227717" cy="361525"/>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89445C8A-B5E0-4A94-AB3D-4FDC68B9C526}"/>
              </a:ext>
            </a:extLst>
          </p:cNvPr>
          <p:cNvCxnSpPr>
            <a:cxnSpLocks/>
          </p:cNvCxnSpPr>
          <p:nvPr/>
        </p:nvCxnSpPr>
        <p:spPr bwMode="auto">
          <a:xfrm>
            <a:off x="5180185" y="1534686"/>
            <a:ext cx="0" cy="225625"/>
          </a:xfrm>
          <a:prstGeom prst="line">
            <a:avLst/>
          </a:prstGeom>
          <a:solidFill>
            <a:schemeClr val="accent1"/>
          </a:solidFill>
          <a:ln w="9525" cap="flat" cmpd="sng" algn="ctr">
            <a:solidFill>
              <a:schemeClr val="tx1"/>
            </a:solidFill>
            <a:prstDash val="solid"/>
            <a:round/>
            <a:headEnd type="none" w="med" len="med"/>
            <a:tailEnd type="none" w="lg" len="lg"/>
          </a:ln>
          <a:effectLst/>
        </p:spPr>
      </p:cxnSp>
      <p:cxnSp>
        <p:nvCxnSpPr>
          <p:cNvPr id="29" name="Straight Connector 28">
            <a:extLst>
              <a:ext uri="{FF2B5EF4-FFF2-40B4-BE49-F238E27FC236}">
                <a16:creationId xmlns:a16="http://schemas.microsoft.com/office/drawing/2014/main" id="{5026C364-089C-45F3-8DD6-32BB8FC72219}"/>
              </a:ext>
            </a:extLst>
          </p:cNvPr>
          <p:cNvCxnSpPr>
            <a:cxnSpLocks/>
          </p:cNvCxnSpPr>
          <p:nvPr/>
        </p:nvCxnSpPr>
        <p:spPr bwMode="auto">
          <a:xfrm>
            <a:off x="5173835" y="1759132"/>
            <a:ext cx="4497522" cy="0"/>
          </a:xfrm>
          <a:prstGeom prst="line">
            <a:avLst/>
          </a:prstGeom>
          <a:solidFill>
            <a:schemeClr val="accent1"/>
          </a:solidFill>
          <a:ln w="9525" cap="flat" cmpd="sng" algn="ctr">
            <a:solidFill>
              <a:schemeClr val="tx1"/>
            </a:solidFill>
            <a:prstDash val="solid"/>
            <a:round/>
            <a:headEnd type="none" w="med" len="med"/>
            <a:tailEnd type="triangle" w="lg" len="lg"/>
          </a:ln>
          <a:effectLst/>
        </p:spPr>
      </p:cxnSp>
      <p:cxnSp>
        <p:nvCxnSpPr>
          <p:cNvPr id="34" name="Straight Connector 33">
            <a:extLst>
              <a:ext uri="{FF2B5EF4-FFF2-40B4-BE49-F238E27FC236}">
                <a16:creationId xmlns:a16="http://schemas.microsoft.com/office/drawing/2014/main" id="{A10574FD-5CE5-4526-BCE7-C9B6FD99D694}"/>
              </a:ext>
            </a:extLst>
          </p:cNvPr>
          <p:cNvCxnSpPr>
            <a:cxnSpLocks/>
          </p:cNvCxnSpPr>
          <p:nvPr/>
        </p:nvCxnSpPr>
        <p:spPr bwMode="auto">
          <a:xfrm>
            <a:off x="9815595" y="1905824"/>
            <a:ext cx="0" cy="325778"/>
          </a:xfrm>
          <a:prstGeom prst="line">
            <a:avLst/>
          </a:prstGeom>
          <a:solidFill>
            <a:schemeClr val="accent1"/>
          </a:solidFill>
          <a:ln w="9525" cap="flat" cmpd="sng" algn="ctr">
            <a:solidFill>
              <a:schemeClr val="tx1"/>
            </a:solidFill>
            <a:prstDash val="solid"/>
            <a:round/>
            <a:headEnd type="none" w="med" len="med"/>
            <a:tailEnd type="triangle" w="lg" len="lg"/>
          </a:ln>
          <a:effectLst/>
        </p:spPr>
      </p:cxnSp>
      <p:grpSp>
        <p:nvGrpSpPr>
          <p:cNvPr id="35" name="Group 34">
            <a:extLst>
              <a:ext uri="{FF2B5EF4-FFF2-40B4-BE49-F238E27FC236}">
                <a16:creationId xmlns:a16="http://schemas.microsoft.com/office/drawing/2014/main" id="{4815F359-13A0-4FD2-A936-C9E3E46EF459}"/>
              </a:ext>
            </a:extLst>
          </p:cNvPr>
          <p:cNvGrpSpPr/>
          <p:nvPr/>
        </p:nvGrpSpPr>
        <p:grpSpPr>
          <a:xfrm>
            <a:off x="8744397" y="2156910"/>
            <a:ext cx="2188117" cy="523220"/>
            <a:chOff x="1410366" y="4720741"/>
            <a:chExt cx="1425461" cy="523220"/>
          </a:xfrm>
        </p:grpSpPr>
        <p:sp>
          <p:nvSpPr>
            <p:cNvPr id="36" name="Rectangle 35">
              <a:extLst>
                <a:ext uri="{FF2B5EF4-FFF2-40B4-BE49-F238E27FC236}">
                  <a16:creationId xmlns:a16="http://schemas.microsoft.com/office/drawing/2014/main" id="{036A9707-0DCD-4069-B3F8-DDCC9FCFC9B5}"/>
                </a:ext>
              </a:extLst>
            </p:cNvPr>
            <p:cNvSpPr/>
            <p:nvPr/>
          </p:nvSpPr>
          <p:spPr bwMode="auto">
            <a:xfrm>
              <a:off x="1410366" y="4791992"/>
              <a:ext cx="1425461" cy="40192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ＭＳ Ｐゴシック" pitchFamily="-96" charset="-128"/>
              </a:endParaRPr>
            </a:p>
          </p:txBody>
        </p:sp>
        <p:sp>
          <p:nvSpPr>
            <p:cNvPr id="37" name="TextBox 36">
              <a:extLst>
                <a:ext uri="{FF2B5EF4-FFF2-40B4-BE49-F238E27FC236}">
                  <a16:creationId xmlns:a16="http://schemas.microsoft.com/office/drawing/2014/main" id="{BFD4DDBA-07F1-4CB3-8E30-B590B7C420AC}"/>
                </a:ext>
              </a:extLst>
            </p:cNvPr>
            <p:cNvSpPr txBox="1"/>
            <p:nvPr/>
          </p:nvSpPr>
          <p:spPr>
            <a:xfrm>
              <a:off x="1605443" y="4720741"/>
              <a:ext cx="989296" cy="523220"/>
            </a:xfrm>
            <a:prstGeom prst="rect">
              <a:avLst/>
            </a:prstGeom>
            <a:noFill/>
          </p:spPr>
          <p:txBody>
            <a:bodyPr wrap="square" rtlCol="0">
              <a:spAutoFit/>
            </a:bodyPr>
            <a:lstStyle/>
            <a:p>
              <a:pPr algn="ctr"/>
              <a:r>
                <a:rPr lang="en-US" sz="2800" b="1" dirty="0" err="1"/>
                <a:t>hPA</a:t>
              </a:r>
              <a:endParaRPr lang="en-US" sz="2800" b="1" dirty="0"/>
            </a:p>
          </p:txBody>
        </p:sp>
      </p:grpSp>
      <p:cxnSp>
        <p:nvCxnSpPr>
          <p:cNvPr id="38" name="Straight Connector 37">
            <a:extLst>
              <a:ext uri="{FF2B5EF4-FFF2-40B4-BE49-F238E27FC236}">
                <a16:creationId xmlns:a16="http://schemas.microsoft.com/office/drawing/2014/main" id="{6B79A844-0822-4E90-956F-8E215CA6FDD1}"/>
              </a:ext>
            </a:extLst>
          </p:cNvPr>
          <p:cNvCxnSpPr>
            <a:cxnSpLocks/>
          </p:cNvCxnSpPr>
          <p:nvPr/>
        </p:nvCxnSpPr>
        <p:spPr bwMode="auto">
          <a:xfrm>
            <a:off x="9812202" y="2632186"/>
            <a:ext cx="0" cy="325778"/>
          </a:xfrm>
          <a:prstGeom prst="line">
            <a:avLst/>
          </a:prstGeom>
          <a:solidFill>
            <a:schemeClr val="accent1"/>
          </a:solidFill>
          <a:ln w="9525" cap="flat" cmpd="sng" algn="ctr">
            <a:solidFill>
              <a:schemeClr val="tx1"/>
            </a:solidFill>
            <a:prstDash val="solid"/>
            <a:round/>
            <a:headEnd type="none" w="med" len="med"/>
            <a:tailEnd type="triangle" w="lg" len="lg"/>
          </a:ln>
          <a:effectLst/>
        </p:spPr>
      </p:cxnSp>
      <p:sp>
        <p:nvSpPr>
          <p:cNvPr id="39" name="Rectangle 38">
            <a:extLst>
              <a:ext uri="{FF2B5EF4-FFF2-40B4-BE49-F238E27FC236}">
                <a16:creationId xmlns:a16="http://schemas.microsoft.com/office/drawing/2014/main" id="{572B4CE0-5253-4B1D-B9D7-FF98FB8BD8AF}"/>
              </a:ext>
            </a:extLst>
          </p:cNvPr>
          <p:cNvSpPr/>
          <p:nvPr/>
        </p:nvSpPr>
        <p:spPr>
          <a:xfrm>
            <a:off x="9518879" y="2804570"/>
            <a:ext cx="593432" cy="584775"/>
          </a:xfrm>
          <a:prstGeom prst="rect">
            <a:avLst/>
          </a:prstGeom>
        </p:spPr>
        <p:txBody>
          <a:bodyPr wrap="none">
            <a:spAutoFit/>
          </a:bodyPr>
          <a:lstStyle/>
          <a:p>
            <a:r>
              <a:rPr lang="en-US" sz="3200" dirty="0">
                <a:solidFill>
                  <a:srgbClr val="222222"/>
                </a:solidFill>
                <a:latin typeface="Roboto" panose="02000000000000000000" pitchFamily="2" charset="0"/>
              </a:rPr>
              <a:t>⊕</a:t>
            </a:r>
            <a:endParaRPr lang="en-US" sz="3200" dirty="0"/>
          </a:p>
        </p:txBody>
      </p:sp>
      <p:cxnSp>
        <p:nvCxnSpPr>
          <p:cNvPr id="40" name="Straight Connector 39">
            <a:extLst>
              <a:ext uri="{FF2B5EF4-FFF2-40B4-BE49-F238E27FC236}">
                <a16:creationId xmlns:a16="http://schemas.microsoft.com/office/drawing/2014/main" id="{006FA446-1D76-416E-8EFF-A7937F92C6A7}"/>
              </a:ext>
            </a:extLst>
          </p:cNvPr>
          <p:cNvCxnSpPr>
            <a:cxnSpLocks/>
          </p:cNvCxnSpPr>
          <p:nvPr/>
        </p:nvCxnSpPr>
        <p:spPr bwMode="auto">
          <a:xfrm>
            <a:off x="9815595" y="3262699"/>
            <a:ext cx="0" cy="325778"/>
          </a:xfrm>
          <a:prstGeom prst="line">
            <a:avLst/>
          </a:prstGeom>
          <a:solidFill>
            <a:schemeClr val="accent1"/>
          </a:solidFill>
          <a:ln w="9525" cap="flat" cmpd="sng" algn="ctr">
            <a:solidFill>
              <a:schemeClr val="tx1"/>
            </a:solidFill>
            <a:prstDash val="solid"/>
            <a:round/>
            <a:headEnd type="none" w="med" len="med"/>
            <a:tailEnd type="triangle" w="lg" len="lg"/>
          </a:ln>
          <a:effectLst/>
        </p:spPr>
      </p:cxnSp>
      <p:grpSp>
        <p:nvGrpSpPr>
          <p:cNvPr id="41" name="Group 40">
            <a:extLst>
              <a:ext uri="{FF2B5EF4-FFF2-40B4-BE49-F238E27FC236}">
                <a16:creationId xmlns:a16="http://schemas.microsoft.com/office/drawing/2014/main" id="{9329FAAB-ABB9-46BB-9704-FF64B88FAB5D}"/>
              </a:ext>
            </a:extLst>
          </p:cNvPr>
          <p:cNvGrpSpPr/>
          <p:nvPr/>
        </p:nvGrpSpPr>
        <p:grpSpPr>
          <a:xfrm>
            <a:off x="8744397" y="3513785"/>
            <a:ext cx="2188117" cy="523220"/>
            <a:chOff x="1410366" y="4720741"/>
            <a:chExt cx="1425461" cy="523220"/>
          </a:xfrm>
        </p:grpSpPr>
        <p:sp>
          <p:nvSpPr>
            <p:cNvPr id="42" name="Rectangle 41">
              <a:extLst>
                <a:ext uri="{FF2B5EF4-FFF2-40B4-BE49-F238E27FC236}">
                  <a16:creationId xmlns:a16="http://schemas.microsoft.com/office/drawing/2014/main" id="{3C697030-F372-412D-8849-93765EEED672}"/>
                </a:ext>
              </a:extLst>
            </p:cNvPr>
            <p:cNvSpPr/>
            <p:nvPr/>
          </p:nvSpPr>
          <p:spPr bwMode="auto">
            <a:xfrm>
              <a:off x="1410366" y="4791992"/>
              <a:ext cx="1425461" cy="40192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ＭＳ Ｐゴシック" pitchFamily="-96" charset="-128"/>
              </a:endParaRPr>
            </a:p>
          </p:txBody>
        </p:sp>
        <p:sp>
          <p:nvSpPr>
            <p:cNvPr id="43" name="TextBox 42">
              <a:extLst>
                <a:ext uri="{FF2B5EF4-FFF2-40B4-BE49-F238E27FC236}">
                  <a16:creationId xmlns:a16="http://schemas.microsoft.com/office/drawing/2014/main" id="{1FF54AC6-50E2-4A58-8E26-C5F71593B2FA}"/>
                </a:ext>
              </a:extLst>
            </p:cNvPr>
            <p:cNvSpPr txBox="1"/>
            <p:nvPr/>
          </p:nvSpPr>
          <p:spPr>
            <a:xfrm>
              <a:off x="1605443" y="4720741"/>
              <a:ext cx="989296" cy="523220"/>
            </a:xfrm>
            <a:prstGeom prst="rect">
              <a:avLst/>
            </a:prstGeom>
            <a:noFill/>
          </p:spPr>
          <p:txBody>
            <a:bodyPr wrap="square" rtlCol="0">
              <a:spAutoFit/>
            </a:bodyPr>
            <a:lstStyle/>
            <a:p>
              <a:pPr algn="ctr"/>
              <a:r>
                <a:rPr lang="en-US" sz="2800" b="1" dirty="0" err="1"/>
                <a:t>hPA</a:t>
              </a:r>
              <a:endParaRPr lang="en-US" sz="2800" b="1" dirty="0"/>
            </a:p>
          </p:txBody>
        </p:sp>
      </p:grpSp>
      <p:cxnSp>
        <p:nvCxnSpPr>
          <p:cNvPr id="64" name="Straight Connector 63">
            <a:extLst>
              <a:ext uri="{FF2B5EF4-FFF2-40B4-BE49-F238E27FC236}">
                <a16:creationId xmlns:a16="http://schemas.microsoft.com/office/drawing/2014/main" id="{35FCAE77-4B45-45AE-8A82-200E7F81B094}"/>
              </a:ext>
            </a:extLst>
          </p:cNvPr>
          <p:cNvCxnSpPr>
            <a:cxnSpLocks/>
          </p:cNvCxnSpPr>
          <p:nvPr/>
        </p:nvCxnSpPr>
        <p:spPr bwMode="auto">
          <a:xfrm>
            <a:off x="9815595" y="3979475"/>
            <a:ext cx="0" cy="325778"/>
          </a:xfrm>
          <a:prstGeom prst="line">
            <a:avLst/>
          </a:prstGeom>
          <a:solidFill>
            <a:schemeClr val="accent1"/>
          </a:solidFill>
          <a:ln w="9525" cap="flat" cmpd="sng" algn="ctr">
            <a:solidFill>
              <a:schemeClr val="tx1"/>
            </a:solidFill>
            <a:prstDash val="solid"/>
            <a:round/>
            <a:headEnd type="none" w="med" len="med"/>
            <a:tailEnd type="triangle" w="lg" len="lg"/>
          </a:ln>
          <a:effectLst/>
        </p:spPr>
      </p:cxnSp>
      <p:sp>
        <p:nvSpPr>
          <p:cNvPr id="65" name="Rectangle 64">
            <a:extLst>
              <a:ext uri="{FF2B5EF4-FFF2-40B4-BE49-F238E27FC236}">
                <a16:creationId xmlns:a16="http://schemas.microsoft.com/office/drawing/2014/main" id="{29D96376-9FE6-46A4-BD81-DB1035479900}"/>
              </a:ext>
            </a:extLst>
          </p:cNvPr>
          <p:cNvSpPr/>
          <p:nvPr/>
        </p:nvSpPr>
        <p:spPr>
          <a:xfrm>
            <a:off x="9522272" y="4151859"/>
            <a:ext cx="593432" cy="584775"/>
          </a:xfrm>
          <a:prstGeom prst="rect">
            <a:avLst/>
          </a:prstGeom>
        </p:spPr>
        <p:txBody>
          <a:bodyPr wrap="none">
            <a:spAutoFit/>
          </a:bodyPr>
          <a:lstStyle/>
          <a:p>
            <a:r>
              <a:rPr lang="en-US" sz="3200" dirty="0">
                <a:solidFill>
                  <a:srgbClr val="222222"/>
                </a:solidFill>
                <a:latin typeface="Roboto" panose="02000000000000000000" pitchFamily="2" charset="0"/>
              </a:rPr>
              <a:t>⊕</a:t>
            </a:r>
            <a:endParaRPr lang="en-US" sz="3200" dirty="0"/>
          </a:p>
        </p:txBody>
      </p:sp>
      <p:cxnSp>
        <p:nvCxnSpPr>
          <p:cNvPr id="66" name="Straight Connector 65">
            <a:extLst>
              <a:ext uri="{FF2B5EF4-FFF2-40B4-BE49-F238E27FC236}">
                <a16:creationId xmlns:a16="http://schemas.microsoft.com/office/drawing/2014/main" id="{650D64FC-526D-4F27-AC9E-950C2B1119C3}"/>
              </a:ext>
            </a:extLst>
          </p:cNvPr>
          <p:cNvCxnSpPr>
            <a:cxnSpLocks/>
          </p:cNvCxnSpPr>
          <p:nvPr/>
        </p:nvCxnSpPr>
        <p:spPr bwMode="auto">
          <a:xfrm>
            <a:off x="9815595" y="4609988"/>
            <a:ext cx="0" cy="325778"/>
          </a:xfrm>
          <a:prstGeom prst="line">
            <a:avLst/>
          </a:prstGeom>
          <a:solidFill>
            <a:schemeClr val="accent1"/>
          </a:solidFill>
          <a:ln w="9525" cap="flat" cmpd="sng" algn="ctr">
            <a:solidFill>
              <a:schemeClr val="tx1"/>
            </a:solidFill>
            <a:prstDash val="solid"/>
            <a:round/>
            <a:headEnd type="none" w="med" len="med"/>
            <a:tailEnd type="triangle" w="lg" len="lg"/>
          </a:ln>
          <a:effectLst/>
        </p:spPr>
      </p:cxnSp>
      <p:grpSp>
        <p:nvGrpSpPr>
          <p:cNvPr id="67" name="Group 66">
            <a:extLst>
              <a:ext uri="{FF2B5EF4-FFF2-40B4-BE49-F238E27FC236}">
                <a16:creationId xmlns:a16="http://schemas.microsoft.com/office/drawing/2014/main" id="{D7DDA655-62CF-4130-AEFF-5CB5E6FF81D6}"/>
              </a:ext>
            </a:extLst>
          </p:cNvPr>
          <p:cNvGrpSpPr/>
          <p:nvPr/>
        </p:nvGrpSpPr>
        <p:grpSpPr>
          <a:xfrm>
            <a:off x="8744397" y="4861074"/>
            <a:ext cx="2188117" cy="523220"/>
            <a:chOff x="1410366" y="4720741"/>
            <a:chExt cx="1425461" cy="523220"/>
          </a:xfrm>
        </p:grpSpPr>
        <p:sp>
          <p:nvSpPr>
            <p:cNvPr id="68" name="Rectangle 67">
              <a:extLst>
                <a:ext uri="{FF2B5EF4-FFF2-40B4-BE49-F238E27FC236}">
                  <a16:creationId xmlns:a16="http://schemas.microsoft.com/office/drawing/2014/main" id="{B89E5375-6A38-4BC1-B7AF-AB5B9E325BDC}"/>
                </a:ext>
              </a:extLst>
            </p:cNvPr>
            <p:cNvSpPr/>
            <p:nvPr/>
          </p:nvSpPr>
          <p:spPr bwMode="auto">
            <a:xfrm>
              <a:off x="1410366" y="4791992"/>
              <a:ext cx="1425461" cy="40192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ＭＳ Ｐゴシック" pitchFamily="-96" charset="-128"/>
              </a:endParaRPr>
            </a:p>
          </p:txBody>
        </p:sp>
        <p:sp>
          <p:nvSpPr>
            <p:cNvPr id="69" name="TextBox 68">
              <a:extLst>
                <a:ext uri="{FF2B5EF4-FFF2-40B4-BE49-F238E27FC236}">
                  <a16:creationId xmlns:a16="http://schemas.microsoft.com/office/drawing/2014/main" id="{DB604634-5022-41FF-B30B-06CC0331937F}"/>
                </a:ext>
              </a:extLst>
            </p:cNvPr>
            <p:cNvSpPr txBox="1"/>
            <p:nvPr/>
          </p:nvSpPr>
          <p:spPr>
            <a:xfrm>
              <a:off x="1605443" y="4720741"/>
              <a:ext cx="989296" cy="523220"/>
            </a:xfrm>
            <a:prstGeom prst="rect">
              <a:avLst/>
            </a:prstGeom>
            <a:noFill/>
          </p:spPr>
          <p:txBody>
            <a:bodyPr wrap="square" rtlCol="0">
              <a:spAutoFit/>
            </a:bodyPr>
            <a:lstStyle/>
            <a:p>
              <a:pPr algn="ctr"/>
              <a:r>
                <a:rPr lang="en-US" sz="2800" b="1" dirty="0" err="1"/>
                <a:t>hPA</a:t>
              </a:r>
              <a:endParaRPr lang="en-US" sz="2800" b="1" dirty="0"/>
            </a:p>
          </p:txBody>
        </p:sp>
      </p:grpSp>
      <p:cxnSp>
        <p:nvCxnSpPr>
          <p:cNvPr id="70" name="Straight Connector 69">
            <a:extLst>
              <a:ext uri="{FF2B5EF4-FFF2-40B4-BE49-F238E27FC236}">
                <a16:creationId xmlns:a16="http://schemas.microsoft.com/office/drawing/2014/main" id="{B7D91481-4E07-40DA-ADAC-3F1E7C6EA7F6}"/>
              </a:ext>
            </a:extLst>
          </p:cNvPr>
          <p:cNvCxnSpPr>
            <a:cxnSpLocks/>
          </p:cNvCxnSpPr>
          <p:nvPr/>
        </p:nvCxnSpPr>
        <p:spPr bwMode="auto">
          <a:xfrm>
            <a:off x="9812202" y="5336350"/>
            <a:ext cx="0" cy="325778"/>
          </a:xfrm>
          <a:prstGeom prst="line">
            <a:avLst/>
          </a:prstGeom>
          <a:solidFill>
            <a:schemeClr val="accent1"/>
          </a:solidFill>
          <a:ln w="9525" cap="flat" cmpd="sng" algn="ctr">
            <a:solidFill>
              <a:schemeClr val="tx1"/>
            </a:solidFill>
            <a:prstDash val="solid"/>
            <a:round/>
            <a:headEnd type="none" w="med" len="med"/>
            <a:tailEnd type="triangle" w="lg" len="lg"/>
          </a:ln>
          <a:effectLst/>
        </p:spPr>
      </p:cxnSp>
      <p:sp>
        <p:nvSpPr>
          <p:cNvPr id="71" name="Rectangle 70">
            <a:extLst>
              <a:ext uri="{FF2B5EF4-FFF2-40B4-BE49-F238E27FC236}">
                <a16:creationId xmlns:a16="http://schemas.microsoft.com/office/drawing/2014/main" id="{43193DA7-62A5-4145-A227-C4935686B9CF}"/>
              </a:ext>
            </a:extLst>
          </p:cNvPr>
          <p:cNvSpPr/>
          <p:nvPr/>
        </p:nvSpPr>
        <p:spPr>
          <a:xfrm>
            <a:off x="9518879" y="5508734"/>
            <a:ext cx="593432" cy="584775"/>
          </a:xfrm>
          <a:prstGeom prst="rect">
            <a:avLst/>
          </a:prstGeom>
        </p:spPr>
        <p:txBody>
          <a:bodyPr wrap="none">
            <a:spAutoFit/>
          </a:bodyPr>
          <a:lstStyle/>
          <a:p>
            <a:r>
              <a:rPr lang="en-US" sz="3200" dirty="0">
                <a:solidFill>
                  <a:srgbClr val="222222"/>
                </a:solidFill>
                <a:latin typeface="Roboto" panose="02000000000000000000" pitchFamily="2" charset="0"/>
              </a:rPr>
              <a:t>⊕</a:t>
            </a:r>
            <a:endParaRPr lang="en-US" sz="3200" dirty="0"/>
          </a:p>
        </p:txBody>
      </p:sp>
      <p:cxnSp>
        <p:nvCxnSpPr>
          <p:cNvPr id="72" name="Straight Connector 71">
            <a:extLst>
              <a:ext uri="{FF2B5EF4-FFF2-40B4-BE49-F238E27FC236}">
                <a16:creationId xmlns:a16="http://schemas.microsoft.com/office/drawing/2014/main" id="{E3405F08-B91C-4F2E-9919-47D100F4C9F3}"/>
              </a:ext>
            </a:extLst>
          </p:cNvPr>
          <p:cNvCxnSpPr>
            <a:cxnSpLocks/>
          </p:cNvCxnSpPr>
          <p:nvPr/>
        </p:nvCxnSpPr>
        <p:spPr bwMode="auto">
          <a:xfrm>
            <a:off x="9815595" y="5966863"/>
            <a:ext cx="0" cy="325778"/>
          </a:xfrm>
          <a:prstGeom prst="line">
            <a:avLst/>
          </a:prstGeom>
          <a:solidFill>
            <a:schemeClr val="accent1"/>
          </a:solidFill>
          <a:ln w="9525" cap="flat" cmpd="sng" algn="ctr">
            <a:solidFill>
              <a:schemeClr val="tx1"/>
            </a:solidFill>
            <a:prstDash val="solid"/>
            <a:round/>
            <a:headEnd type="none" w="med" len="med"/>
            <a:tailEnd type="triangle" w="lg" len="lg"/>
          </a:ln>
          <a:effectLst/>
        </p:spPr>
      </p:cxnSp>
      <p:grpSp>
        <p:nvGrpSpPr>
          <p:cNvPr id="73" name="Group 72">
            <a:extLst>
              <a:ext uri="{FF2B5EF4-FFF2-40B4-BE49-F238E27FC236}">
                <a16:creationId xmlns:a16="http://schemas.microsoft.com/office/drawing/2014/main" id="{EDCB9E19-660F-451A-A636-71CF0107297A}"/>
              </a:ext>
            </a:extLst>
          </p:cNvPr>
          <p:cNvGrpSpPr/>
          <p:nvPr/>
        </p:nvGrpSpPr>
        <p:grpSpPr>
          <a:xfrm>
            <a:off x="8744397" y="6217949"/>
            <a:ext cx="2188117" cy="523220"/>
            <a:chOff x="1410366" y="4720741"/>
            <a:chExt cx="1425461" cy="523220"/>
          </a:xfrm>
        </p:grpSpPr>
        <p:sp>
          <p:nvSpPr>
            <p:cNvPr id="74" name="Rectangle 73">
              <a:extLst>
                <a:ext uri="{FF2B5EF4-FFF2-40B4-BE49-F238E27FC236}">
                  <a16:creationId xmlns:a16="http://schemas.microsoft.com/office/drawing/2014/main" id="{A2251D6B-0DEC-4228-98CD-DAF89A186E99}"/>
                </a:ext>
              </a:extLst>
            </p:cNvPr>
            <p:cNvSpPr/>
            <p:nvPr/>
          </p:nvSpPr>
          <p:spPr bwMode="auto">
            <a:xfrm>
              <a:off x="1410366" y="4791992"/>
              <a:ext cx="1425461" cy="40192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ＭＳ Ｐゴシック" pitchFamily="-96" charset="-128"/>
              </a:endParaRPr>
            </a:p>
          </p:txBody>
        </p:sp>
        <p:sp>
          <p:nvSpPr>
            <p:cNvPr id="75" name="TextBox 74">
              <a:extLst>
                <a:ext uri="{FF2B5EF4-FFF2-40B4-BE49-F238E27FC236}">
                  <a16:creationId xmlns:a16="http://schemas.microsoft.com/office/drawing/2014/main" id="{B7A48F3E-C4AA-46DC-9829-ED737E075F57}"/>
                </a:ext>
              </a:extLst>
            </p:cNvPr>
            <p:cNvSpPr txBox="1"/>
            <p:nvPr/>
          </p:nvSpPr>
          <p:spPr>
            <a:xfrm>
              <a:off x="1605443" y="4720741"/>
              <a:ext cx="989296" cy="523220"/>
            </a:xfrm>
            <a:prstGeom prst="rect">
              <a:avLst/>
            </a:prstGeom>
            <a:noFill/>
          </p:spPr>
          <p:txBody>
            <a:bodyPr wrap="square" rtlCol="0">
              <a:spAutoFit/>
            </a:bodyPr>
            <a:lstStyle/>
            <a:p>
              <a:pPr algn="ctr"/>
              <a:r>
                <a:rPr lang="en-US" sz="2800" b="1" dirty="0" err="1"/>
                <a:t>hPA</a:t>
              </a:r>
              <a:endParaRPr lang="en-US" sz="2800" b="1" dirty="0"/>
            </a:p>
          </p:txBody>
        </p:sp>
      </p:grpSp>
      <p:sp>
        <p:nvSpPr>
          <p:cNvPr id="76" name="TextBox 75">
            <a:extLst>
              <a:ext uri="{FF2B5EF4-FFF2-40B4-BE49-F238E27FC236}">
                <a16:creationId xmlns:a16="http://schemas.microsoft.com/office/drawing/2014/main" id="{EA82F25A-C736-4C89-91AD-07DF500952D9}"/>
              </a:ext>
            </a:extLst>
          </p:cNvPr>
          <p:cNvSpPr txBox="1"/>
          <p:nvPr/>
        </p:nvSpPr>
        <p:spPr>
          <a:xfrm>
            <a:off x="7042456" y="1674991"/>
            <a:ext cx="1124606" cy="461665"/>
          </a:xfrm>
          <a:prstGeom prst="rect">
            <a:avLst/>
          </a:prstGeom>
          <a:noFill/>
        </p:spPr>
        <p:txBody>
          <a:bodyPr wrap="square" rtlCol="0">
            <a:spAutoFit/>
          </a:bodyPr>
          <a:lstStyle/>
          <a:p>
            <a:pPr algn="ctr"/>
            <a:r>
              <a:rPr lang="en-US" sz="2400" dirty="0"/>
              <a:t>Index</a:t>
            </a:r>
          </a:p>
        </p:txBody>
      </p:sp>
      <p:cxnSp>
        <p:nvCxnSpPr>
          <p:cNvPr id="77" name="Straight Connector 76">
            <a:extLst>
              <a:ext uri="{FF2B5EF4-FFF2-40B4-BE49-F238E27FC236}">
                <a16:creationId xmlns:a16="http://schemas.microsoft.com/office/drawing/2014/main" id="{69D30B65-6A43-4847-AACB-4A8D5A71E382}"/>
              </a:ext>
            </a:extLst>
          </p:cNvPr>
          <p:cNvCxnSpPr>
            <a:cxnSpLocks/>
          </p:cNvCxnSpPr>
          <p:nvPr/>
        </p:nvCxnSpPr>
        <p:spPr bwMode="auto">
          <a:xfrm>
            <a:off x="5602111" y="3108387"/>
            <a:ext cx="4057816" cy="0"/>
          </a:xfrm>
          <a:prstGeom prst="line">
            <a:avLst/>
          </a:prstGeom>
          <a:solidFill>
            <a:schemeClr val="accent1"/>
          </a:solidFill>
          <a:ln w="9525" cap="flat" cmpd="sng" algn="ctr">
            <a:solidFill>
              <a:schemeClr val="tx1"/>
            </a:solidFill>
            <a:prstDash val="solid"/>
            <a:round/>
            <a:headEnd type="none" w="med" len="med"/>
            <a:tailEnd type="triangle" w="lg" len="lg"/>
          </a:ln>
          <a:effectLst/>
        </p:spPr>
      </p:cxnSp>
      <p:cxnSp>
        <p:nvCxnSpPr>
          <p:cNvPr id="78" name="Straight Connector 77">
            <a:extLst>
              <a:ext uri="{FF2B5EF4-FFF2-40B4-BE49-F238E27FC236}">
                <a16:creationId xmlns:a16="http://schemas.microsoft.com/office/drawing/2014/main" id="{B8F47E09-0DF3-4F16-BBC9-B4BF9DF9EC79}"/>
              </a:ext>
            </a:extLst>
          </p:cNvPr>
          <p:cNvCxnSpPr>
            <a:cxnSpLocks/>
          </p:cNvCxnSpPr>
          <p:nvPr/>
        </p:nvCxnSpPr>
        <p:spPr bwMode="auto">
          <a:xfrm>
            <a:off x="6021469" y="4455676"/>
            <a:ext cx="3638458" cy="0"/>
          </a:xfrm>
          <a:prstGeom prst="line">
            <a:avLst/>
          </a:prstGeom>
          <a:solidFill>
            <a:schemeClr val="accent1"/>
          </a:solidFill>
          <a:ln w="9525" cap="flat" cmpd="sng" algn="ctr">
            <a:solidFill>
              <a:schemeClr val="tx1"/>
            </a:solidFill>
            <a:prstDash val="solid"/>
            <a:round/>
            <a:headEnd type="none" w="med" len="med"/>
            <a:tailEnd type="triangle" w="lg" len="lg"/>
          </a:ln>
          <a:effectLst/>
        </p:spPr>
      </p:cxnSp>
      <p:cxnSp>
        <p:nvCxnSpPr>
          <p:cNvPr id="79" name="Straight Connector 78">
            <a:extLst>
              <a:ext uri="{FF2B5EF4-FFF2-40B4-BE49-F238E27FC236}">
                <a16:creationId xmlns:a16="http://schemas.microsoft.com/office/drawing/2014/main" id="{AE81A25B-FCDA-4BB2-AB3B-55012AE9F658}"/>
              </a:ext>
            </a:extLst>
          </p:cNvPr>
          <p:cNvCxnSpPr>
            <a:cxnSpLocks/>
          </p:cNvCxnSpPr>
          <p:nvPr/>
        </p:nvCxnSpPr>
        <p:spPr bwMode="auto">
          <a:xfrm>
            <a:off x="6427147" y="5818986"/>
            <a:ext cx="3228662" cy="0"/>
          </a:xfrm>
          <a:prstGeom prst="line">
            <a:avLst/>
          </a:prstGeom>
          <a:solidFill>
            <a:schemeClr val="accent1"/>
          </a:solidFill>
          <a:ln w="9525" cap="flat" cmpd="sng" algn="ctr">
            <a:solidFill>
              <a:schemeClr val="tx1"/>
            </a:solidFill>
            <a:prstDash val="solid"/>
            <a:round/>
            <a:headEnd type="none" w="med" len="med"/>
            <a:tailEnd type="triangle" w="lg" len="lg"/>
          </a:ln>
          <a:effectLst/>
        </p:spPr>
      </p:cxnSp>
      <p:cxnSp>
        <p:nvCxnSpPr>
          <p:cNvPr id="80" name="Straight Connector 79">
            <a:extLst>
              <a:ext uri="{FF2B5EF4-FFF2-40B4-BE49-F238E27FC236}">
                <a16:creationId xmlns:a16="http://schemas.microsoft.com/office/drawing/2014/main" id="{10232E44-A437-4893-AF7B-2C526337768E}"/>
              </a:ext>
            </a:extLst>
          </p:cNvPr>
          <p:cNvCxnSpPr>
            <a:cxnSpLocks/>
            <a:stCxn id="25" idx="2"/>
          </p:cNvCxnSpPr>
          <p:nvPr/>
        </p:nvCxnSpPr>
        <p:spPr bwMode="auto">
          <a:xfrm flipH="1">
            <a:off x="5602111" y="1541740"/>
            <a:ext cx="2282" cy="1555217"/>
          </a:xfrm>
          <a:prstGeom prst="line">
            <a:avLst/>
          </a:prstGeom>
          <a:solidFill>
            <a:schemeClr val="accent1"/>
          </a:solidFill>
          <a:ln w="9525" cap="flat" cmpd="sng" algn="ctr">
            <a:solidFill>
              <a:schemeClr val="tx1"/>
            </a:solidFill>
            <a:prstDash val="solid"/>
            <a:round/>
            <a:headEnd type="none" w="med" len="med"/>
            <a:tailEnd type="none" w="lg" len="lg"/>
          </a:ln>
          <a:effectLst/>
        </p:spPr>
      </p:cxnSp>
      <p:cxnSp>
        <p:nvCxnSpPr>
          <p:cNvPr id="84" name="Straight Connector 83">
            <a:extLst>
              <a:ext uri="{FF2B5EF4-FFF2-40B4-BE49-F238E27FC236}">
                <a16:creationId xmlns:a16="http://schemas.microsoft.com/office/drawing/2014/main" id="{85EB6E36-2B43-460C-8DF4-1DBC8765CDD9}"/>
              </a:ext>
            </a:extLst>
          </p:cNvPr>
          <p:cNvCxnSpPr>
            <a:cxnSpLocks/>
          </p:cNvCxnSpPr>
          <p:nvPr/>
        </p:nvCxnSpPr>
        <p:spPr bwMode="auto">
          <a:xfrm>
            <a:off x="6021469" y="1552187"/>
            <a:ext cx="0" cy="2903489"/>
          </a:xfrm>
          <a:prstGeom prst="line">
            <a:avLst/>
          </a:prstGeom>
          <a:solidFill>
            <a:schemeClr val="accent1"/>
          </a:solidFill>
          <a:ln w="9525" cap="flat" cmpd="sng" algn="ctr">
            <a:solidFill>
              <a:schemeClr val="tx1"/>
            </a:solidFill>
            <a:prstDash val="solid"/>
            <a:round/>
            <a:headEnd type="none" w="med" len="med"/>
            <a:tailEnd type="none" w="lg" len="lg"/>
          </a:ln>
          <a:effectLst/>
        </p:spPr>
      </p:cxnSp>
      <p:cxnSp>
        <p:nvCxnSpPr>
          <p:cNvPr id="90" name="Straight Connector 89">
            <a:extLst>
              <a:ext uri="{FF2B5EF4-FFF2-40B4-BE49-F238E27FC236}">
                <a16:creationId xmlns:a16="http://schemas.microsoft.com/office/drawing/2014/main" id="{9D4157FE-4047-47A8-B314-5A47E5DC90DE}"/>
              </a:ext>
            </a:extLst>
          </p:cNvPr>
          <p:cNvCxnSpPr>
            <a:cxnSpLocks/>
          </p:cNvCxnSpPr>
          <p:nvPr/>
        </p:nvCxnSpPr>
        <p:spPr bwMode="auto">
          <a:xfrm flipH="1">
            <a:off x="6427147" y="1541740"/>
            <a:ext cx="3024" cy="427724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94" name="TextBox 93">
            <a:extLst>
              <a:ext uri="{FF2B5EF4-FFF2-40B4-BE49-F238E27FC236}">
                <a16:creationId xmlns:a16="http://schemas.microsoft.com/office/drawing/2014/main" id="{B8010268-77E9-4C7A-8B48-F2D9DF6758AF}"/>
              </a:ext>
            </a:extLst>
          </p:cNvPr>
          <p:cNvSpPr txBox="1"/>
          <p:nvPr/>
        </p:nvSpPr>
        <p:spPr>
          <a:xfrm>
            <a:off x="7042456" y="3040690"/>
            <a:ext cx="1124606" cy="461665"/>
          </a:xfrm>
          <a:prstGeom prst="rect">
            <a:avLst/>
          </a:prstGeom>
          <a:noFill/>
        </p:spPr>
        <p:txBody>
          <a:bodyPr wrap="square" rtlCol="0">
            <a:spAutoFit/>
          </a:bodyPr>
          <a:lstStyle/>
          <a:p>
            <a:pPr algn="ctr"/>
            <a:r>
              <a:rPr lang="en-US" sz="2400" dirty="0"/>
              <a:t>Index</a:t>
            </a:r>
          </a:p>
        </p:txBody>
      </p:sp>
      <p:sp>
        <p:nvSpPr>
          <p:cNvPr id="95" name="TextBox 94">
            <a:extLst>
              <a:ext uri="{FF2B5EF4-FFF2-40B4-BE49-F238E27FC236}">
                <a16:creationId xmlns:a16="http://schemas.microsoft.com/office/drawing/2014/main" id="{5513953D-D33F-4513-AA16-467D2FA186C2}"/>
              </a:ext>
            </a:extLst>
          </p:cNvPr>
          <p:cNvSpPr txBox="1"/>
          <p:nvPr/>
        </p:nvSpPr>
        <p:spPr>
          <a:xfrm>
            <a:off x="7042456" y="4379155"/>
            <a:ext cx="1124606" cy="461665"/>
          </a:xfrm>
          <a:prstGeom prst="rect">
            <a:avLst/>
          </a:prstGeom>
          <a:noFill/>
        </p:spPr>
        <p:txBody>
          <a:bodyPr wrap="square" rtlCol="0">
            <a:spAutoFit/>
          </a:bodyPr>
          <a:lstStyle/>
          <a:p>
            <a:pPr algn="ctr"/>
            <a:r>
              <a:rPr lang="en-US" sz="2400" dirty="0"/>
              <a:t>Index</a:t>
            </a:r>
          </a:p>
        </p:txBody>
      </p:sp>
      <p:sp>
        <p:nvSpPr>
          <p:cNvPr id="96" name="TextBox 95">
            <a:extLst>
              <a:ext uri="{FF2B5EF4-FFF2-40B4-BE49-F238E27FC236}">
                <a16:creationId xmlns:a16="http://schemas.microsoft.com/office/drawing/2014/main" id="{31A17F87-C658-4CBC-99A3-91BEC5746639}"/>
              </a:ext>
            </a:extLst>
          </p:cNvPr>
          <p:cNvSpPr txBox="1"/>
          <p:nvPr/>
        </p:nvSpPr>
        <p:spPr>
          <a:xfrm>
            <a:off x="7042456" y="5754830"/>
            <a:ext cx="1124606" cy="461665"/>
          </a:xfrm>
          <a:prstGeom prst="rect">
            <a:avLst/>
          </a:prstGeom>
          <a:noFill/>
        </p:spPr>
        <p:txBody>
          <a:bodyPr wrap="square" rtlCol="0">
            <a:spAutoFit/>
          </a:bodyPr>
          <a:lstStyle/>
          <a:p>
            <a:pPr algn="ctr"/>
            <a:r>
              <a:rPr lang="en-US" sz="2400" dirty="0"/>
              <a:t>Index</a:t>
            </a:r>
          </a:p>
        </p:txBody>
      </p:sp>
      <p:sp>
        <p:nvSpPr>
          <p:cNvPr id="97" name="TextBox 96">
            <a:extLst>
              <a:ext uri="{FF2B5EF4-FFF2-40B4-BE49-F238E27FC236}">
                <a16:creationId xmlns:a16="http://schemas.microsoft.com/office/drawing/2014/main" id="{C89EABFC-154E-4FEF-9E82-271D84741AC5}"/>
              </a:ext>
            </a:extLst>
          </p:cNvPr>
          <p:cNvSpPr txBox="1"/>
          <p:nvPr/>
        </p:nvSpPr>
        <p:spPr>
          <a:xfrm>
            <a:off x="9796624" y="1828705"/>
            <a:ext cx="1515569" cy="369332"/>
          </a:xfrm>
          <a:prstGeom prst="rect">
            <a:avLst/>
          </a:prstGeom>
          <a:noFill/>
        </p:spPr>
        <p:txBody>
          <a:bodyPr wrap="square" rtlCol="0">
            <a:spAutoFit/>
          </a:bodyPr>
          <a:lstStyle/>
          <a:p>
            <a:pPr algn="ctr"/>
            <a:r>
              <a:rPr lang="en-US" dirty="0"/>
              <a:t>Memory read</a:t>
            </a:r>
          </a:p>
        </p:txBody>
      </p:sp>
      <p:sp>
        <p:nvSpPr>
          <p:cNvPr id="98" name="TextBox 97">
            <a:extLst>
              <a:ext uri="{FF2B5EF4-FFF2-40B4-BE49-F238E27FC236}">
                <a16:creationId xmlns:a16="http://schemas.microsoft.com/office/drawing/2014/main" id="{AC9F15AB-198E-4D27-BCE3-650E0175D0B7}"/>
              </a:ext>
            </a:extLst>
          </p:cNvPr>
          <p:cNvSpPr txBox="1"/>
          <p:nvPr/>
        </p:nvSpPr>
        <p:spPr>
          <a:xfrm>
            <a:off x="9790353" y="3181819"/>
            <a:ext cx="1515569" cy="369332"/>
          </a:xfrm>
          <a:prstGeom prst="rect">
            <a:avLst/>
          </a:prstGeom>
          <a:noFill/>
        </p:spPr>
        <p:txBody>
          <a:bodyPr wrap="square" rtlCol="0">
            <a:spAutoFit/>
          </a:bodyPr>
          <a:lstStyle/>
          <a:p>
            <a:pPr algn="ctr"/>
            <a:r>
              <a:rPr lang="en-US" dirty="0"/>
              <a:t>Memory read</a:t>
            </a:r>
          </a:p>
        </p:txBody>
      </p:sp>
      <p:sp>
        <p:nvSpPr>
          <p:cNvPr id="99" name="TextBox 98">
            <a:extLst>
              <a:ext uri="{FF2B5EF4-FFF2-40B4-BE49-F238E27FC236}">
                <a16:creationId xmlns:a16="http://schemas.microsoft.com/office/drawing/2014/main" id="{F0F27BDF-9548-4F4E-A505-35054B20258D}"/>
              </a:ext>
            </a:extLst>
          </p:cNvPr>
          <p:cNvSpPr txBox="1"/>
          <p:nvPr/>
        </p:nvSpPr>
        <p:spPr>
          <a:xfrm>
            <a:off x="9790353" y="4544374"/>
            <a:ext cx="1515569" cy="369332"/>
          </a:xfrm>
          <a:prstGeom prst="rect">
            <a:avLst/>
          </a:prstGeom>
          <a:noFill/>
        </p:spPr>
        <p:txBody>
          <a:bodyPr wrap="square" rtlCol="0">
            <a:spAutoFit/>
          </a:bodyPr>
          <a:lstStyle/>
          <a:p>
            <a:pPr algn="ctr"/>
            <a:r>
              <a:rPr lang="en-US" dirty="0"/>
              <a:t>Memory read</a:t>
            </a:r>
          </a:p>
        </p:txBody>
      </p:sp>
      <p:sp>
        <p:nvSpPr>
          <p:cNvPr id="100" name="TextBox 99">
            <a:extLst>
              <a:ext uri="{FF2B5EF4-FFF2-40B4-BE49-F238E27FC236}">
                <a16:creationId xmlns:a16="http://schemas.microsoft.com/office/drawing/2014/main" id="{83D03964-C55F-4753-8563-A674E64BC1DD}"/>
              </a:ext>
            </a:extLst>
          </p:cNvPr>
          <p:cNvSpPr txBox="1"/>
          <p:nvPr/>
        </p:nvSpPr>
        <p:spPr>
          <a:xfrm>
            <a:off x="9790353" y="5899546"/>
            <a:ext cx="1515569" cy="369332"/>
          </a:xfrm>
          <a:prstGeom prst="rect">
            <a:avLst/>
          </a:prstGeom>
          <a:noFill/>
        </p:spPr>
        <p:txBody>
          <a:bodyPr wrap="square" rtlCol="0">
            <a:spAutoFit/>
          </a:bodyPr>
          <a:lstStyle/>
          <a:p>
            <a:pPr algn="ctr"/>
            <a:r>
              <a:rPr lang="en-US" dirty="0"/>
              <a:t>Memory read</a:t>
            </a:r>
          </a:p>
        </p:txBody>
      </p:sp>
      <p:sp>
        <p:nvSpPr>
          <p:cNvPr id="101" name="TextBox 100">
            <a:extLst>
              <a:ext uri="{FF2B5EF4-FFF2-40B4-BE49-F238E27FC236}">
                <a16:creationId xmlns:a16="http://schemas.microsoft.com/office/drawing/2014/main" id="{FDBF5E29-CCC3-4B36-8E5C-1756240688F4}"/>
              </a:ext>
            </a:extLst>
          </p:cNvPr>
          <p:cNvSpPr txBox="1"/>
          <p:nvPr/>
        </p:nvSpPr>
        <p:spPr>
          <a:xfrm>
            <a:off x="10760207" y="2170786"/>
            <a:ext cx="1431793" cy="523220"/>
          </a:xfrm>
          <a:prstGeom prst="rect">
            <a:avLst/>
          </a:prstGeom>
          <a:noFill/>
        </p:spPr>
        <p:txBody>
          <a:bodyPr wrap="square" rtlCol="0">
            <a:spAutoFit/>
          </a:bodyPr>
          <a:lstStyle/>
          <a:p>
            <a:pPr algn="ctr"/>
            <a:r>
              <a:rPr lang="en-US" sz="2800" b="1" dirty="0"/>
              <a:t>PML4E</a:t>
            </a:r>
          </a:p>
        </p:txBody>
      </p:sp>
      <p:sp>
        <p:nvSpPr>
          <p:cNvPr id="102" name="TextBox 101">
            <a:extLst>
              <a:ext uri="{FF2B5EF4-FFF2-40B4-BE49-F238E27FC236}">
                <a16:creationId xmlns:a16="http://schemas.microsoft.com/office/drawing/2014/main" id="{FB4E06E6-36B0-433B-89D9-0C91B07168FD}"/>
              </a:ext>
            </a:extLst>
          </p:cNvPr>
          <p:cNvSpPr txBox="1"/>
          <p:nvPr/>
        </p:nvSpPr>
        <p:spPr>
          <a:xfrm>
            <a:off x="10746447" y="3510897"/>
            <a:ext cx="1404992" cy="523220"/>
          </a:xfrm>
          <a:prstGeom prst="rect">
            <a:avLst/>
          </a:prstGeom>
          <a:noFill/>
        </p:spPr>
        <p:txBody>
          <a:bodyPr wrap="square" rtlCol="0">
            <a:spAutoFit/>
          </a:bodyPr>
          <a:lstStyle/>
          <a:p>
            <a:pPr algn="ctr"/>
            <a:r>
              <a:rPr lang="en-US" sz="2800" b="1" dirty="0"/>
              <a:t>PDPTE</a:t>
            </a:r>
          </a:p>
        </p:txBody>
      </p:sp>
      <p:sp>
        <p:nvSpPr>
          <p:cNvPr id="103" name="TextBox 102">
            <a:extLst>
              <a:ext uri="{FF2B5EF4-FFF2-40B4-BE49-F238E27FC236}">
                <a16:creationId xmlns:a16="http://schemas.microsoft.com/office/drawing/2014/main" id="{3321C80C-3FDD-4CCC-B071-2C3242C19B8F}"/>
              </a:ext>
            </a:extLst>
          </p:cNvPr>
          <p:cNvSpPr txBox="1"/>
          <p:nvPr/>
        </p:nvSpPr>
        <p:spPr>
          <a:xfrm>
            <a:off x="10753480" y="4861074"/>
            <a:ext cx="1042587" cy="523220"/>
          </a:xfrm>
          <a:prstGeom prst="rect">
            <a:avLst/>
          </a:prstGeom>
          <a:noFill/>
        </p:spPr>
        <p:txBody>
          <a:bodyPr wrap="square" rtlCol="0">
            <a:spAutoFit/>
          </a:bodyPr>
          <a:lstStyle/>
          <a:p>
            <a:pPr algn="ctr"/>
            <a:r>
              <a:rPr lang="en-US" sz="2800" b="1" dirty="0"/>
              <a:t>PDE</a:t>
            </a:r>
          </a:p>
        </p:txBody>
      </p:sp>
      <p:sp>
        <p:nvSpPr>
          <p:cNvPr id="104" name="TextBox 103">
            <a:extLst>
              <a:ext uri="{FF2B5EF4-FFF2-40B4-BE49-F238E27FC236}">
                <a16:creationId xmlns:a16="http://schemas.microsoft.com/office/drawing/2014/main" id="{1E9A11AF-B7BC-42C9-B85E-03A40104EB7C}"/>
              </a:ext>
            </a:extLst>
          </p:cNvPr>
          <p:cNvSpPr txBox="1"/>
          <p:nvPr/>
        </p:nvSpPr>
        <p:spPr>
          <a:xfrm>
            <a:off x="10746447" y="6228551"/>
            <a:ext cx="1042587" cy="523220"/>
          </a:xfrm>
          <a:prstGeom prst="rect">
            <a:avLst/>
          </a:prstGeom>
          <a:noFill/>
        </p:spPr>
        <p:txBody>
          <a:bodyPr wrap="square" rtlCol="0">
            <a:spAutoFit/>
          </a:bodyPr>
          <a:lstStyle/>
          <a:p>
            <a:pPr algn="ctr"/>
            <a:r>
              <a:rPr lang="en-US" sz="2800" b="1" dirty="0"/>
              <a:t>PTE</a:t>
            </a:r>
          </a:p>
        </p:txBody>
      </p:sp>
      <p:grpSp>
        <p:nvGrpSpPr>
          <p:cNvPr id="81" name="Group 80">
            <a:extLst>
              <a:ext uri="{FF2B5EF4-FFF2-40B4-BE49-F238E27FC236}">
                <a16:creationId xmlns:a16="http://schemas.microsoft.com/office/drawing/2014/main" id="{846AD319-A140-4E7A-825A-A33A44721591}"/>
              </a:ext>
            </a:extLst>
          </p:cNvPr>
          <p:cNvGrpSpPr/>
          <p:nvPr/>
        </p:nvGrpSpPr>
        <p:grpSpPr>
          <a:xfrm>
            <a:off x="279117" y="4207411"/>
            <a:ext cx="2188117" cy="523220"/>
            <a:chOff x="1410366" y="4720741"/>
            <a:chExt cx="1425461" cy="523220"/>
          </a:xfrm>
        </p:grpSpPr>
        <p:sp>
          <p:nvSpPr>
            <p:cNvPr id="82" name="Rectangle 81">
              <a:extLst>
                <a:ext uri="{FF2B5EF4-FFF2-40B4-BE49-F238E27FC236}">
                  <a16:creationId xmlns:a16="http://schemas.microsoft.com/office/drawing/2014/main" id="{53B7AAB8-CB42-44BC-B7D2-2C81418B8F20}"/>
                </a:ext>
              </a:extLst>
            </p:cNvPr>
            <p:cNvSpPr/>
            <p:nvPr/>
          </p:nvSpPr>
          <p:spPr bwMode="auto">
            <a:xfrm>
              <a:off x="1410366" y="4791992"/>
              <a:ext cx="1425461" cy="40192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ＭＳ Ｐゴシック" pitchFamily="-96" charset="-128"/>
              </a:endParaRPr>
            </a:p>
          </p:txBody>
        </p:sp>
        <p:sp>
          <p:nvSpPr>
            <p:cNvPr id="83" name="TextBox 82">
              <a:extLst>
                <a:ext uri="{FF2B5EF4-FFF2-40B4-BE49-F238E27FC236}">
                  <a16:creationId xmlns:a16="http://schemas.microsoft.com/office/drawing/2014/main" id="{CF75A563-E69E-4756-8154-D4737821B3E3}"/>
                </a:ext>
              </a:extLst>
            </p:cNvPr>
            <p:cNvSpPr txBox="1"/>
            <p:nvPr/>
          </p:nvSpPr>
          <p:spPr>
            <a:xfrm>
              <a:off x="1605443" y="4720741"/>
              <a:ext cx="989296" cy="523220"/>
            </a:xfrm>
            <a:prstGeom prst="rect">
              <a:avLst/>
            </a:prstGeom>
            <a:noFill/>
          </p:spPr>
          <p:txBody>
            <a:bodyPr wrap="square" rtlCol="0">
              <a:spAutoFit/>
            </a:bodyPr>
            <a:lstStyle/>
            <a:p>
              <a:pPr algn="ctr"/>
              <a:r>
                <a:rPr lang="en-US" sz="2800" b="1" dirty="0" err="1"/>
                <a:t>gVA</a:t>
              </a:r>
              <a:endParaRPr lang="en-US" sz="2800" b="1" dirty="0"/>
            </a:p>
          </p:txBody>
        </p:sp>
      </p:grpSp>
      <p:sp>
        <p:nvSpPr>
          <p:cNvPr id="85" name="TextBox 84">
            <a:extLst>
              <a:ext uri="{FF2B5EF4-FFF2-40B4-BE49-F238E27FC236}">
                <a16:creationId xmlns:a16="http://schemas.microsoft.com/office/drawing/2014/main" id="{94E9518B-9025-421B-8390-BFC3BE483D9B}"/>
              </a:ext>
            </a:extLst>
          </p:cNvPr>
          <p:cNvSpPr txBox="1"/>
          <p:nvPr/>
        </p:nvSpPr>
        <p:spPr>
          <a:xfrm>
            <a:off x="259219" y="3152084"/>
            <a:ext cx="2241129" cy="523220"/>
          </a:xfrm>
          <a:prstGeom prst="rect">
            <a:avLst/>
          </a:prstGeom>
          <a:noFill/>
        </p:spPr>
        <p:txBody>
          <a:bodyPr wrap="square" rtlCol="0">
            <a:spAutoFit/>
          </a:bodyPr>
          <a:lstStyle/>
          <a:p>
            <a:pPr algn="ctr"/>
            <a:r>
              <a:rPr lang="en-US" sz="2800" b="1" dirty="0"/>
              <a:t>Guest virtual</a:t>
            </a:r>
          </a:p>
        </p:txBody>
      </p:sp>
      <p:sp>
        <p:nvSpPr>
          <p:cNvPr id="86" name="TextBox 85">
            <a:extLst>
              <a:ext uri="{FF2B5EF4-FFF2-40B4-BE49-F238E27FC236}">
                <a16:creationId xmlns:a16="http://schemas.microsoft.com/office/drawing/2014/main" id="{25115110-0464-4983-851C-EE591C4C2198}"/>
              </a:ext>
            </a:extLst>
          </p:cNvPr>
          <p:cNvSpPr txBox="1"/>
          <p:nvPr/>
        </p:nvSpPr>
        <p:spPr>
          <a:xfrm>
            <a:off x="256751" y="3466999"/>
            <a:ext cx="2232850" cy="523220"/>
          </a:xfrm>
          <a:prstGeom prst="rect">
            <a:avLst/>
          </a:prstGeom>
          <a:noFill/>
        </p:spPr>
        <p:txBody>
          <a:bodyPr wrap="square" rtlCol="0">
            <a:spAutoFit/>
          </a:bodyPr>
          <a:lstStyle/>
          <a:p>
            <a:pPr algn="ctr"/>
            <a:r>
              <a:rPr lang="en-US" sz="2800" b="1" dirty="0"/>
              <a:t>address to</a:t>
            </a:r>
          </a:p>
        </p:txBody>
      </p:sp>
      <p:sp>
        <p:nvSpPr>
          <p:cNvPr id="87" name="TextBox 86">
            <a:extLst>
              <a:ext uri="{FF2B5EF4-FFF2-40B4-BE49-F238E27FC236}">
                <a16:creationId xmlns:a16="http://schemas.microsoft.com/office/drawing/2014/main" id="{FBDF5FFF-4C13-47F5-B2FE-131A2D04B3C1}"/>
              </a:ext>
            </a:extLst>
          </p:cNvPr>
          <p:cNvSpPr txBox="1"/>
          <p:nvPr/>
        </p:nvSpPr>
        <p:spPr>
          <a:xfrm>
            <a:off x="243535" y="3765044"/>
            <a:ext cx="2232850" cy="523220"/>
          </a:xfrm>
          <a:prstGeom prst="rect">
            <a:avLst/>
          </a:prstGeom>
          <a:noFill/>
        </p:spPr>
        <p:txBody>
          <a:bodyPr wrap="square" rtlCol="0">
            <a:spAutoFit/>
          </a:bodyPr>
          <a:lstStyle/>
          <a:p>
            <a:pPr algn="ctr"/>
            <a:r>
              <a:rPr lang="en-US" sz="2800" b="1" dirty="0"/>
              <a:t>translate</a:t>
            </a:r>
          </a:p>
        </p:txBody>
      </p:sp>
      <p:grpSp>
        <p:nvGrpSpPr>
          <p:cNvPr id="88" name="Group 87">
            <a:extLst>
              <a:ext uri="{FF2B5EF4-FFF2-40B4-BE49-F238E27FC236}">
                <a16:creationId xmlns:a16="http://schemas.microsoft.com/office/drawing/2014/main" id="{3D1FD85E-90D4-4F87-A13C-589E7FA8E2DD}"/>
              </a:ext>
            </a:extLst>
          </p:cNvPr>
          <p:cNvGrpSpPr/>
          <p:nvPr/>
        </p:nvGrpSpPr>
        <p:grpSpPr>
          <a:xfrm>
            <a:off x="2695312" y="4214795"/>
            <a:ext cx="2188117" cy="523220"/>
            <a:chOff x="1410366" y="4720741"/>
            <a:chExt cx="1425461" cy="523220"/>
          </a:xfrm>
        </p:grpSpPr>
        <p:sp>
          <p:nvSpPr>
            <p:cNvPr id="89" name="Rectangle 88">
              <a:extLst>
                <a:ext uri="{FF2B5EF4-FFF2-40B4-BE49-F238E27FC236}">
                  <a16:creationId xmlns:a16="http://schemas.microsoft.com/office/drawing/2014/main" id="{2D11F064-5F6C-49DA-ADF5-AAF8501D9045}"/>
                </a:ext>
              </a:extLst>
            </p:cNvPr>
            <p:cNvSpPr/>
            <p:nvPr/>
          </p:nvSpPr>
          <p:spPr bwMode="auto">
            <a:xfrm>
              <a:off x="1410366" y="4791992"/>
              <a:ext cx="1425461" cy="40192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ＭＳ Ｐゴシック" pitchFamily="-96" charset="-128"/>
              </a:endParaRPr>
            </a:p>
          </p:txBody>
        </p:sp>
        <p:sp>
          <p:nvSpPr>
            <p:cNvPr id="91" name="TextBox 90">
              <a:extLst>
                <a:ext uri="{FF2B5EF4-FFF2-40B4-BE49-F238E27FC236}">
                  <a16:creationId xmlns:a16="http://schemas.microsoft.com/office/drawing/2014/main" id="{DE32AD80-0C04-41D8-86CF-A2B407A3F454}"/>
                </a:ext>
              </a:extLst>
            </p:cNvPr>
            <p:cNvSpPr txBox="1"/>
            <p:nvPr/>
          </p:nvSpPr>
          <p:spPr>
            <a:xfrm>
              <a:off x="1605443" y="4720741"/>
              <a:ext cx="989296" cy="523220"/>
            </a:xfrm>
            <a:prstGeom prst="rect">
              <a:avLst/>
            </a:prstGeom>
            <a:noFill/>
          </p:spPr>
          <p:txBody>
            <a:bodyPr wrap="square" rtlCol="0">
              <a:spAutoFit/>
            </a:bodyPr>
            <a:lstStyle/>
            <a:p>
              <a:pPr algn="ctr"/>
              <a:r>
                <a:rPr lang="en-US" sz="2800" b="1" dirty="0" err="1"/>
                <a:t>hPA</a:t>
              </a:r>
              <a:endParaRPr lang="en-US" sz="2800" b="1" dirty="0"/>
            </a:p>
          </p:txBody>
        </p:sp>
      </p:grpSp>
      <p:sp>
        <p:nvSpPr>
          <p:cNvPr id="92" name="TextBox 91">
            <a:extLst>
              <a:ext uri="{FF2B5EF4-FFF2-40B4-BE49-F238E27FC236}">
                <a16:creationId xmlns:a16="http://schemas.microsoft.com/office/drawing/2014/main" id="{27AC8317-A45B-4130-BE14-FA22BCEDE77A}"/>
              </a:ext>
            </a:extLst>
          </p:cNvPr>
          <p:cNvSpPr txBox="1"/>
          <p:nvPr/>
        </p:nvSpPr>
        <p:spPr>
          <a:xfrm>
            <a:off x="2675414" y="3159468"/>
            <a:ext cx="2241129" cy="523220"/>
          </a:xfrm>
          <a:prstGeom prst="rect">
            <a:avLst/>
          </a:prstGeom>
          <a:noFill/>
        </p:spPr>
        <p:txBody>
          <a:bodyPr wrap="square" rtlCol="0">
            <a:spAutoFit/>
          </a:bodyPr>
          <a:lstStyle/>
          <a:p>
            <a:pPr algn="ctr"/>
            <a:r>
              <a:rPr lang="en-US" sz="2800" b="1" dirty="0"/>
              <a:t>Host physical</a:t>
            </a:r>
          </a:p>
        </p:txBody>
      </p:sp>
      <p:sp>
        <p:nvSpPr>
          <p:cNvPr id="93" name="TextBox 92">
            <a:extLst>
              <a:ext uri="{FF2B5EF4-FFF2-40B4-BE49-F238E27FC236}">
                <a16:creationId xmlns:a16="http://schemas.microsoft.com/office/drawing/2014/main" id="{6FB1D497-D56F-4A63-B0ED-B02E73B6CA59}"/>
              </a:ext>
            </a:extLst>
          </p:cNvPr>
          <p:cNvSpPr txBox="1"/>
          <p:nvPr/>
        </p:nvSpPr>
        <p:spPr>
          <a:xfrm>
            <a:off x="2394485" y="3474383"/>
            <a:ext cx="2831919" cy="523220"/>
          </a:xfrm>
          <a:prstGeom prst="rect">
            <a:avLst/>
          </a:prstGeom>
          <a:noFill/>
        </p:spPr>
        <p:txBody>
          <a:bodyPr wrap="square" rtlCol="0">
            <a:spAutoFit/>
          </a:bodyPr>
          <a:lstStyle/>
          <a:p>
            <a:pPr algn="ctr"/>
            <a:r>
              <a:rPr lang="en-US" sz="2800" b="1" dirty="0"/>
              <a:t>address of guest’s</a:t>
            </a:r>
          </a:p>
        </p:txBody>
      </p:sp>
      <p:sp>
        <p:nvSpPr>
          <p:cNvPr id="109" name="TextBox 108">
            <a:extLst>
              <a:ext uri="{FF2B5EF4-FFF2-40B4-BE49-F238E27FC236}">
                <a16:creationId xmlns:a16="http://schemas.microsoft.com/office/drawing/2014/main" id="{2437E6F1-2EAF-46DE-89DF-198FA78098A7}"/>
              </a:ext>
            </a:extLst>
          </p:cNvPr>
          <p:cNvSpPr txBox="1"/>
          <p:nvPr/>
        </p:nvSpPr>
        <p:spPr>
          <a:xfrm>
            <a:off x="2659730" y="3772428"/>
            <a:ext cx="2232850" cy="523220"/>
          </a:xfrm>
          <a:prstGeom prst="rect">
            <a:avLst/>
          </a:prstGeom>
          <a:noFill/>
        </p:spPr>
        <p:txBody>
          <a:bodyPr wrap="square" rtlCol="0">
            <a:spAutoFit/>
          </a:bodyPr>
          <a:lstStyle/>
          <a:p>
            <a:pPr algn="ctr"/>
            <a:r>
              <a:rPr lang="en-US" sz="2800" b="1" dirty="0"/>
              <a:t>L3 table</a:t>
            </a:r>
          </a:p>
        </p:txBody>
      </p:sp>
      <p:cxnSp>
        <p:nvCxnSpPr>
          <p:cNvPr id="110" name="Straight Connector 109">
            <a:extLst>
              <a:ext uri="{FF2B5EF4-FFF2-40B4-BE49-F238E27FC236}">
                <a16:creationId xmlns:a16="http://schemas.microsoft.com/office/drawing/2014/main" id="{0B843F1A-54CA-410E-8EB8-D5867EA2E38C}"/>
              </a:ext>
            </a:extLst>
          </p:cNvPr>
          <p:cNvCxnSpPr>
            <a:cxnSpLocks/>
          </p:cNvCxnSpPr>
          <p:nvPr/>
        </p:nvCxnSpPr>
        <p:spPr bwMode="auto">
          <a:xfrm>
            <a:off x="3751698" y="2763654"/>
            <a:ext cx="0" cy="476447"/>
          </a:xfrm>
          <a:prstGeom prst="line">
            <a:avLst/>
          </a:prstGeom>
          <a:solidFill>
            <a:schemeClr val="accent1"/>
          </a:solidFill>
          <a:ln w="9525" cap="flat" cmpd="sng" algn="ctr">
            <a:solidFill>
              <a:schemeClr val="tx1"/>
            </a:solidFill>
            <a:prstDash val="solid"/>
            <a:round/>
            <a:headEnd type="none" w="med" len="med"/>
            <a:tailEnd type="triangle" w="lg" len="lg"/>
          </a:ln>
          <a:effectLst/>
        </p:spPr>
      </p:cxnSp>
      <p:cxnSp>
        <p:nvCxnSpPr>
          <p:cNvPr id="111" name="Straight Connector 110">
            <a:extLst>
              <a:ext uri="{FF2B5EF4-FFF2-40B4-BE49-F238E27FC236}">
                <a16:creationId xmlns:a16="http://schemas.microsoft.com/office/drawing/2014/main" id="{8C1CCF9E-AD79-4E0B-AA7B-1C9E4E05C7B3}"/>
              </a:ext>
            </a:extLst>
          </p:cNvPr>
          <p:cNvCxnSpPr>
            <a:cxnSpLocks/>
          </p:cNvCxnSpPr>
          <p:nvPr/>
        </p:nvCxnSpPr>
        <p:spPr bwMode="auto">
          <a:xfrm>
            <a:off x="187567" y="2760148"/>
            <a:ext cx="3568440" cy="0"/>
          </a:xfrm>
          <a:prstGeom prst="line">
            <a:avLst/>
          </a:prstGeom>
          <a:solidFill>
            <a:schemeClr val="accent1"/>
          </a:solidFill>
          <a:ln w="9525" cap="flat" cmpd="sng" algn="ctr">
            <a:solidFill>
              <a:schemeClr val="tx1"/>
            </a:solidFill>
            <a:prstDash val="solid"/>
            <a:round/>
            <a:headEnd type="none" w="med" len="med"/>
            <a:tailEnd type="none" w="lg" len="lg"/>
          </a:ln>
          <a:effectLst/>
        </p:spPr>
      </p:cxnSp>
      <p:sp>
        <p:nvSpPr>
          <p:cNvPr id="112" name="TextBox 111">
            <a:extLst>
              <a:ext uri="{FF2B5EF4-FFF2-40B4-BE49-F238E27FC236}">
                <a16:creationId xmlns:a16="http://schemas.microsoft.com/office/drawing/2014/main" id="{08CDEF18-A433-4DDA-9072-54D331265C0A}"/>
              </a:ext>
            </a:extLst>
          </p:cNvPr>
          <p:cNvSpPr txBox="1"/>
          <p:nvPr/>
        </p:nvSpPr>
        <p:spPr>
          <a:xfrm>
            <a:off x="659597" y="2314403"/>
            <a:ext cx="2952415" cy="461665"/>
          </a:xfrm>
          <a:prstGeom prst="rect">
            <a:avLst/>
          </a:prstGeom>
          <a:noFill/>
        </p:spPr>
        <p:txBody>
          <a:bodyPr wrap="square" rtlCol="0">
            <a:spAutoFit/>
          </a:bodyPr>
          <a:lstStyle/>
          <a:p>
            <a:pPr algn="ctr"/>
            <a:r>
              <a:rPr lang="en-US" sz="2400" dirty="0"/>
              <a:t>Output of prior slide</a:t>
            </a:r>
          </a:p>
        </p:txBody>
      </p:sp>
      <p:sp>
        <p:nvSpPr>
          <p:cNvPr id="113" name="Right Bracket 112">
            <a:extLst>
              <a:ext uri="{FF2B5EF4-FFF2-40B4-BE49-F238E27FC236}">
                <a16:creationId xmlns:a16="http://schemas.microsoft.com/office/drawing/2014/main" id="{0D2EF975-8D90-4F5F-884B-264357D489E8}"/>
              </a:ext>
            </a:extLst>
          </p:cNvPr>
          <p:cNvSpPr/>
          <p:nvPr/>
        </p:nvSpPr>
        <p:spPr>
          <a:xfrm rot="5400000">
            <a:off x="771142" y="4649506"/>
            <a:ext cx="227717" cy="361525"/>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4" name="Straight Connector 113">
            <a:extLst>
              <a:ext uri="{FF2B5EF4-FFF2-40B4-BE49-F238E27FC236}">
                <a16:creationId xmlns:a16="http://schemas.microsoft.com/office/drawing/2014/main" id="{599D5B70-50A3-408E-AA45-DCEBDB980207}"/>
              </a:ext>
            </a:extLst>
          </p:cNvPr>
          <p:cNvCxnSpPr>
            <a:cxnSpLocks/>
          </p:cNvCxnSpPr>
          <p:nvPr/>
        </p:nvCxnSpPr>
        <p:spPr bwMode="auto">
          <a:xfrm>
            <a:off x="879892" y="4937073"/>
            <a:ext cx="0" cy="225625"/>
          </a:xfrm>
          <a:prstGeom prst="line">
            <a:avLst/>
          </a:prstGeom>
          <a:solidFill>
            <a:schemeClr val="accent1"/>
          </a:solidFill>
          <a:ln w="9525" cap="flat" cmpd="sng" algn="ctr">
            <a:solidFill>
              <a:schemeClr val="tx1"/>
            </a:solidFill>
            <a:prstDash val="solid"/>
            <a:round/>
            <a:headEnd type="none" w="med" len="med"/>
            <a:tailEnd type="none" w="lg" len="lg"/>
          </a:ln>
          <a:effectLst/>
        </p:spPr>
      </p:cxnSp>
      <p:cxnSp>
        <p:nvCxnSpPr>
          <p:cNvPr id="115" name="Straight Connector 114">
            <a:extLst>
              <a:ext uri="{FF2B5EF4-FFF2-40B4-BE49-F238E27FC236}">
                <a16:creationId xmlns:a16="http://schemas.microsoft.com/office/drawing/2014/main" id="{D102281F-3D09-4503-9CE8-172F2F6D2C9B}"/>
              </a:ext>
            </a:extLst>
          </p:cNvPr>
          <p:cNvCxnSpPr>
            <a:cxnSpLocks/>
          </p:cNvCxnSpPr>
          <p:nvPr/>
        </p:nvCxnSpPr>
        <p:spPr bwMode="auto">
          <a:xfrm>
            <a:off x="879892" y="5162698"/>
            <a:ext cx="2732120" cy="99"/>
          </a:xfrm>
          <a:prstGeom prst="line">
            <a:avLst/>
          </a:prstGeom>
          <a:solidFill>
            <a:schemeClr val="accent1"/>
          </a:solidFill>
          <a:ln w="9525" cap="flat" cmpd="sng" algn="ctr">
            <a:solidFill>
              <a:schemeClr val="tx1"/>
            </a:solidFill>
            <a:prstDash val="solid"/>
            <a:round/>
            <a:headEnd type="none" w="med" len="med"/>
            <a:tailEnd type="triangle" w="lg" len="lg"/>
          </a:ln>
          <a:effectLst/>
        </p:spPr>
      </p:cxnSp>
      <p:cxnSp>
        <p:nvCxnSpPr>
          <p:cNvPr id="119" name="Straight Connector 118">
            <a:extLst>
              <a:ext uri="{FF2B5EF4-FFF2-40B4-BE49-F238E27FC236}">
                <a16:creationId xmlns:a16="http://schemas.microsoft.com/office/drawing/2014/main" id="{290E3BA6-6C63-42E6-9573-766F4A9BDAA6}"/>
              </a:ext>
            </a:extLst>
          </p:cNvPr>
          <p:cNvCxnSpPr>
            <a:cxnSpLocks/>
          </p:cNvCxnSpPr>
          <p:nvPr/>
        </p:nvCxnSpPr>
        <p:spPr bwMode="auto">
          <a:xfrm>
            <a:off x="3774539" y="4689785"/>
            <a:ext cx="0" cy="325778"/>
          </a:xfrm>
          <a:prstGeom prst="line">
            <a:avLst/>
          </a:prstGeom>
          <a:solidFill>
            <a:schemeClr val="accent1"/>
          </a:solidFill>
          <a:ln w="9525" cap="flat" cmpd="sng" algn="ctr">
            <a:solidFill>
              <a:schemeClr val="tx1"/>
            </a:solidFill>
            <a:prstDash val="solid"/>
            <a:round/>
            <a:headEnd type="none" w="med" len="med"/>
            <a:tailEnd type="triangle" w="lg" len="lg"/>
          </a:ln>
          <a:effectLst/>
        </p:spPr>
      </p:cxnSp>
      <p:sp>
        <p:nvSpPr>
          <p:cNvPr id="120" name="Rectangle 119">
            <a:extLst>
              <a:ext uri="{FF2B5EF4-FFF2-40B4-BE49-F238E27FC236}">
                <a16:creationId xmlns:a16="http://schemas.microsoft.com/office/drawing/2014/main" id="{4551B4B9-F310-4CC8-98F1-1BB6869123F7}"/>
              </a:ext>
            </a:extLst>
          </p:cNvPr>
          <p:cNvSpPr/>
          <p:nvPr/>
        </p:nvSpPr>
        <p:spPr>
          <a:xfrm>
            <a:off x="3481216" y="4862169"/>
            <a:ext cx="593432" cy="584775"/>
          </a:xfrm>
          <a:prstGeom prst="rect">
            <a:avLst/>
          </a:prstGeom>
        </p:spPr>
        <p:txBody>
          <a:bodyPr wrap="none">
            <a:spAutoFit/>
          </a:bodyPr>
          <a:lstStyle/>
          <a:p>
            <a:r>
              <a:rPr lang="en-US" sz="3200" dirty="0">
                <a:solidFill>
                  <a:srgbClr val="222222"/>
                </a:solidFill>
                <a:latin typeface="Roboto" panose="02000000000000000000" pitchFamily="2" charset="0"/>
              </a:rPr>
              <a:t>⊕</a:t>
            </a:r>
            <a:endParaRPr lang="en-US" sz="3200" dirty="0"/>
          </a:p>
        </p:txBody>
      </p:sp>
      <p:sp>
        <p:nvSpPr>
          <p:cNvPr id="121" name="TextBox 120">
            <a:extLst>
              <a:ext uri="{FF2B5EF4-FFF2-40B4-BE49-F238E27FC236}">
                <a16:creationId xmlns:a16="http://schemas.microsoft.com/office/drawing/2014/main" id="{7CCFC6AF-3A51-4E5C-BD78-9EF089E8D034}"/>
              </a:ext>
            </a:extLst>
          </p:cNvPr>
          <p:cNvSpPr txBox="1"/>
          <p:nvPr/>
        </p:nvSpPr>
        <p:spPr>
          <a:xfrm>
            <a:off x="3755568" y="5243179"/>
            <a:ext cx="1515569" cy="369332"/>
          </a:xfrm>
          <a:prstGeom prst="rect">
            <a:avLst/>
          </a:prstGeom>
          <a:noFill/>
        </p:spPr>
        <p:txBody>
          <a:bodyPr wrap="square" rtlCol="0">
            <a:spAutoFit/>
          </a:bodyPr>
          <a:lstStyle/>
          <a:p>
            <a:pPr algn="ctr"/>
            <a:r>
              <a:rPr lang="en-US" dirty="0"/>
              <a:t>Memory read</a:t>
            </a:r>
          </a:p>
        </p:txBody>
      </p:sp>
      <p:cxnSp>
        <p:nvCxnSpPr>
          <p:cNvPr id="122" name="Straight Connector 121">
            <a:extLst>
              <a:ext uri="{FF2B5EF4-FFF2-40B4-BE49-F238E27FC236}">
                <a16:creationId xmlns:a16="http://schemas.microsoft.com/office/drawing/2014/main" id="{1BA66A1A-B34C-4B7B-BBE4-5452A1673DB8}"/>
              </a:ext>
            </a:extLst>
          </p:cNvPr>
          <p:cNvCxnSpPr>
            <a:cxnSpLocks/>
          </p:cNvCxnSpPr>
          <p:nvPr/>
        </p:nvCxnSpPr>
        <p:spPr bwMode="auto">
          <a:xfrm>
            <a:off x="3775661" y="5327431"/>
            <a:ext cx="0" cy="325778"/>
          </a:xfrm>
          <a:prstGeom prst="line">
            <a:avLst/>
          </a:prstGeom>
          <a:solidFill>
            <a:schemeClr val="accent1"/>
          </a:solidFill>
          <a:ln w="9525" cap="flat" cmpd="sng" algn="ctr">
            <a:solidFill>
              <a:schemeClr val="tx1"/>
            </a:solidFill>
            <a:prstDash val="solid"/>
            <a:round/>
            <a:headEnd type="none" w="med" len="med"/>
            <a:tailEnd type="triangle" w="lg" len="lg"/>
          </a:ln>
          <a:effectLst/>
        </p:spPr>
      </p:cxnSp>
      <p:grpSp>
        <p:nvGrpSpPr>
          <p:cNvPr id="123" name="Group 122">
            <a:extLst>
              <a:ext uri="{FF2B5EF4-FFF2-40B4-BE49-F238E27FC236}">
                <a16:creationId xmlns:a16="http://schemas.microsoft.com/office/drawing/2014/main" id="{C4926DD9-2F88-4E78-BA2F-28EC19164B4D}"/>
              </a:ext>
            </a:extLst>
          </p:cNvPr>
          <p:cNvGrpSpPr/>
          <p:nvPr/>
        </p:nvGrpSpPr>
        <p:grpSpPr>
          <a:xfrm>
            <a:off x="2704463" y="5578517"/>
            <a:ext cx="2188117" cy="523220"/>
            <a:chOff x="1410366" y="4720741"/>
            <a:chExt cx="1425461" cy="523220"/>
          </a:xfrm>
        </p:grpSpPr>
        <p:sp>
          <p:nvSpPr>
            <p:cNvPr id="124" name="Rectangle 123">
              <a:extLst>
                <a:ext uri="{FF2B5EF4-FFF2-40B4-BE49-F238E27FC236}">
                  <a16:creationId xmlns:a16="http://schemas.microsoft.com/office/drawing/2014/main" id="{EA9491F1-6301-4B4E-B33C-1F38A6A5EDE6}"/>
                </a:ext>
              </a:extLst>
            </p:cNvPr>
            <p:cNvSpPr/>
            <p:nvPr/>
          </p:nvSpPr>
          <p:spPr bwMode="auto">
            <a:xfrm>
              <a:off x="1410366" y="4791992"/>
              <a:ext cx="1425461" cy="40192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ＭＳ Ｐゴシック" pitchFamily="-96" charset="-128"/>
              </a:endParaRPr>
            </a:p>
          </p:txBody>
        </p:sp>
        <p:sp>
          <p:nvSpPr>
            <p:cNvPr id="125" name="TextBox 124">
              <a:extLst>
                <a:ext uri="{FF2B5EF4-FFF2-40B4-BE49-F238E27FC236}">
                  <a16:creationId xmlns:a16="http://schemas.microsoft.com/office/drawing/2014/main" id="{2305C967-FF52-4D99-B09B-4EB8E5498DD4}"/>
                </a:ext>
              </a:extLst>
            </p:cNvPr>
            <p:cNvSpPr txBox="1"/>
            <p:nvPr/>
          </p:nvSpPr>
          <p:spPr>
            <a:xfrm>
              <a:off x="1605443" y="4720741"/>
              <a:ext cx="989296" cy="523220"/>
            </a:xfrm>
            <a:prstGeom prst="rect">
              <a:avLst/>
            </a:prstGeom>
            <a:noFill/>
          </p:spPr>
          <p:txBody>
            <a:bodyPr wrap="square" rtlCol="0">
              <a:spAutoFit/>
            </a:bodyPr>
            <a:lstStyle/>
            <a:p>
              <a:pPr algn="ctr"/>
              <a:r>
                <a:rPr lang="en-US" sz="2800" b="1" dirty="0" err="1"/>
                <a:t>gPA</a:t>
              </a:r>
              <a:endParaRPr lang="en-US" sz="2800" b="1" dirty="0"/>
            </a:p>
          </p:txBody>
        </p:sp>
      </p:grpSp>
      <p:sp>
        <p:nvSpPr>
          <p:cNvPr id="126" name="TextBox 125">
            <a:extLst>
              <a:ext uri="{FF2B5EF4-FFF2-40B4-BE49-F238E27FC236}">
                <a16:creationId xmlns:a16="http://schemas.microsoft.com/office/drawing/2014/main" id="{690213FA-57C8-49CC-831E-EC6F87DC93C6}"/>
              </a:ext>
            </a:extLst>
          </p:cNvPr>
          <p:cNvSpPr txBox="1"/>
          <p:nvPr/>
        </p:nvSpPr>
        <p:spPr>
          <a:xfrm>
            <a:off x="4720273" y="5592393"/>
            <a:ext cx="1431793" cy="523220"/>
          </a:xfrm>
          <a:prstGeom prst="rect">
            <a:avLst/>
          </a:prstGeom>
          <a:noFill/>
        </p:spPr>
        <p:txBody>
          <a:bodyPr wrap="square" rtlCol="0">
            <a:spAutoFit/>
          </a:bodyPr>
          <a:lstStyle/>
          <a:p>
            <a:pPr algn="ctr"/>
            <a:r>
              <a:rPr lang="en-US" sz="2800" b="1" dirty="0"/>
              <a:t>PDPTE</a:t>
            </a:r>
          </a:p>
        </p:txBody>
      </p:sp>
      <p:sp>
        <p:nvSpPr>
          <p:cNvPr id="127" name="TextBox 126">
            <a:extLst>
              <a:ext uri="{FF2B5EF4-FFF2-40B4-BE49-F238E27FC236}">
                <a16:creationId xmlns:a16="http://schemas.microsoft.com/office/drawing/2014/main" id="{16412E53-0A36-4922-9BC6-C3968A98470D}"/>
              </a:ext>
            </a:extLst>
          </p:cNvPr>
          <p:cNvSpPr txBox="1"/>
          <p:nvPr/>
        </p:nvSpPr>
        <p:spPr>
          <a:xfrm>
            <a:off x="931127" y="5098855"/>
            <a:ext cx="1124606" cy="461665"/>
          </a:xfrm>
          <a:prstGeom prst="rect">
            <a:avLst/>
          </a:prstGeom>
          <a:noFill/>
        </p:spPr>
        <p:txBody>
          <a:bodyPr wrap="square" rtlCol="0">
            <a:spAutoFit/>
          </a:bodyPr>
          <a:lstStyle/>
          <a:p>
            <a:pPr algn="ctr"/>
            <a:r>
              <a:rPr lang="en-US" sz="2400" dirty="0"/>
              <a:t>Index</a:t>
            </a:r>
          </a:p>
        </p:txBody>
      </p:sp>
      <p:sp>
        <p:nvSpPr>
          <p:cNvPr id="128" name="TextBox 127">
            <a:extLst>
              <a:ext uri="{FF2B5EF4-FFF2-40B4-BE49-F238E27FC236}">
                <a16:creationId xmlns:a16="http://schemas.microsoft.com/office/drawing/2014/main" id="{6E3A15CD-B853-438D-8385-B8B4CC7E3E1A}"/>
              </a:ext>
            </a:extLst>
          </p:cNvPr>
          <p:cNvSpPr txBox="1"/>
          <p:nvPr/>
        </p:nvSpPr>
        <p:spPr>
          <a:xfrm>
            <a:off x="3360423" y="5959544"/>
            <a:ext cx="3891150" cy="523220"/>
          </a:xfrm>
          <a:prstGeom prst="rect">
            <a:avLst/>
          </a:prstGeom>
          <a:noFill/>
        </p:spPr>
        <p:txBody>
          <a:bodyPr wrap="square" rtlCol="0">
            <a:spAutoFit/>
          </a:bodyPr>
          <a:lstStyle/>
          <a:p>
            <a:pPr algn="ctr"/>
            <a:r>
              <a:rPr lang="en-US" sz="2800" b="1" dirty="0"/>
              <a:t>(Contains guest physical</a:t>
            </a:r>
          </a:p>
        </p:txBody>
      </p:sp>
      <p:sp>
        <p:nvSpPr>
          <p:cNvPr id="130" name="TextBox 129">
            <a:extLst>
              <a:ext uri="{FF2B5EF4-FFF2-40B4-BE49-F238E27FC236}">
                <a16:creationId xmlns:a16="http://schemas.microsoft.com/office/drawing/2014/main" id="{E649495B-3C16-4575-AFD4-F8EC9AB4491F}"/>
              </a:ext>
            </a:extLst>
          </p:cNvPr>
          <p:cNvSpPr txBox="1"/>
          <p:nvPr/>
        </p:nvSpPr>
        <p:spPr>
          <a:xfrm>
            <a:off x="3360423" y="6308222"/>
            <a:ext cx="3891150" cy="523220"/>
          </a:xfrm>
          <a:prstGeom prst="rect">
            <a:avLst/>
          </a:prstGeom>
          <a:noFill/>
        </p:spPr>
        <p:txBody>
          <a:bodyPr wrap="square" rtlCol="0">
            <a:spAutoFit/>
          </a:bodyPr>
          <a:lstStyle/>
          <a:p>
            <a:pPr algn="ctr"/>
            <a:r>
              <a:rPr lang="en-US" sz="2800" b="1" dirty="0"/>
              <a:t>address of L2 table)</a:t>
            </a:r>
          </a:p>
        </p:txBody>
      </p:sp>
      <p:cxnSp>
        <p:nvCxnSpPr>
          <p:cNvPr id="131" name="Straight Connector 130">
            <a:extLst>
              <a:ext uri="{FF2B5EF4-FFF2-40B4-BE49-F238E27FC236}">
                <a16:creationId xmlns:a16="http://schemas.microsoft.com/office/drawing/2014/main" id="{2FF2957B-2307-4A87-8029-5815D68D1D82}"/>
              </a:ext>
            </a:extLst>
          </p:cNvPr>
          <p:cNvCxnSpPr>
            <a:cxnSpLocks/>
          </p:cNvCxnSpPr>
          <p:nvPr/>
        </p:nvCxnSpPr>
        <p:spPr bwMode="auto">
          <a:xfrm>
            <a:off x="11579300" y="6490161"/>
            <a:ext cx="612700" cy="0"/>
          </a:xfrm>
          <a:prstGeom prst="line">
            <a:avLst/>
          </a:prstGeom>
          <a:solidFill>
            <a:schemeClr val="accent1"/>
          </a:solidFill>
          <a:ln w="9525" cap="flat" cmpd="sng" algn="ctr">
            <a:solidFill>
              <a:schemeClr val="tx1"/>
            </a:solidFill>
            <a:prstDash val="solid"/>
            <a:round/>
            <a:headEnd type="none" w="med" len="med"/>
            <a:tailEnd type="triangle" w="lg" len="lg"/>
          </a:ln>
          <a:effectLst/>
        </p:spPr>
      </p:cxnSp>
      <p:cxnSp>
        <p:nvCxnSpPr>
          <p:cNvPr id="105" name="Straight Connector 104">
            <a:extLst>
              <a:ext uri="{FF2B5EF4-FFF2-40B4-BE49-F238E27FC236}">
                <a16:creationId xmlns:a16="http://schemas.microsoft.com/office/drawing/2014/main" id="{434DA2AA-4FAD-4128-9B5B-8DDB87D001FC}"/>
              </a:ext>
            </a:extLst>
          </p:cNvPr>
          <p:cNvCxnSpPr>
            <a:cxnSpLocks/>
          </p:cNvCxnSpPr>
          <p:nvPr/>
        </p:nvCxnSpPr>
        <p:spPr bwMode="auto">
          <a:xfrm>
            <a:off x="-597" y="6491892"/>
            <a:ext cx="188164" cy="0"/>
          </a:xfrm>
          <a:prstGeom prst="line">
            <a:avLst/>
          </a:prstGeom>
          <a:solidFill>
            <a:schemeClr val="accent1"/>
          </a:solidFill>
          <a:ln w="9525" cap="flat" cmpd="sng" algn="ctr">
            <a:solidFill>
              <a:schemeClr val="tx1"/>
            </a:solidFill>
            <a:prstDash val="solid"/>
            <a:round/>
            <a:headEnd type="none" w="med" len="med"/>
            <a:tailEnd type="none" w="lg" len="lg"/>
          </a:ln>
          <a:effectLst/>
        </p:spPr>
      </p:cxnSp>
      <p:cxnSp>
        <p:nvCxnSpPr>
          <p:cNvPr id="106" name="Straight Connector 105">
            <a:extLst>
              <a:ext uri="{FF2B5EF4-FFF2-40B4-BE49-F238E27FC236}">
                <a16:creationId xmlns:a16="http://schemas.microsoft.com/office/drawing/2014/main" id="{406699DE-501D-4F64-8E2B-4DA2B182B7F1}"/>
              </a:ext>
            </a:extLst>
          </p:cNvPr>
          <p:cNvCxnSpPr>
            <a:cxnSpLocks/>
          </p:cNvCxnSpPr>
          <p:nvPr/>
        </p:nvCxnSpPr>
        <p:spPr bwMode="auto">
          <a:xfrm flipV="1">
            <a:off x="187567" y="2760148"/>
            <a:ext cx="0" cy="3730014"/>
          </a:xfrm>
          <a:prstGeom prst="line">
            <a:avLst/>
          </a:prstGeom>
          <a:solidFill>
            <a:schemeClr val="accent1"/>
          </a:solidFill>
          <a:ln w="9525" cap="flat" cmpd="sng" algn="ctr">
            <a:solidFill>
              <a:schemeClr val="tx1"/>
            </a:solidFill>
            <a:prstDash val="solid"/>
            <a:round/>
            <a:headEnd type="none" w="med" len="med"/>
            <a:tailEnd type="none" w="lg" len="lg"/>
          </a:ln>
          <a:effectLst/>
        </p:spPr>
      </p:cxnSp>
    </p:spTree>
    <p:extLst>
      <p:ext uri="{BB962C8B-B14F-4D97-AF65-F5344CB8AC3E}">
        <p14:creationId xmlns:p14="http://schemas.microsoft.com/office/powerpoint/2010/main" val="3336912195"/>
      </p:ext>
    </p:extLst>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A1C37B3-F85E-42DC-8B36-E47ACCFB7F3C}"/>
              </a:ext>
            </a:extLst>
          </p:cNvPr>
          <p:cNvGrpSpPr/>
          <p:nvPr/>
        </p:nvGrpSpPr>
        <p:grpSpPr>
          <a:xfrm>
            <a:off x="4880737" y="803867"/>
            <a:ext cx="2188117" cy="523220"/>
            <a:chOff x="1410366" y="4720741"/>
            <a:chExt cx="1425461" cy="523220"/>
          </a:xfrm>
        </p:grpSpPr>
        <p:sp>
          <p:nvSpPr>
            <p:cNvPr id="5" name="Rectangle 4">
              <a:extLst>
                <a:ext uri="{FF2B5EF4-FFF2-40B4-BE49-F238E27FC236}">
                  <a16:creationId xmlns:a16="http://schemas.microsoft.com/office/drawing/2014/main" id="{4490896D-7776-4160-8765-A999851CB080}"/>
                </a:ext>
              </a:extLst>
            </p:cNvPr>
            <p:cNvSpPr/>
            <p:nvPr/>
          </p:nvSpPr>
          <p:spPr bwMode="auto">
            <a:xfrm>
              <a:off x="1410366" y="4791992"/>
              <a:ext cx="1425461" cy="40192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ＭＳ Ｐゴシック" pitchFamily="-96" charset="-128"/>
              </a:endParaRPr>
            </a:p>
          </p:txBody>
        </p:sp>
        <p:sp>
          <p:nvSpPr>
            <p:cNvPr id="6" name="TextBox 5">
              <a:extLst>
                <a:ext uri="{FF2B5EF4-FFF2-40B4-BE49-F238E27FC236}">
                  <a16:creationId xmlns:a16="http://schemas.microsoft.com/office/drawing/2014/main" id="{8C18775D-1536-49A4-BC5F-A495E3A7E9C4}"/>
                </a:ext>
              </a:extLst>
            </p:cNvPr>
            <p:cNvSpPr txBox="1"/>
            <p:nvPr/>
          </p:nvSpPr>
          <p:spPr>
            <a:xfrm>
              <a:off x="1605443" y="4720741"/>
              <a:ext cx="989296" cy="523220"/>
            </a:xfrm>
            <a:prstGeom prst="rect">
              <a:avLst/>
            </a:prstGeom>
            <a:noFill/>
          </p:spPr>
          <p:txBody>
            <a:bodyPr wrap="square" rtlCol="0">
              <a:spAutoFit/>
            </a:bodyPr>
            <a:lstStyle/>
            <a:p>
              <a:pPr algn="ctr"/>
              <a:r>
                <a:rPr lang="en-US" sz="2800" b="1" dirty="0" err="1"/>
                <a:t>gPA</a:t>
              </a:r>
              <a:endParaRPr lang="en-US" sz="2800" b="1" dirty="0"/>
            </a:p>
          </p:txBody>
        </p:sp>
      </p:grpSp>
      <p:sp>
        <p:nvSpPr>
          <p:cNvPr id="12" name="TextBox 11">
            <a:extLst>
              <a:ext uri="{FF2B5EF4-FFF2-40B4-BE49-F238E27FC236}">
                <a16:creationId xmlns:a16="http://schemas.microsoft.com/office/drawing/2014/main" id="{1CBEE258-51D1-464F-8BF6-B983F4EE6884}"/>
              </a:ext>
            </a:extLst>
          </p:cNvPr>
          <p:cNvSpPr txBox="1"/>
          <p:nvPr/>
        </p:nvSpPr>
        <p:spPr>
          <a:xfrm>
            <a:off x="4192689" y="0"/>
            <a:ext cx="3577429" cy="523220"/>
          </a:xfrm>
          <a:prstGeom prst="rect">
            <a:avLst/>
          </a:prstGeom>
          <a:noFill/>
        </p:spPr>
        <p:txBody>
          <a:bodyPr wrap="square" rtlCol="0">
            <a:spAutoFit/>
          </a:bodyPr>
          <a:lstStyle/>
          <a:p>
            <a:pPr algn="ctr"/>
            <a:r>
              <a:rPr lang="en-US" sz="2800" b="1" dirty="0"/>
              <a:t>Guest physical address</a:t>
            </a:r>
          </a:p>
        </p:txBody>
      </p:sp>
      <p:sp>
        <p:nvSpPr>
          <p:cNvPr id="13" name="TextBox 12">
            <a:extLst>
              <a:ext uri="{FF2B5EF4-FFF2-40B4-BE49-F238E27FC236}">
                <a16:creationId xmlns:a16="http://schemas.microsoft.com/office/drawing/2014/main" id="{9F97AAC8-2A64-4900-B042-5BE8A8CFBCF1}"/>
              </a:ext>
            </a:extLst>
          </p:cNvPr>
          <p:cNvSpPr txBox="1"/>
          <p:nvPr/>
        </p:nvSpPr>
        <p:spPr>
          <a:xfrm>
            <a:off x="4192690" y="314915"/>
            <a:ext cx="3564212" cy="523220"/>
          </a:xfrm>
          <a:prstGeom prst="rect">
            <a:avLst/>
          </a:prstGeom>
          <a:noFill/>
        </p:spPr>
        <p:txBody>
          <a:bodyPr wrap="square" rtlCol="0">
            <a:spAutoFit/>
          </a:bodyPr>
          <a:lstStyle/>
          <a:p>
            <a:pPr algn="ctr"/>
            <a:r>
              <a:rPr lang="en-US" sz="2800" b="1" dirty="0"/>
              <a:t>of L1 table</a:t>
            </a:r>
          </a:p>
        </p:txBody>
      </p:sp>
      <p:grpSp>
        <p:nvGrpSpPr>
          <p:cNvPr id="14" name="Group 13">
            <a:extLst>
              <a:ext uri="{FF2B5EF4-FFF2-40B4-BE49-F238E27FC236}">
                <a16:creationId xmlns:a16="http://schemas.microsoft.com/office/drawing/2014/main" id="{6A551EB7-023A-427B-BBF2-F68EA9B6FC74}"/>
              </a:ext>
            </a:extLst>
          </p:cNvPr>
          <p:cNvGrpSpPr/>
          <p:nvPr/>
        </p:nvGrpSpPr>
        <p:grpSpPr>
          <a:xfrm>
            <a:off x="8744397" y="803867"/>
            <a:ext cx="2188117" cy="523220"/>
            <a:chOff x="1410366" y="4720741"/>
            <a:chExt cx="1425461" cy="523220"/>
          </a:xfrm>
        </p:grpSpPr>
        <p:sp>
          <p:nvSpPr>
            <p:cNvPr id="15" name="Rectangle 14">
              <a:extLst>
                <a:ext uri="{FF2B5EF4-FFF2-40B4-BE49-F238E27FC236}">
                  <a16:creationId xmlns:a16="http://schemas.microsoft.com/office/drawing/2014/main" id="{798DDDAA-0B5D-4CF3-8F7E-38BACC531220}"/>
                </a:ext>
              </a:extLst>
            </p:cNvPr>
            <p:cNvSpPr/>
            <p:nvPr/>
          </p:nvSpPr>
          <p:spPr bwMode="auto">
            <a:xfrm>
              <a:off x="1410366" y="4791992"/>
              <a:ext cx="1425461" cy="40192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ＭＳ Ｐゴシック" pitchFamily="-96" charset="-128"/>
              </a:endParaRPr>
            </a:p>
          </p:txBody>
        </p:sp>
        <p:sp>
          <p:nvSpPr>
            <p:cNvPr id="16" name="TextBox 15">
              <a:extLst>
                <a:ext uri="{FF2B5EF4-FFF2-40B4-BE49-F238E27FC236}">
                  <a16:creationId xmlns:a16="http://schemas.microsoft.com/office/drawing/2014/main" id="{8778EC47-D3B1-4A3B-99E7-AE10146D50B2}"/>
                </a:ext>
              </a:extLst>
            </p:cNvPr>
            <p:cNvSpPr txBox="1"/>
            <p:nvPr/>
          </p:nvSpPr>
          <p:spPr>
            <a:xfrm>
              <a:off x="1605443" y="4720741"/>
              <a:ext cx="989296" cy="523220"/>
            </a:xfrm>
            <a:prstGeom prst="rect">
              <a:avLst/>
            </a:prstGeom>
            <a:noFill/>
          </p:spPr>
          <p:txBody>
            <a:bodyPr wrap="square" rtlCol="0">
              <a:spAutoFit/>
            </a:bodyPr>
            <a:lstStyle/>
            <a:p>
              <a:pPr algn="ctr"/>
              <a:r>
                <a:rPr lang="en-US" sz="2800" b="1" dirty="0" err="1"/>
                <a:t>hPA</a:t>
              </a:r>
              <a:endParaRPr lang="en-US" sz="2800" b="1" dirty="0"/>
            </a:p>
          </p:txBody>
        </p:sp>
      </p:grpSp>
      <p:sp>
        <p:nvSpPr>
          <p:cNvPr id="17" name="TextBox 16">
            <a:extLst>
              <a:ext uri="{FF2B5EF4-FFF2-40B4-BE49-F238E27FC236}">
                <a16:creationId xmlns:a16="http://schemas.microsoft.com/office/drawing/2014/main" id="{3D9F20F9-E90F-4F77-8DC6-A5098F620D8E}"/>
              </a:ext>
            </a:extLst>
          </p:cNvPr>
          <p:cNvSpPr txBox="1"/>
          <p:nvPr/>
        </p:nvSpPr>
        <p:spPr>
          <a:xfrm>
            <a:off x="8043133" y="0"/>
            <a:ext cx="3564211" cy="523220"/>
          </a:xfrm>
          <a:prstGeom prst="rect">
            <a:avLst/>
          </a:prstGeom>
          <a:noFill/>
        </p:spPr>
        <p:txBody>
          <a:bodyPr wrap="square" rtlCol="0">
            <a:spAutoFit/>
          </a:bodyPr>
          <a:lstStyle/>
          <a:p>
            <a:pPr algn="ctr"/>
            <a:r>
              <a:rPr lang="en-US" sz="2800" b="1" dirty="0"/>
              <a:t>VMM-managed %</a:t>
            </a:r>
            <a:r>
              <a:rPr lang="en-US" sz="2800" b="1" dirty="0" err="1"/>
              <a:t>ept</a:t>
            </a:r>
            <a:endParaRPr lang="en-US" sz="2800" b="1" dirty="0"/>
          </a:p>
        </p:txBody>
      </p:sp>
      <p:sp>
        <p:nvSpPr>
          <p:cNvPr id="18" name="TextBox 17">
            <a:extLst>
              <a:ext uri="{FF2B5EF4-FFF2-40B4-BE49-F238E27FC236}">
                <a16:creationId xmlns:a16="http://schemas.microsoft.com/office/drawing/2014/main" id="{7130F0E9-899E-4F4E-94E3-CB1369FC86AD}"/>
              </a:ext>
            </a:extLst>
          </p:cNvPr>
          <p:cNvSpPr txBox="1"/>
          <p:nvPr/>
        </p:nvSpPr>
        <p:spPr>
          <a:xfrm>
            <a:off x="8056350" y="314915"/>
            <a:ext cx="3564212" cy="523220"/>
          </a:xfrm>
          <a:prstGeom prst="rect">
            <a:avLst/>
          </a:prstGeom>
          <a:noFill/>
        </p:spPr>
        <p:txBody>
          <a:bodyPr wrap="square" rtlCol="0">
            <a:spAutoFit/>
          </a:bodyPr>
          <a:lstStyle/>
          <a:p>
            <a:pPr algn="ctr"/>
            <a:r>
              <a:rPr lang="en-US" sz="2800" b="1" dirty="0"/>
              <a:t>(i.e., pointer to PML4)</a:t>
            </a:r>
          </a:p>
        </p:txBody>
      </p:sp>
      <p:cxnSp>
        <p:nvCxnSpPr>
          <p:cNvPr id="19" name="Straight Connector 18">
            <a:extLst>
              <a:ext uri="{FF2B5EF4-FFF2-40B4-BE49-F238E27FC236}">
                <a16:creationId xmlns:a16="http://schemas.microsoft.com/office/drawing/2014/main" id="{BFAD385C-F2E4-412D-8EE6-7776D132A81D}"/>
              </a:ext>
            </a:extLst>
          </p:cNvPr>
          <p:cNvCxnSpPr>
            <a:cxnSpLocks/>
          </p:cNvCxnSpPr>
          <p:nvPr/>
        </p:nvCxnSpPr>
        <p:spPr bwMode="auto">
          <a:xfrm>
            <a:off x="9815595" y="1275311"/>
            <a:ext cx="0" cy="325778"/>
          </a:xfrm>
          <a:prstGeom prst="line">
            <a:avLst/>
          </a:prstGeom>
          <a:solidFill>
            <a:schemeClr val="accent1"/>
          </a:solidFill>
          <a:ln w="9525" cap="flat" cmpd="sng" algn="ctr">
            <a:solidFill>
              <a:schemeClr val="tx1"/>
            </a:solidFill>
            <a:prstDash val="solid"/>
            <a:round/>
            <a:headEnd type="none" w="med" len="med"/>
            <a:tailEnd type="triangle" w="lg" len="lg"/>
          </a:ln>
          <a:effectLst/>
        </p:spPr>
      </p:cxnSp>
      <p:sp>
        <p:nvSpPr>
          <p:cNvPr id="21" name="Rectangle 20">
            <a:extLst>
              <a:ext uri="{FF2B5EF4-FFF2-40B4-BE49-F238E27FC236}">
                <a16:creationId xmlns:a16="http://schemas.microsoft.com/office/drawing/2014/main" id="{C5F0D738-3CE6-4FCE-9800-7169C39BBA0F}"/>
              </a:ext>
            </a:extLst>
          </p:cNvPr>
          <p:cNvSpPr/>
          <p:nvPr/>
        </p:nvSpPr>
        <p:spPr>
          <a:xfrm>
            <a:off x="9522272" y="1447695"/>
            <a:ext cx="593432" cy="584775"/>
          </a:xfrm>
          <a:prstGeom prst="rect">
            <a:avLst/>
          </a:prstGeom>
        </p:spPr>
        <p:txBody>
          <a:bodyPr wrap="none">
            <a:spAutoFit/>
          </a:bodyPr>
          <a:lstStyle/>
          <a:p>
            <a:r>
              <a:rPr lang="en-US" sz="3200" dirty="0">
                <a:solidFill>
                  <a:srgbClr val="222222"/>
                </a:solidFill>
                <a:latin typeface="Roboto" panose="02000000000000000000" pitchFamily="2" charset="0"/>
              </a:rPr>
              <a:t>⊕</a:t>
            </a:r>
            <a:endParaRPr lang="en-US" sz="3200" dirty="0"/>
          </a:p>
        </p:txBody>
      </p:sp>
      <p:sp>
        <p:nvSpPr>
          <p:cNvPr id="23" name="Right Bracket 22">
            <a:extLst>
              <a:ext uri="{FF2B5EF4-FFF2-40B4-BE49-F238E27FC236}">
                <a16:creationId xmlns:a16="http://schemas.microsoft.com/office/drawing/2014/main" id="{76F7AB71-A606-4269-BC83-1DA9266F57EF}"/>
              </a:ext>
            </a:extLst>
          </p:cNvPr>
          <p:cNvSpPr/>
          <p:nvPr/>
        </p:nvSpPr>
        <p:spPr>
          <a:xfrm rot="5400000">
            <a:off x="6328735" y="1253943"/>
            <a:ext cx="227717" cy="361525"/>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ight Bracket 23">
            <a:extLst>
              <a:ext uri="{FF2B5EF4-FFF2-40B4-BE49-F238E27FC236}">
                <a16:creationId xmlns:a16="http://schemas.microsoft.com/office/drawing/2014/main" id="{4A11A36D-EB95-4901-93F6-3D69DACF48CE}"/>
              </a:ext>
            </a:extLst>
          </p:cNvPr>
          <p:cNvSpPr/>
          <p:nvPr/>
        </p:nvSpPr>
        <p:spPr>
          <a:xfrm rot="5400000">
            <a:off x="5909635" y="1247119"/>
            <a:ext cx="227717" cy="361525"/>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ight Bracket 24">
            <a:extLst>
              <a:ext uri="{FF2B5EF4-FFF2-40B4-BE49-F238E27FC236}">
                <a16:creationId xmlns:a16="http://schemas.microsoft.com/office/drawing/2014/main" id="{2932A55B-46BD-44B8-9482-047670928F88}"/>
              </a:ext>
            </a:extLst>
          </p:cNvPr>
          <p:cNvSpPr/>
          <p:nvPr/>
        </p:nvSpPr>
        <p:spPr>
          <a:xfrm rot="5400000">
            <a:off x="5490535" y="1247119"/>
            <a:ext cx="227717" cy="361525"/>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Right Bracket 25">
            <a:extLst>
              <a:ext uri="{FF2B5EF4-FFF2-40B4-BE49-F238E27FC236}">
                <a16:creationId xmlns:a16="http://schemas.microsoft.com/office/drawing/2014/main" id="{CE4AE96E-7E61-4264-B5F7-EC334E1BF048}"/>
              </a:ext>
            </a:extLst>
          </p:cNvPr>
          <p:cNvSpPr/>
          <p:nvPr/>
        </p:nvSpPr>
        <p:spPr>
          <a:xfrm rot="5400000">
            <a:off x="5071435" y="1247119"/>
            <a:ext cx="227717" cy="361525"/>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89445C8A-B5E0-4A94-AB3D-4FDC68B9C526}"/>
              </a:ext>
            </a:extLst>
          </p:cNvPr>
          <p:cNvCxnSpPr>
            <a:cxnSpLocks/>
          </p:cNvCxnSpPr>
          <p:nvPr/>
        </p:nvCxnSpPr>
        <p:spPr bwMode="auto">
          <a:xfrm>
            <a:off x="5180185" y="1534686"/>
            <a:ext cx="0" cy="225625"/>
          </a:xfrm>
          <a:prstGeom prst="line">
            <a:avLst/>
          </a:prstGeom>
          <a:solidFill>
            <a:schemeClr val="accent1"/>
          </a:solidFill>
          <a:ln w="9525" cap="flat" cmpd="sng" algn="ctr">
            <a:solidFill>
              <a:schemeClr val="tx1"/>
            </a:solidFill>
            <a:prstDash val="solid"/>
            <a:round/>
            <a:headEnd type="none" w="med" len="med"/>
            <a:tailEnd type="none" w="lg" len="lg"/>
          </a:ln>
          <a:effectLst/>
        </p:spPr>
      </p:cxnSp>
      <p:cxnSp>
        <p:nvCxnSpPr>
          <p:cNvPr id="29" name="Straight Connector 28">
            <a:extLst>
              <a:ext uri="{FF2B5EF4-FFF2-40B4-BE49-F238E27FC236}">
                <a16:creationId xmlns:a16="http://schemas.microsoft.com/office/drawing/2014/main" id="{5026C364-089C-45F3-8DD6-32BB8FC72219}"/>
              </a:ext>
            </a:extLst>
          </p:cNvPr>
          <p:cNvCxnSpPr>
            <a:cxnSpLocks/>
          </p:cNvCxnSpPr>
          <p:nvPr/>
        </p:nvCxnSpPr>
        <p:spPr bwMode="auto">
          <a:xfrm>
            <a:off x="5173835" y="1759132"/>
            <a:ext cx="4497522" cy="0"/>
          </a:xfrm>
          <a:prstGeom prst="line">
            <a:avLst/>
          </a:prstGeom>
          <a:solidFill>
            <a:schemeClr val="accent1"/>
          </a:solidFill>
          <a:ln w="9525" cap="flat" cmpd="sng" algn="ctr">
            <a:solidFill>
              <a:schemeClr val="tx1"/>
            </a:solidFill>
            <a:prstDash val="solid"/>
            <a:round/>
            <a:headEnd type="none" w="med" len="med"/>
            <a:tailEnd type="triangle" w="lg" len="lg"/>
          </a:ln>
          <a:effectLst/>
        </p:spPr>
      </p:cxnSp>
      <p:cxnSp>
        <p:nvCxnSpPr>
          <p:cNvPr id="34" name="Straight Connector 33">
            <a:extLst>
              <a:ext uri="{FF2B5EF4-FFF2-40B4-BE49-F238E27FC236}">
                <a16:creationId xmlns:a16="http://schemas.microsoft.com/office/drawing/2014/main" id="{A10574FD-5CE5-4526-BCE7-C9B6FD99D694}"/>
              </a:ext>
            </a:extLst>
          </p:cNvPr>
          <p:cNvCxnSpPr>
            <a:cxnSpLocks/>
          </p:cNvCxnSpPr>
          <p:nvPr/>
        </p:nvCxnSpPr>
        <p:spPr bwMode="auto">
          <a:xfrm>
            <a:off x="9815595" y="1905824"/>
            <a:ext cx="0" cy="325778"/>
          </a:xfrm>
          <a:prstGeom prst="line">
            <a:avLst/>
          </a:prstGeom>
          <a:solidFill>
            <a:schemeClr val="accent1"/>
          </a:solidFill>
          <a:ln w="9525" cap="flat" cmpd="sng" algn="ctr">
            <a:solidFill>
              <a:schemeClr val="tx1"/>
            </a:solidFill>
            <a:prstDash val="solid"/>
            <a:round/>
            <a:headEnd type="none" w="med" len="med"/>
            <a:tailEnd type="triangle" w="lg" len="lg"/>
          </a:ln>
          <a:effectLst/>
        </p:spPr>
      </p:cxnSp>
      <p:grpSp>
        <p:nvGrpSpPr>
          <p:cNvPr id="35" name="Group 34">
            <a:extLst>
              <a:ext uri="{FF2B5EF4-FFF2-40B4-BE49-F238E27FC236}">
                <a16:creationId xmlns:a16="http://schemas.microsoft.com/office/drawing/2014/main" id="{4815F359-13A0-4FD2-A936-C9E3E46EF459}"/>
              </a:ext>
            </a:extLst>
          </p:cNvPr>
          <p:cNvGrpSpPr/>
          <p:nvPr/>
        </p:nvGrpSpPr>
        <p:grpSpPr>
          <a:xfrm>
            <a:off x="8744397" y="2156910"/>
            <a:ext cx="2188117" cy="523220"/>
            <a:chOff x="1410366" y="4720741"/>
            <a:chExt cx="1425461" cy="523220"/>
          </a:xfrm>
        </p:grpSpPr>
        <p:sp>
          <p:nvSpPr>
            <p:cNvPr id="36" name="Rectangle 35">
              <a:extLst>
                <a:ext uri="{FF2B5EF4-FFF2-40B4-BE49-F238E27FC236}">
                  <a16:creationId xmlns:a16="http://schemas.microsoft.com/office/drawing/2014/main" id="{036A9707-0DCD-4069-B3F8-DDCC9FCFC9B5}"/>
                </a:ext>
              </a:extLst>
            </p:cNvPr>
            <p:cNvSpPr/>
            <p:nvPr/>
          </p:nvSpPr>
          <p:spPr bwMode="auto">
            <a:xfrm>
              <a:off x="1410366" y="4791992"/>
              <a:ext cx="1425461" cy="40192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ＭＳ Ｐゴシック" pitchFamily="-96" charset="-128"/>
              </a:endParaRPr>
            </a:p>
          </p:txBody>
        </p:sp>
        <p:sp>
          <p:nvSpPr>
            <p:cNvPr id="37" name="TextBox 36">
              <a:extLst>
                <a:ext uri="{FF2B5EF4-FFF2-40B4-BE49-F238E27FC236}">
                  <a16:creationId xmlns:a16="http://schemas.microsoft.com/office/drawing/2014/main" id="{BFD4DDBA-07F1-4CB3-8E30-B590B7C420AC}"/>
                </a:ext>
              </a:extLst>
            </p:cNvPr>
            <p:cNvSpPr txBox="1"/>
            <p:nvPr/>
          </p:nvSpPr>
          <p:spPr>
            <a:xfrm>
              <a:off x="1605443" y="4720741"/>
              <a:ext cx="989296" cy="523220"/>
            </a:xfrm>
            <a:prstGeom prst="rect">
              <a:avLst/>
            </a:prstGeom>
            <a:noFill/>
          </p:spPr>
          <p:txBody>
            <a:bodyPr wrap="square" rtlCol="0">
              <a:spAutoFit/>
            </a:bodyPr>
            <a:lstStyle/>
            <a:p>
              <a:pPr algn="ctr"/>
              <a:r>
                <a:rPr lang="en-US" sz="2800" b="1" dirty="0" err="1"/>
                <a:t>hPA</a:t>
              </a:r>
              <a:endParaRPr lang="en-US" sz="2800" b="1" dirty="0"/>
            </a:p>
          </p:txBody>
        </p:sp>
      </p:grpSp>
      <p:cxnSp>
        <p:nvCxnSpPr>
          <p:cNvPr id="38" name="Straight Connector 37">
            <a:extLst>
              <a:ext uri="{FF2B5EF4-FFF2-40B4-BE49-F238E27FC236}">
                <a16:creationId xmlns:a16="http://schemas.microsoft.com/office/drawing/2014/main" id="{6B79A844-0822-4E90-956F-8E215CA6FDD1}"/>
              </a:ext>
            </a:extLst>
          </p:cNvPr>
          <p:cNvCxnSpPr>
            <a:cxnSpLocks/>
          </p:cNvCxnSpPr>
          <p:nvPr/>
        </p:nvCxnSpPr>
        <p:spPr bwMode="auto">
          <a:xfrm>
            <a:off x="9812202" y="2632186"/>
            <a:ext cx="0" cy="325778"/>
          </a:xfrm>
          <a:prstGeom prst="line">
            <a:avLst/>
          </a:prstGeom>
          <a:solidFill>
            <a:schemeClr val="accent1"/>
          </a:solidFill>
          <a:ln w="9525" cap="flat" cmpd="sng" algn="ctr">
            <a:solidFill>
              <a:schemeClr val="tx1"/>
            </a:solidFill>
            <a:prstDash val="solid"/>
            <a:round/>
            <a:headEnd type="none" w="med" len="med"/>
            <a:tailEnd type="triangle" w="lg" len="lg"/>
          </a:ln>
          <a:effectLst/>
        </p:spPr>
      </p:cxnSp>
      <p:sp>
        <p:nvSpPr>
          <p:cNvPr id="39" name="Rectangle 38">
            <a:extLst>
              <a:ext uri="{FF2B5EF4-FFF2-40B4-BE49-F238E27FC236}">
                <a16:creationId xmlns:a16="http://schemas.microsoft.com/office/drawing/2014/main" id="{572B4CE0-5253-4B1D-B9D7-FF98FB8BD8AF}"/>
              </a:ext>
            </a:extLst>
          </p:cNvPr>
          <p:cNvSpPr/>
          <p:nvPr/>
        </p:nvSpPr>
        <p:spPr>
          <a:xfrm>
            <a:off x="9518879" y="2804570"/>
            <a:ext cx="593432" cy="584775"/>
          </a:xfrm>
          <a:prstGeom prst="rect">
            <a:avLst/>
          </a:prstGeom>
        </p:spPr>
        <p:txBody>
          <a:bodyPr wrap="none">
            <a:spAutoFit/>
          </a:bodyPr>
          <a:lstStyle/>
          <a:p>
            <a:r>
              <a:rPr lang="en-US" sz="3200" dirty="0">
                <a:solidFill>
                  <a:srgbClr val="222222"/>
                </a:solidFill>
                <a:latin typeface="Roboto" panose="02000000000000000000" pitchFamily="2" charset="0"/>
              </a:rPr>
              <a:t>⊕</a:t>
            </a:r>
            <a:endParaRPr lang="en-US" sz="3200" dirty="0"/>
          </a:p>
        </p:txBody>
      </p:sp>
      <p:cxnSp>
        <p:nvCxnSpPr>
          <p:cNvPr id="40" name="Straight Connector 39">
            <a:extLst>
              <a:ext uri="{FF2B5EF4-FFF2-40B4-BE49-F238E27FC236}">
                <a16:creationId xmlns:a16="http://schemas.microsoft.com/office/drawing/2014/main" id="{006FA446-1D76-416E-8EFF-A7937F92C6A7}"/>
              </a:ext>
            </a:extLst>
          </p:cNvPr>
          <p:cNvCxnSpPr>
            <a:cxnSpLocks/>
          </p:cNvCxnSpPr>
          <p:nvPr/>
        </p:nvCxnSpPr>
        <p:spPr bwMode="auto">
          <a:xfrm>
            <a:off x="9815595" y="3262699"/>
            <a:ext cx="0" cy="325778"/>
          </a:xfrm>
          <a:prstGeom prst="line">
            <a:avLst/>
          </a:prstGeom>
          <a:solidFill>
            <a:schemeClr val="accent1"/>
          </a:solidFill>
          <a:ln w="9525" cap="flat" cmpd="sng" algn="ctr">
            <a:solidFill>
              <a:schemeClr val="tx1"/>
            </a:solidFill>
            <a:prstDash val="solid"/>
            <a:round/>
            <a:headEnd type="none" w="med" len="med"/>
            <a:tailEnd type="triangle" w="lg" len="lg"/>
          </a:ln>
          <a:effectLst/>
        </p:spPr>
      </p:cxnSp>
      <p:grpSp>
        <p:nvGrpSpPr>
          <p:cNvPr id="41" name="Group 40">
            <a:extLst>
              <a:ext uri="{FF2B5EF4-FFF2-40B4-BE49-F238E27FC236}">
                <a16:creationId xmlns:a16="http://schemas.microsoft.com/office/drawing/2014/main" id="{9329FAAB-ABB9-46BB-9704-FF64B88FAB5D}"/>
              </a:ext>
            </a:extLst>
          </p:cNvPr>
          <p:cNvGrpSpPr/>
          <p:nvPr/>
        </p:nvGrpSpPr>
        <p:grpSpPr>
          <a:xfrm>
            <a:off x="8744397" y="3513785"/>
            <a:ext cx="2188117" cy="523220"/>
            <a:chOff x="1410366" y="4720741"/>
            <a:chExt cx="1425461" cy="523220"/>
          </a:xfrm>
        </p:grpSpPr>
        <p:sp>
          <p:nvSpPr>
            <p:cNvPr id="42" name="Rectangle 41">
              <a:extLst>
                <a:ext uri="{FF2B5EF4-FFF2-40B4-BE49-F238E27FC236}">
                  <a16:creationId xmlns:a16="http://schemas.microsoft.com/office/drawing/2014/main" id="{3C697030-F372-412D-8849-93765EEED672}"/>
                </a:ext>
              </a:extLst>
            </p:cNvPr>
            <p:cNvSpPr/>
            <p:nvPr/>
          </p:nvSpPr>
          <p:spPr bwMode="auto">
            <a:xfrm>
              <a:off x="1410366" y="4791992"/>
              <a:ext cx="1425461" cy="40192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ＭＳ Ｐゴシック" pitchFamily="-96" charset="-128"/>
              </a:endParaRPr>
            </a:p>
          </p:txBody>
        </p:sp>
        <p:sp>
          <p:nvSpPr>
            <p:cNvPr id="43" name="TextBox 42">
              <a:extLst>
                <a:ext uri="{FF2B5EF4-FFF2-40B4-BE49-F238E27FC236}">
                  <a16:creationId xmlns:a16="http://schemas.microsoft.com/office/drawing/2014/main" id="{1FF54AC6-50E2-4A58-8E26-C5F71593B2FA}"/>
                </a:ext>
              </a:extLst>
            </p:cNvPr>
            <p:cNvSpPr txBox="1"/>
            <p:nvPr/>
          </p:nvSpPr>
          <p:spPr>
            <a:xfrm>
              <a:off x="1605443" y="4720741"/>
              <a:ext cx="989296" cy="523220"/>
            </a:xfrm>
            <a:prstGeom prst="rect">
              <a:avLst/>
            </a:prstGeom>
            <a:noFill/>
          </p:spPr>
          <p:txBody>
            <a:bodyPr wrap="square" rtlCol="0">
              <a:spAutoFit/>
            </a:bodyPr>
            <a:lstStyle/>
            <a:p>
              <a:pPr algn="ctr"/>
              <a:r>
                <a:rPr lang="en-US" sz="2800" b="1" dirty="0" err="1"/>
                <a:t>hPA</a:t>
              </a:r>
              <a:endParaRPr lang="en-US" sz="2800" b="1" dirty="0"/>
            </a:p>
          </p:txBody>
        </p:sp>
      </p:grpSp>
      <p:cxnSp>
        <p:nvCxnSpPr>
          <p:cNvPr id="64" name="Straight Connector 63">
            <a:extLst>
              <a:ext uri="{FF2B5EF4-FFF2-40B4-BE49-F238E27FC236}">
                <a16:creationId xmlns:a16="http://schemas.microsoft.com/office/drawing/2014/main" id="{35FCAE77-4B45-45AE-8A82-200E7F81B094}"/>
              </a:ext>
            </a:extLst>
          </p:cNvPr>
          <p:cNvCxnSpPr>
            <a:cxnSpLocks/>
          </p:cNvCxnSpPr>
          <p:nvPr/>
        </p:nvCxnSpPr>
        <p:spPr bwMode="auto">
          <a:xfrm>
            <a:off x="9815595" y="3979475"/>
            <a:ext cx="0" cy="325778"/>
          </a:xfrm>
          <a:prstGeom prst="line">
            <a:avLst/>
          </a:prstGeom>
          <a:solidFill>
            <a:schemeClr val="accent1"/>
          </a:solidFill>
          <a:ln w="9525" cap="flat" cmpd="sng" algn="ctr">
            <a:solidFill>
              <a:schemeClr val="tx1"/>
            </a:solidFill>
            <a:prstDash val="solid"/>
            <a:round/>
            <a:headEnd type="none" w="med" len="med"/>
            <a:tailEnd type="triangle" w="lg" len="lg"/>
          </a:ln>
          <a:effectLst/>
        </p:spPr>
      </p:cxnSp>
      <p:sp>
        <p:nvSpPr>
          <p:cNvPr id="65" name="Rectangle 64">
            <a:extLst>
              <a:ext uri="{FF2B5EF4-FFF2-40B4-BE49-F238E27FC236}">
                <a16:creationId xmlns:a16="http://schemas.microsoft.com/office/drawing/2014/main" id="{29D96376-9FE6-46A4-BD81-DB1035479900}"/>
              </a:ext>
            </a:extLst>
          </p:cNvPr>
          <p:cNvSpPr/>
          <p:nvPr/>
        </p:nvSpPr>
        <p:spPr>
          <a:xfrm>
            <a:off x="9522272" y="4151859"/>
            <a:ext cx="593432" cy="584775"/>
          </a:xfrm>
          <a:prstGeom prst="rect">
            <a:avLst/>
          </a:prstGeom>
        </p:spPr>
        <p:txBody>
          <a:bodyPr wrap="none">
            <a:spAutoFit/>
          </a:bodyPr>
          <a:lstStyle/>
          <a:p>
            <a:r>
              <a:rPr lang="en-US" sz="3200" dirty="0">
                <a:solidFill>
                  <a:srgbClr val="222222"/>
                </a:solidFill>
                <a:latin typeface="Roboto" panose="02000000000000000000" pitchFamily="2" charset="0"/>
              </a:rPr>
              <a:t>⊕</a:t>
            </a:r>
            <a:endParaRPr lang="en-US" sz="3200" dirty="0"/>
          </a:p>
        </p:txBody>
      </p:sp>
      <p:cxnSp>
        <p:nvCxnSpPr>
          <p:cNvPr id="66" name="Straight Connector 65">
            <a:extLst>
              <a:ext uri="{FF2B5EF4-FFF2-40B4-BE49-F238E27FC236}">
                <a16:creationId xmlns:a16="http://schemas.microsoft.com/office/drawing/2014/main" id="{650D64FC-526D-4F27-AC9E-950C2B1119C3}"/>
              </a:ext>
            </a:extLst>
          </p:cNvPr>
          <p:cNvCxnSpPr>
            <a:cxnSpLocks/>
          </p:cNvCxnSpPr>
          <p:nvPr/>
        </p:nvCxnSpPr>
        <p:spPr bwMode="auto">
          <a:xfrm>
            <a:off x="9815595" y="4609988"/>
            <a:ext cx="0" cy="325778"/>
          </a:xfrm>
          <a:prstGeom prst="line">
            <a:avLst/>
          </a:prstGeom>
          <a:solidFill>
            <a:schemeClr val="accent1"/>
          </a:solidFill>
          <a:ln w="9525" cap="flat" cmpd="sng" algn="ctr">
            <a:solidFill>
              <a:schemeClr val="tx1"/>
            </a:solidFill>
            <a:prstDash val="solid"/>
            <a:round/>
            <a:headEnd type="none" w="med" len="med"/>
            <a:tailEnd type="triangle" w="lg" len="lg"/>
          </a:ln>
          <a:effectLst/>
        </p:spPr>
      </p:cxnSp>
      <p:grpSp>
        <p:nvGrpSpPr>
          <p:cNvPr id="67" name="Group 66">
            <a:extLst>
              <a:ext uri="{FF2B5EF4-FFF2-40B4-BE49-F238E27FC236}">
                <a16:creationId xmlns:a16="http://schemas.microsoft.com/office/drawing/2014/main" id="{D7DDA655-62CF-4130-AEFF-5CB5E6FF81D6}"/>
              </a:ext>
            </a:extLst>
          </p:cNvPr>
          <p:cNvGrpSpPr/>
          <p:nvPr/>
        </p:nvGrpSpPr>
        <p:grpSpPr>
          <a:xfrm>
            <a:off x="8744397" y="4861074"/>
            <a:ext cx="2188117" cy="523220"/>
            <a:chOff x="1410366" y="4720741"/>
            <a:chExt cx="1425461" cy="523220"/>
          </a:xfrm>
        </p:grpSpPr>
        <p:sp>
          <p:nvSpPr>
            <p:cNvPr id="68" name="Rectangle 67">
              <a:extLst>
                <a:ext uri="{FF2B5EF4-FFF2-40B4-BE49-F238E27FC236}">
                  <a16:creationId xmlns:a16="http://schemas.microsoft.com/office/drawing/2014/main" id="{B89E5375-6A38-4BC1-B7AF-AB5B9E325BDC}"/>
                </a:ext>
              </a:extLst>
            </p:cNvPr>
            <p:cNvSpPr/>
            <p:nvPr/>
          </p:nvSpPr>
          <p:spPr bwMode="auto">
            <a:xfrm>
              <a:off x="1410366" y="4791992"/>
              <a:ext cx="1425461" cy="40192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ＭＳ Ｐゴシック" pitchFamily="-96" charset="-128"/>
              </a:endParaRPr>
            </a:p>
          </p:txBody>
        </p:sp>
        <p:sp>
          <p:nvSpPr>
            <p:cNvPr id="69" name="TextBox 68">
              <a:extLst>
                <a:ext uri="{FF2B5EF4-FFF2-40B4-BE49-F238E27FC236}">
                  <a16:creationId xmlns:a16="http://schemas.microsoft.com/office/drawing/2014/main" id="{DB604634-5022-41FF-B30B-06CC0331937F}"/>
                </a:ext>
              </a:extLst>
            </p:cNvPr>
            <p:cNvSpPr txBox="1"/>
            <p:nvPr/>
          </p:nvSpPr>
          <p:spPr>
            <a:xfrm>
              <a:off x="1605443" y="4720741"/>
              <a:ext cx="989296" cy="523220"/>
            </a:xfrm>
            <a:prstGeom prst="rect">
              <a:avLst/>
            </a:prstGeom>
            <a:noFill/>
          </p:spPr>
          <p:txBody>
            <a:bodyPr wrap="square" rtlCol="0">
              <a:spAutoFit/>
            </a:bodyPr>
            <a:lstStyle/>
            <a:p>
              <a:pPr algn="ctr"/>
              <a:r>
                <a:rPr lang="en-US" sz="2800" b="1" dirty="0" err="1"/>
                <a:t>hPA</a:t>
              </a:r>
              <a:endParaRPr lang="en-US" sz="2800" b="1" dirty="0"/>
            </a:p>
          </p:txBody>
        </p:sp>
      </p:grpSp>
      <p:cxnSp>
        <p:nvCxnSpPr>
          <p:cNvPr id="70" name="Straight Connector 69">
            <a:extLst>
              <a:ext uri="{FF2B5EF4-FFF2-40B4-BE49-F238E27FC236}">
                <a16:creationId xmlns:a16="http://schemas.microsoft.com/office/drawing/2014/main" id="{B7D91481-4E07-40DA-ADAC-3F1E7C6EA7F6}"/>
              </a:ext>
            </a:extLst>
          </p:cNvPr>
          <p:cNvCxnSpPr>
            <a:cxnSpLocks/>
          </p:cNvCxnSpPr>
          <p:nvPr/>
        </p:nvCxnSpPr>
        <p:spPr bwMode="auto">
          <a:xfrm>
            <a:off x="9812202" y="5336350"/>
            <a:ext cx="0" cy="325778"/>
          </a:xfrm>
          <a:prstGeom prst="line">
            <a:avLst/>
          </a:prstGeom>
          <a:solidFill>
            <a:schemeClr val="accent1"/>
          </a:solidFill>
          <a:ln w="9525" cap="flat" cmpd="sng" algn="ctr">
            <a:solidFill>
              <a:schemeClr val="tx1"/>
            </a:solidFill>
            <a:prstDash val="solid"/>
            <a:round/>
            <a:headEnd type="none" w="med" len="med"/>
            <a:tailEnd type="triangle" w="lg" len="lg"/>
          </a:ln>
          <a:effectLst/>
        </p:spPr>
      </p:cxnSp>
      <p:sp>
        <p:nvSpPr>
          <p:cNvPr id="71" name="Rectangle 70">
            <a:extLst>
              <a:ext uri="{FF2B5EF4-FFF2-40B4-BE49-F238E27FC236}">
                <a16:creationId xmlns:a16="http://schemas.microsoft.com/office/drawing/2014/main" id="{43193DA7-62A5-4145-A227-C4935686B9CF}"/>
              </a:ext>
            </a:extLst>
          </p:cNvPr>
          <p:cNvSpPr/>
          <p:nvPr/>
        </p:nvSpPr>
        <p:spPr>
          <a:xfrm>
            <a:off x="9518879" y="5508734"/>
            <a:ext cx="593432" cy="584775"/>
          </a:xfrm>
          <a:prstGeom prst="rect">
            <a:avLst/>
          </a:prstGeom>
        </p:spPr>
        <p:txBody>
          <a:bodyPr wrap="none">
            <a:spAutoFit/>
          </a:bodyPr>
          <a:lstStyle/>
          <a:p>
            <a:r>
              <a:rPr lang="en-US" sz="3200" dirty="0">
                <a:solidFill>
                  <a:srgbClr val="222222"/>
                </a:solidFill>
                <a:latin typeface="Roboto" panose="02000000000000000000" pitchFamily="2" charset="0"/>
              </a:rPr>
              <a:t>⊕</a:t>
            </a:r>
            <a:endParaRPr lang="en-US" sz="3200" dirty="0"/>
          </a:p>
        </p:txBody>
      </p:sp>
      <p:cxnSp>
        <p:nvCxnSpPr>
          <p:cNvPr id="72" name="Straight Connector 71">
            <a:extLst>
              <a:ext uri="{FF2B5EF4-FFF2-40B4-BE49-F238E27FC236}">
                <a16:creationId xmlns:a16="http://schemas.microsoft.com/office/drawing/2014/main" id="{E3405F08-B91C-4F2E-9919-47D100F4C9F3}"/>
              </a:ext>
            </a:extLst>
          </p:cNvPr>
          <p:cNvCxnSpPr>
            <a:cxnSpLocks/>
          </p:cNvCxnSpPr>
          <p:nvPr/>
        </p:nvCxnSpPr>
        <p:spPr bwMode="auto">
          <a:xfrm>
            <a:off x="9815595" y="5966863"/>
            <a:ext cx="0" cy="325778"/>
          </a:xfrm>
          <a:prstGeom prst="line">
            <a:avLst/>
          </a:prstGeom>
          <a:solidFill>
            <a:schemeClr val="accent1"/>
          </a:solidFill>
          <a:ln w="9525" cap="flat" cmpd="sng" algn="ctr">
            <a:solidFill>
              <a:schemeClr val="tx1"/>
            </a:solidFill>
            <a:prstDash val="solid"/>
            <a:round/>
            <a:headEnd type="none" w="med" len="med"/>
            <a:tailEnd type="triangle" w="lg" len="lg"/>
          </a:ln>
          <a:effectLst/>
        </p:spPr>
      </p:cxnSp>
      <p:grpSp>
        <p:nvGrpSpPr>
          <p:cNvPr id="73" name="Group 72">
            <a:extLst>
              <a:ext uri="{FF2B5EF4-FFF2-40B4-BE49-F238E27FC236}">
                <a16:creationId xmlns:a16="http://schemas.microsoft.com/office/drawing/2014/main" id="{EDCB9E19-660F-451A-A636-71CF0107297A}"/>
              </a:ext>
            </a:extLst>
          </p:cNvPr>
          <p:cNvGrpSpPr/>
          <p:nvPr/>
        </p:nvGrpSpPr>
        <p:grpSpPr>
          <a:xfrm>
            <a:off x="8744397" y="6217949"/>
            <a:ext cx="2188117" cy="523220"/>
            <a:chOff x="1410366" y="4720741"/>
            <a:chExt cx="1425461" cy="523220"/>
          </a:xfrm>
        </p:grpSpPr>
        <p:sp>
          <p:nvSpPr>
            <p:cNvPr id="74" name="Rectangle 73">
              <a:extLst>
                <a:ext uri="{FF2B5EF4-FFF2-40B4-BE49-F238E27FC236}">
                  <a16:creationId xmlns:a16="http://schemas.microsoft.com/office/drawing/2014/main" id="{A2251D6B-0DEC-4228-98CD-DAF89A186E99}"/>
                </a:ext>
              </a:extLst>
            </p:cNvPr>
            <p:cNvSpPr/>
            <p:nvPr/>
          </p:nvSpPr>
          <p:spPr bwMode="auto">
            <a:xfrm>
              <a:off x="1410366" y="4791992"/>
              <a:ext cx="1425461" cy="40192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ＭＳ Ｐゴシック" pitchFamily="-96" charset="-128"/>
              </a:endParaRPr>
            </a:p>
          </p:txBody>
        </p:sp>
        <p:sp>
          <p:nvSpPr>
            <p:cNvPr id="75" name="TextBox 74">
              <a:extLst>
                <a:ext uri="{FF2B5EF4-FFF2-40B4-BE49-F238E27FC236}">
                  <a16:creationId xmlns:a16="http://schemas.microsoft.com/office/drawing/2014/main" id="{B7A48F3E-C4AA-46DC-9829-ED737E075F57}"/>
                </a:ext>
              </a:extLst>
            </p:cNvPr>
            <p:cNvSpPr txBox="1"/>
            <p:nvPr/>
          </p:nvSpPr>
          <p:spPr>
            <a:xfrm>
              <a:off x="1605443" y="4720741"/>
              <a:ext cx="989296" cy="523220"/>
            </a:xfrm>
            <a:prstGeom prst="rect">
              <a:avLst/>
            </a:prstGeom>
            <a:noFill/>
          </p:spPr>
          <p:txBody>
            <a:bodyPr wrap="square" rtlCol="0">
              <a:spAutoFit/>
            </a:bodyPr>
            <a:lstStyle/>
            <a:p>
              <a:pPr algn="ctr"/>
              <a:r>
                <a:rPr lang="en-US" sz="2800" b="1" dirty="0" err="1"/>
                <a:t>hPA</a:t>
              </a:r>
              <a:endParaRPr lang="en-US" sz="2800" b="1" dirty="0"/>
            </a:p>
          </p:txBody>
        </p:sp>
      </p:grpSp>
      <p:sp>
        <p:nvSpPr>
          <p:cNvPr id="76" name="TextBox 75">
            <a:extLst>
              <a:ext uri="{FF2B5EF4-FFF2-40B4-BE49-F238E27FC236}">
                <a16:creationId xmlns:a16="http://schemas.microsoft.com/office/drawing/2014/main" id="{EA82F25A-C736-4C89-91AD-07DF500952D9}"/>
              </a:ext>
            </a:extLst>
          </p:cNvPr>
          <p:cNvSpPr txBox="1"/>
          <p:nvPr/>
        </p:nvSpPr>
        <p:spPr>
          <a:xfrm>
            <a:off x="7042456" y="1674991"/>
            <a:ext cx="1124606" cy="461665"/>
          </a:xfrm>
          <a:prstGeom prst="rect">
            <a:avLst/>
          </a:prstGeom>
          <a:noFill/>
        </p:spPr>
        <p:txBody>
          <a:bodyPr wrap="square" rtlCol="0">
            <a:spAutoFit/>
          </a:bodyPr>
          <a:lstStyle/>
          <a:p>
            <a:pPr algn="ctr"/>
            <a:r>
              <a:rPr lang="en-US" sz="2400" dirty="0"/>
              <a:t>Index</a:t>
            </a:r>
          </a:p>
        </p:txBody>
      </p:sp>
      <p:cxnSp>
        <p:nvCxnSpPr>
          <p:cNvPr id="77" name="Straight Connector 76">
            <a:extLst>
              <a:ext uri="{FF2B5EF4-FFF2-40B4-BE49-F238E27FC236}">
                <a16:creationId xmlns:a16="http://schemas.microsoft.com/office/drawing/2014/main" id="{69D30B65-6A43-4847-AACB-4A8D5A71E382}"/>
              </a:ext>
            </a:extLst>
          </p:cNvPr>
          <p:cNvCxnSpPr>
            <a:cxnSpLocks/>
          </p:cNvCxnSpPr>
          <p:nvPr/>
        </p:nvCxnSpPr>
        <p:spPr bwMode="auto">
          <a:xfrm>
            <a:off x="5602111" y="3108387"/>
            <a:ext cx="4057816" cy="0"/>
          </a:xfrm>
          <a:prstGeom prst="line">
            <a:avLst/>
          </a:prstGeom>
          <a:solidFill>
            <a:schemeClr val="accent1"/>
          </a:solidFill>
          <a:ln w="9525" cap="flat" cmpd="sng" algn="ctr">
            <a:solidFill>
              <a:schemeClr val="tx1"/>
            </a:solidFill>
            <a:prstDash val="solid"/>
            <a:round/>
            <a:headEnd type="none" w="med" len="med"/>
            <a:tailEnd type="triangle" w="lg" len="lg"/>
          </a:ln>
          <a:effectLst/>
        </p:spPr>
      </p:cxnSp>
      <p:cxnSp>
        <p:nvCxnSpPr>
          <p:cNvPr id="78" name="Straight Connector 77">
            <a:extLst>
              <a:ext uri="{FF2B5EF4-FFF2-40B4-BE49-F238E27FC236}">
                <a16:creationId xmlns:a16="http://schemas.microsoft.com/office/drawing/2014/main" id="{B8F47E09-0DF3-4F16-BBC9-B4BF9DF9EC79}"/>
              </a:ext>
            </a:extLst>
          </p:cNvPr>
          <p:cNvCxnSpPr>
            <a:cxnSpLocks/>
          </p:cNvCxnSpPr>
          <p:nvPr/>
        </p:nvCxnSpPr>
        <p:spPr bwMode="auto">
          <a:xfrm>
            <a:off x="6021469" y="4455676"/>
            <a:ext cx="3638458" cy="0"/>
          </a:xfrm>
          <a:prstGeom prst="line">
            <a:avLst/>
          </a:prstGeom>
          <a:solidFill>
            <a:schemeClr val="accent1"/>
          </a:solidFill>
          <a:ln w="9525" cap="flat" cmpd="sng" algn="ctr">
            <a:solidFill>
              <a:schemeClr val="tx1"/>
            </a:solidFill>
            <a:prstDash val="solid"/>
            <a:round/>
            <a:headEnd type="none" w="med" len="med"/>
            <a:tailEnd type="triangle" w="lg" len="lg"/>
          </a:ln>
          <a:effectLst/>
        </p:spPr>
      </p:cxnSp>
      <p:cxnSp>
        <p:nvCxnSpPr>
          <p:cNvPr id="79" name="Straight Connector 78">
            <a:extLst>
              <a:ext uri="{FF2B5EF4-FFF2-40B4-BE49-F238E27FC236}">
                <a16:creationId xmlns:a16="http://schemas.microsoft.com/office/drawing/2014/main" id="{AE81A25B-FCDA-4BB2-AB3B-55012AE9F658}"/>
              </a:ext>
            </a:extLst>
          </p:cNvPr>
          <p:cNvCxnSpPr>
            <a:cxnSpLocks/>
          </p:cNvCxnSpPr>
          <p:nvPr/>
        </p:nvCxnSpPr>
        <p:spPr bwMode="auto">
          <a:xfrm>
            <a:off x="6427147" y="5818986"/>
            <a:ext cx="3228662" cy="0"/>
          </a:xfrm>
          <a:prstGeom prst="line">
            <a:avLst/>
          </a:prstGeom>
          <a:solidFill>
            <a:schemeClr val="accent1"/>
          </a:solidFill>
          <a:ln w="9525" cap="flat" cmpd="sng" algn="ctr">
            <a:solidFill>
              <a:schemeClr val="tx1"/>
            </a:solidFill>
            <a:prstDash val="solid"/>
            <a:round/>
            <a:headEnd type="none" w="med" len="med"/>
            <a:tailEnd type="triangle" w="lg" len="lg"/>
          </a:ln>
          <a:effectLst/>
        </p:spPr>
      </p:cxnSp>
      <p:cxnSp>
        <p:nvCxnSpPr>
          <p:cNvPr id="80" name="Straight Connector 79">
            <a:extLst>
              <a:ext uri="{FF2B5EF4-FFF2-40B4-BE49-F238E27FC236}">
                <a16:creationId xmlns:a16="http://schemas.microsoft.com/office/drawing/2014/main" id="{10232E44-A437-4893-AF7B-2C526337768E}"/>
              </a:ext>
            </a:extLst>
          </p:cNvPr>
          <p:cNvCxnSpPr>
            <a:cxnSpLocks/>
            <a:stCxn id="25" idx="2"/>
          </p:cNvCxnSpPr>
          <p:nvPr/>
        </p:nvCxnSpPr>
        <p:spPr bwMode="auto">
          <a:xfrm flipH="1">
            <a:off x="5602111" y="1541740"/>
            <a:ext cx="2282" cy="1555217"/>
          </a:xfrm>
          <a:prstGeom prst="line">
            <a:avLst/>
          </a:prstGeom>
          <a:solidFill>
            <a:schemeClr val="accent1"/>
          </a:solidFill>
          <a:ln w="9525" cap="flat" cmpd="sng" algn="ctr">
            <a:solidFill>
              <a:schemeClr val="tx1"/>
            </a:solidFill>
            <a:prstDash val="solid"/>
            <a:round/>
            <a:headEnd type="none" w="med" len="med"/>
            <a:tailEnd type="none" w="lg" len="lg"/>
          </a:ln>
          <a:effectLst/>
        </p:spPr>
      </p:cxnSp>
      <p:cxnSp>
        <p:nvCxnSpPr>
          <p:cNvPr id="84" name="Straight Connector 83">
            <a:extLst>
              <a:ext uri="{FF2B5EF4-FFF2-40B4-BE49-F238E27FC236}">
                <a16:creationId xmlns:a16="http://schemas.microsoft.com/office/drawing/2014/main" id="{85EB6E36-2B43-460C-8DF4-1DBC8765CDD9}"/>
              </a:ext>
            </a:extLst>
          </p:cNvPr>
          <p:cNvCxnSpPr>
            <a:cxnSpLocks/>
          </p:cNvCxnSpPr>
          <p:nvPr/>
        </p:nvCxnSpPr>
        <p:spPr bwMode="auto">
          <a:xfrm>
            <a:off x="6021469" y="1552187"/>
            <a:ext cx="0" cy="2903489"/>
          </a:xfrm>
          <a:prstGeom prst="line">
            <a:avLst/>
          </a:prstGeom>
          <a:solidFill>
            <a:schemeClr val="accent1"/>
          </a:solidFill>
          <a:ln w="9525" cap="flat" cmpd="sng" algn="ctr">
            <a:solidFill>
              <a:schemeClr val="tx1"/>
            </a:solidFill>
            <a:prstDash val="solid"/>
            <a:round/>
            <a:headEnd type="none" w="med" len="med"/>
            <a:tailEnd type="none" w="lg" len="lg"/>
          </a:ln>
          <a:effectLst/>
        </p:spPr>
      </p:cxnSp>
      <p:cxnSp>
        <p:nvCxnSpPr>
          <p:cNvPr id="90" name="Straight Connector 89">
            <a:extLst>
              <a:ext uri="{FF2B5EF4-FFF2-40B4-BE49-F238E27FC236}">
                <a16:creationId xmlns:a16="http://schemas.microsoft.com/office/drawing/2014/main" id="{9D4157FE-4047-47A8-B314-5A47E5DC90DE}"/>
              </a:ext>
            </a:extLst>
          </p:cNvPr>
          <p:cNvCxnSpPr>
            <a:cxnSpLocks/>
          </p:cNvCxnSpPr>
          <p:nvPr/>
        </p:nvCxnSpPr>
        <p:spPr bwMode="auto">
          <a:xfrm flipH="1">
            <a:off x="6427147" y="1541740"/>
            <a:ext cx="3024" cy="427724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94" name="TextBox 93">
            <a:extLst>
              <a:ext uri="{FF2B5EF4-FFF2-40B4-BE49-F238E27FC236}">
                <a16:creationId xmlns:a16="http://schemas.microsoft.com/office/drawing/2014/main" id="{B8010268-77E9-4C7A-8B48-F2D9DF6758AF}"/>
              </a:ext>
            </a:extLst>
          </p:cNvPr>
          <p:cNvSpPr txBox="1"/>
          <p:nvPr/>
        </p:nvSpPr>
        <p:spPr>
          <a:xfrm>
            <a:off x="7042456" y="3040690"/>
            <a:ext cx="1124606" cy="461665"/>
          </a:xfrm>
          <a:prstGeom prst="rect">
            <a:avLst/>
          </a:prstGeom>
          <a:noFill/>
        </p:spPr>
        <p:txBody>
          <a:bodyPr wrap="square" rtlCol="0">
            <a:spAutoFit/>
          </a:bodyPr>
          <a:lstStyle/>
          <a:p>
            <a:pPr algn="ctr"/>
            <a:r>
              <a:rPr lang="en-US" sz="2400" dirty="0"/>
              <a:t>Index</a:t>
            </a:r>
          </a:p>
        </p:txBody>
      </p:sp>
      <p:sp>
        <p:nvSpPr>
          <p:cNvPr id="95" name="TextBox 94">
            <a:extLst>
              <a:ext uri="{FF2B5EF4-FFF2-40B4-BE49-F238E27FC236}">
                <a16:creationId xmlns:a16="http://schemas.microsoft.com/office/drawing/2014/main" id="{5513953D-D33F-4513-AA16-467D2FA186C2}"/>
              </a:ext>
            </a:extLst>
          </p:cNvPr>
          <p:cNvSpPr txBox="1"/>
          <p:nvPr/>
        </p:nvSpPr>
        <p:spPr>
          <a:xfrm>
            <a:off x="7042456" y="4379155"/>
            <a:ext cx="1124606" cy="461665"/>
          </a:xfrm>
          <a:prstGeom prst="rect">
            <a:avLst/>
          </a:prstGeom>
          <a:noFill/>
        </p:spPr>
        <p:txBody>
          <a:bodyPr wrap="square" rtlCol="0">
            <a:spAutoFit/>
          </a:bodyPr>
          <a:lstStyle/>
          <a:p>
            <a:pPr algn="ctr"/>
            <a:r>
              <a:rPr lang="en-US" sz="2400" dirty="0"/>
              <a:t>Index</a:t>
            </a:r>
          </a:p>
        </p:txBody>
      </p:sp>
      <p:sp>
        <p:nvSpPr>
          <p:cNvPr id="96" name="TextBox 95">
            <a:extLst>
              <a:ext uri="{FF2B5EF4-FFF2-40B4-BE49-F238E27FC236}">
                <a16:creationId xmlns:a16="http://schemas.microsoft.com/office/drawing/2014/main" id="{31A17F87-C658-4CBC-99A3-91BEC5746639}"/>
              </a:ext>
            </a:extLst>
          </p:cNvPr>
          <p:cNvSpPr txBox="1"/>
          <p:nvPr/>
        </p:nvSpPr>
        <p:spPr>
          <a:xfrm>
            <a:off x="7042456" y="5754830"/>
            <a:ext cx="1124606" cy="461665"/>
          </a:xfrm>
          <a:prstGeom prst="rect">
            <a:avLst/>
          </a:prstGeom>
          <a:noFill/>
        </p:spPr>
        <p:txBody>
          <a:bodyPr wrap="square" rtlCol="0">
            <a:spAutoFit/>
          </a:bodyPr>
          <a:lstStyle/>
          <a:p>
            <a:pPr algn="ctr"/>
            <a:r>
              <a:rPr lang="en-US" sz="2400" dirty="0"/>
              <a:t>Index</a:t>
            </a:r>
          </a:p>
        </p:txBody>
      </p:sp>
      <p:sp>
        <p:nvSpPr>
          <p:cNvPr id="97" name="TextBox 96">
            <a:extLst>
              <a:ext uri="{FF2B5EF4-FFF2-40B4-BE49-F238E27FC236}">
                <a16:creationId xmlns:a16="http://schemas.microsoft.com/office/drawing/2014/main" id="{C89EABFC-154E-4FEF-9E82-271D84741AC5}"/>
              </a:ext>
            </a:extLst>
          </p:cNvPr>
          <p:cNvSpPr txBox="1"/>
          <p:nvPr/>
        </p:nvSpPr>
        <p:spPr>
          <a:xfrm>
            <a:off x="9796624" y="1828705"/>
            <a:ext cx="1515569" cy="369332"/>
          </a:xfrm>
          <a:prstGeom prst="rect">
            <a:avLst/>
          </a:prstGeom>
          <a:noFill/>
        </p:spPr>
        <p:txBody>
          <a:bodyPr wrap="square" rtlCol="0">
            <a:spAutoFit/>
          </a:bodyPr>
          <a:lstStyle/>
          <a:p>
            <a:pPr algn="ctr"/>
            <a:r>
              <a:rPr lang="en-US" dirty="0"/>
              <a:t>Memory read</a:t>
            </a:r>
          </a:p>
        </p:txBody>
      </p:sp>
      <p:sp>
        <p:nvSpPr>
          <p:cNvPr id="98" name="TextBox 97">
            <a:extLst>
              <a:ext uri="{FF2B5EF4-FFF2-40B4-BE49-F238E27FC236}">
                <a16:creationId xmlns:a16="http://schemas.microsoft.com/office/drawing/2014/main" id="{AC9F15AB-198E-4D27-BCE3-650E0175D0B7}"/>
              </a:ext>
            </a:extLst>
          </p:cNvPr>
          <p:cNvSpPr txBox="1"/>
          <p:nvPr/>
        </p:nvSpPr>
        <p:spPr>
          <a:xfrm>
            <a:off x="9790353" y="3181819"/>
            <a:ext cx="1515569" cy="369332"/>
          </a:xfrm>
          <a:prstGeom prst="rect">
            <a:avLst/>
          </a:prstGeom>
          <a:noFill/>
        </p:spPr>
        <p:txBody>
          <a:bodyPr wrap="square" rtlCol="0">
            <a:spAutoFit/>
          </a:bodyPr>
          <a:lstStyle/>
          <a:p>
            <a:pPr algn="ctr"/>
            <a:r>
              <a:rPr lang="en-US" dirty="0"/>
              <a:t>Memory read</a:t>
            </a:r>
          </a:p>
        </p:txBody>
      </p:sp>
      <p:sp>
        <p:nvSpPr>
          <p:cNvPr id="99" name="TextBox 98">
            <a:extLst>
              <a:ext uri="{FF2B5EF4-FFF2-40B4-BE49-F238E27FC236}">
                <a16:creationId xmlns:a16="http://schemas.microsoft.com/office/drawing/2014/main" id="{F0F27BDF-9548-4F4E-A505-35054B20258D}"/>
              </a:ext>
            </a:extLst>
          </p:cNvPr>
          <p:cNvSpPr txBox="1"/>
          <p:nvPr/>
        </p:nvSpPr>
        <p:spPr>
          <a:xfrm>
            <a:off x="9790353" y="4544374"/>
            <a:ext cx="1515569" cy="369332"/>
          </a:xfrm>
          <a:prstGeom prst="rect">
            <a:avLst/>
          </a:prstGeom>
          <a:noFill/>
        </p:spPr>
        <p:txBody>
          <a:bodyPr wrap="square" rtlCol="0">
            <a:spAutoFit/>
          </a:bodyPr>
          <a:lstStyle/>
          <a:p>
            <a:pPr algn="ctr"/>
            <a:r>
              <a:rPr lang="en-US" dirty="0"/>
              <a:t>Memory read</a:t>
            </a:r>
          </a:p>
        </p:txBody>
      </p:sp>
      <p:sp>
        <p:nvSpPr>
          <p:cNvPr id="100" name="TextBox 99">
            <a:extLst>
              <a:ext uri="{FF2B5EF4-FFF2-40B4-BE49-F238E27FC236}">
                <a16:creationId xmlns:a16="http://schemas.microsoft.com/office/drawing/2014/main" id="{83D03964-C55F-4753-8563-A674E64BC1DD}"/>
              </a:ext>
            </a:extLst>
          </p:cNvPr>
          <p:cNvSpPr txBox="1"/>
          <p:nvPr/>
        </p:nvSpPr>
        <p:spPr>
          <a:xfrm>
            <a:off x="9790353" y="5899546"/>
            <a:ext cx="1515569" cy="369332"/>
          </a:xfrm>
          <a:prstGeom prst="rect">
            <a:avLst/>
          </a:prstGeom>
          <a:noFill/>
        </p:spPr>
        <p:txBody>
          <a:bodyPr wrap="square" rtlCol="0">
            <a:spAutoFit/>
          </a:bodyPr>
          <a:lstStyle/>
          <a:p>
            <a:pPr algn="ctr"/>
            <a:r>
              <a:rPr lang="en-US" dirty="0"/>
              <a:t>Memory read</a:t>
            </a:r>
          </a:p>
        </p:txBody>
      </p:sp>
      <p:sp>
        <p:nvSpPr>
          <p:cNvPr id="101" name="TextBox 100">
            <a:extLst>
              <a:ext uri="{FF2B5EF4-FFF2-40B4-BE49-F238E27FC236}">
                <a16:creationId xmlns:a16="http://schemas.microsoft.com/office/drawing/2014/main" id="{FDBF5E29-CCC3-4B36-8E5C-1756240688F4}"/>
              </a:ext>
            </a:extLst>
          </p:cNvPr>
          <p:cNvSpPr txBox="1"/>
          <p:nvPr/>
        </p:nvSpPr>
        <p:spPr>
          <a:xfrm>
            <a:off x="10760207" y="2170786"/>
            <a:ext cx="1431793" cy="523220"/>
          </a:xfrm>
          <a:prstGeom prst="rect">
            <a:avLst/>
          </a:prstGeom>
          <a:noFill/>
        </p:spPr>
        <p:txBody>
          <a:bodyPr wrap="square" rtlCol="0">
            <a:spAutoFit/>
          </a:bodyPr>
          <a:lstStyle/>
          <a:p>
            <a:pPr algn="ctr"/>
            <a:r>
              <a:rPr lang="en-US" sz="2800" b="1" dirty="0"/>
              <a:t>PML4E</a:t>
            </a:r>
          </a:p>
        </p:txBody>
      </p:sp>
      <p:sp>
        <p:nvSpPr>
          <p:cNvPr id="102" name="TextBox 101">
            <a:extLst>
              <a:ext uri="{FF2B5EF4-FFF2-40B4-BE49-F238E27FC236}">
                <a16:creationId xmlns:a16="http://schemas.microsoft.com/office/drawing/2014/main" id="{FB4E06E6-36B0-433B-89D9-0C91B07168FD}"/>
              </a:ext>
            </a:extLst>
          </p:cNvPr>
          <p:cNvSpPr txBox="1"/>
          <p:nvPr/>
        </p:nvSpPr>
        <p:spPr>
          <a:xfrm>
            <a:off x="10746447" y="3510897"/>
            <a:ext cx="1404992" cy="523220"/>
          </a:xfrm>
          <a:prstGeom prst="rect">
            <a:avLst/>
          </a:prstGeom>
          <a:noFill/>
        </p:spPr>
        <p:txBody>
          <a:bodyPr wrap="square" rtlCol="0">
            <a:spAutoFit/>
          </a:bodyPr>
          <a:lstStyle/>
          <a:p>
            <a:pPr algn="ctr"/>
            <a:r>
              <a:rPr lang="en-US" sz="2800" b="1" dirty="0"/>
              <a:t>PDPTE</a:t>
            </a:r>
          </a:p>
        </p:txBody>
      </p:sp>
      <p:sp>
        <p:nvSpPr>
          <p:cNvPr id="103" name="TextBox 102">
            <a:extLst>
              <a:ext uri="{FF2B5EF4-FFF2-40B4-BE49-F238E27FC236}">
                <a16:creationId xmlns:a16="http://schemas.microsoft.com/office/drawing/2014/main" id="{3321C80C-3FDD-4CCC-B071-2C3242C19B8F}"/>
              </a:ext>
            </a:extLst>
          </p:cNvPr>
          <p:cNvSpPr txBox="1"/>
          <p:nvPr/>
        </p:nvSpPr>
        <p:spPr>
          <a:xfrm>
            <a:off x="10753480" y="4861074"/>
            <a:ext cx="1042587" cy="523220"/>
          </a:xfrm>
          <a:prstGeom prst="rect">
            <a:avLst/>
          </a:prstGeom>
          <a:noFill/>
        </p:spPr>
        <p:txBody>
          <a:bodyPr wrap="square" rtlCol="0">
            <a:spAutoFit/>
          </a:bodyPr>
          <a:lstStyle/>
          <a:p>
            <a:pPr algn="ctr"/>
            <a:r>
              <a:rPr lang="en-US" sz="2800" b="1" dirty="0"/>
              <a:t>PDE</a:t>
            </a:r>
          </a:p>
        </p:txBody>
      </p:sp>
      <p:sp>
        <p:nvSpPr>
          <p:cNvPr id="104" name="TextBox 103">
            <a:extLst>
              <a:ext uri="{FF2B5EF4-FFF2-40B4-BE49-F238E27FC236}">
                <a16:creationId xmlns:a16="http://schemas.microsoft.com/office/drawing/2014/main" id="{1E9A11AF-B7BC-42C9-B85E-03A40104EB7C}"/>
              </a:ext>
            </a:extLst>
          </p:cNvPr>
          <p:cNvSpPr txBox="1"/>
          <p:nvPr/>
        </p:nvSpPr>
        <p:spPr>
          <a:xfrm>
            <a:off x="10746447" y="6228551"/>
            <a:ext cx="1042587" cy="523220"/>
          </a:xfrm>
          <a:prstGeom prst="rect">
            <a:avLst/>
          </a:prstGeom>
          <a:noFill/>
        </p:spPr>
        <p:txBody>
          <a:bodyPr wrap="square" rtlCol="0">
            <a:spAutoFit/>
          </a:bodyPr>
          <a:lstStyle/>
          <a:p>
            <a:pPr algn="ctr"/>
            <a:r>
              <a:rPr lang="en-US" sz="2800" b="1" dirty="0"/>
              <a:t>PTE</a:t>
            </a:r>
          </a:p>
        </p:txBody>
      </p:sp>
      <p:grpSp>
        <p:nvGrpSpPr>
          <p:cNvPr id="81" name="Group 80">
            <a:extLst>
              <a:ext uri="{FF2B5EF4-FFF2-40B4-BE49-F238E27FC236}">
                <a16:creationId xmlns:a16="http://schemas.microsoft.com/office/drawing/2014/main" id="{846AD319-A140-4E7A-825A-A33A44721591}"/>
              </a:ext>
            </a:extLst>
          </p:cNvPr>
          <p:cNvGrpSpPr/>
          <p:nvPr/>
        </p:nvGrpSpPr>
        <p:grpSpPr>
          <a:xfrm>
            <a:off x="279117" y="4207411"/>
            <a:ext cx="2188117" cy="523220"/>
            <a:chOff x="1410366" y="4720741"/>
            <a:chExt cx="1425461" cy="523220"/>
          </a:xfrm>
        </p:grpSpPr>
        <p:sp>
          <p:nvSpPr>
            <p:cNvPr id="82" name="Rectangle 81">
              <a:extLst>
                <a:ext uri="{FF2B5EF4-FFF2-40B4-BE49-F238E27FC236}">
                  <a16:creationId xmlns:a16="http://schemas.microsoft.com/office/drawing/2014/main" id="{53B7AAB8-CB42-44BC-B7D2-2C81418B8F20}"/>
                </a:ext>
              </a:extLst>
            </p:cNvPr>
            <p:cNvSpPr/>
            <p:nvPr/>
          </p:nvSpPr>
          <p:spPr bwMode="auto">
            <a:xfrm>
              <a:off x="1410366" y="4791992"/>
              <a:ext cx="1425461" cy="40192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ＭＳ Ｐゴシック" pitchFamily="-96" charset="-128"/>
              </a:endParaRPr>
            </a:p>
          </p:txBody>
        </p:sp>
        <p:sp>
          <p:nvSpPr>
            <p:cNvPr id="83" name="TextBox 82">
              <a:extLst>
                <a:ext uri="{FF2B5EF4-FFF2-40B4-BE49-F238E27FC236}">
                  <a16:creationId xmlns:a16="http://schemas.microsoft.com/office/drawing/2014/main" id="{CF75A563-E69E-4756-8154-D4737821B3E3}"/>
                </a:ext>
              </a:extLst>
            </p:cNvPr>
            <p:cNvSpPr txBox="1"/>
            <p:nvPr/>
          </p:nvSpPr>
          <p:spPr>
            <a:xfrm>
              <a:off x="1605443" y="4720741"/>
              <a:ext cx="989296" cy="523220"/>
            </a:xfrm>
            <a:prstGeom prst="rect">
              <a:avLst/>
            </a:prstGeom>
            <a:noFill/>
          </p:spPr>
          <p:txBody>
            <a:bodyPr wrap="square" rtlCol="0">
              <a:spAutoFit/>
            </a:bodyPr>
            <a:lstStyle/>
            <a:p>
              <a:pPr algn="ctr"/>
              <a:r>
                <a:rPr lang="en-US" sz="2800" b="1" dirty="0" err="1"/>
                <a:t>gVA</a:t>
              </a:r>
              <a:endParaRPr lang="en-US" sz="2800" b="1" dirty="0"/>
            </a:p>
          </p:txBody>
        </p:sp>
      </p:grpSp>
      <p:sp>
        <p:nvSpPr>
          <p:cNvPr id="85" name="TextBox 84">
            <a:extLst>
              <a:ext uri="{FF2B5EF4-FFF2-40B4-BE49-F238E27FC236}">
                <a16:creationId xmlns:a16="http://schemas.microsoft.com/office/drawing/2014/main" id="{94E9518B-9025-421B-8390-BFC3BE483D9B}"/>
              </a:ext>
            </a:extLst>
          </p:cNvPr>
          <p:cNvSpPr txBox="1"/>
          <p:nvPr/>
        </p:nvSpPr>
        <p:spPr>
          <a:xfrm>
            <a:off x="259219" y="3152084"/>
            <a:ext cx="2241129" cy="523220"/>
          </a:xfrm>
          <a:prstGeom prst="rect">
            <a:avLst/>
          </a:prstGeom>
          <a:noFill/>
        </p:spPr>
        <p:txBody>
          <a:bodyPr wrap="square" rtlCol="0">
            <a:spAutoFit/>
          </a:bodyPr>
          <a:lstStyle/>
          <a:p>
            <a:pPr algn="ctr"/>
            <a:r>
              <a:rPr lang="en-US" sz="2800" b="1" dirty="0"/>
              <a:t>Guest virtual</a:t>
            </a:r>
          </a:p>
        </p:txBody>
      </p:sp>
      <p:sp>
        <p:nvSpPr>
          <p:cNvPr id="86" name="TextBox 85">
            <a:extLst>
              <a:ext uri="{FF2B5EF4-FFF2-40B4-BE49-F238E27FC236}">
                <a16:creationId xmlns:a16="http://schemas.microsoft.com/office/drawing/2014/main" id="{25115110-0464-4983-851C-EE591C4C2198}"/>
              </a:ext>
            </a:extLst>
          </p:cNvPr>
          <p:cNvSpPr txBox="1"/>
          <p:nvPr/>
        </p:nvSpPr>
        <p:spPr>
          <a:xfrm>
            <a:off x="256751" y="3466999"/>
            <a:ext cx="2232850" cy="523220"/>
          </a:xfrm>
          <a:prstGeom prst="rect">
            <a:avLst/>
          </a:prstGeom>
          <a:noFill/>
        </p:spPr>
        <p:txBody>
          <a:bodyPr wrap="square" rtlCol="0">
            <a:spAutoFit/>
          </a:bodyPr>
          <a:lstStyle/>
          <a:p>
            <a:pPr algn="ctr"/>
            <a:r>
              <a:rPr lang="en-US" sz="2800" b="1" dirty="0"/>
              <a:t>address to</a:t>
            </a:r>
          </a:p>
        </p:txBody>
      </p:sp>
      <p:sp>
        <p:nvSpPr>
          <p:cNvPr id="87" name="TextBox 86">
            <a:extLst>
              <a:ext uri="{FF2B5EF4-FFF2-40B4-BE49-F238E27FC236}">
                <a16:creationId xmlns:a16="http://schemas.microsoft.com/office/drawing/2014/main" id="{FBDF5FFF-4C13-47F5-B2FE-131A2D04B3C1}"/>
              </a:ext>
            </a:extLst>
          </p:cNvPr>
          <p:cNvSpPr txBox="1"/>
          <p:nvPr/>
        </p:nvSpPr>
        <p:spPr>
          <a:xfrm>
            <a:off x="243535" y="3765044"/>
            <a:ext cx="2232850" cy="523220"/>
          </a:xfrm>
          <a:prstGeom prst="rect">
            <a:avLst/>
          </a:prstGeom>
          <a:noFill/>
        </p:spPr>
        <p:txBody>
          <a:bodyPr wrap="square" rtlCol="0">
            <a:spAutoFit/>
          </a:bodyPr>
          <a:lstStyle/>
          <a:p>
            <a:pPr algn="ctr"/>
            <a:r>
              <a:rPr lang="en-US" sz="2800" b="1" dirty="0"/>
              <a:t>translate</a:t>
            </a:r>
          </a:p>
        </p:txBody>
      </p:sp>
      <p:grpSp>
        <p:nvGrpSpPr>
          <p:cNvPr id="88" name="Group 87">
            <a:extLst>
              <a:ext uri="{FF2B5EF4-FFF2-40B4-BE49-F238E27FC236}">
                <a16:creationId xmlns:a16="http://schemas.microsoft.com/office/drawing/2014/main" id="{3D1FD85E-90D4-4F87-A13C-589E7FA8E2DD}"/>
              </a:ext>
            </a:extLst>
          </p:cNvPr>
          <p:cNvGrpSpPr/>
          <p:nvPr/>
        </p:nvGrpSpPr>
        <p:grpSpPr>
          <a:xfrm>
            <a:off x="2695312" y="4214795"/>
            <a:ext cx="2188117" cy="523220"/>
            <a:chOff x="1410366" y="4720741"/>
            <a:chExt cx="1425461" cy="523220"/>
          </a:xfrm>
        </p:grpSpPr>
        <p:sp>
          <p:nvSpPr>
            <p:cNvPr id="89" name="Rectangle 88">
              <a:extLst>
                <a:ext uri="{FF2B5EF4-FFF2-40B4-BE49-F238E27FC236}">
                  <a16:creationId xmlns:a16="http://schemas.microsoft.com/office/drawing/2014/main" id="{2D11F064-5F6C-49DA-ADF5-AAF8501D9045}"/>
                </a:ext>
              </a:extLst>
            </p:cNvPr>
            <p:cNvSpPr/>
            <p:nvPr/>
          </p:nvSpPr>
          <p:spPr bwMode="auto">
            <a:xfrm>
              <a:off x="1410366" y="4791992"/>
              <a:ext cx="1425461" cy="40192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ＭＳ Ｐゴシック" pitchFamily="-96" charset="-128"/>
              </a:endParaRPr>
            </a:p>
          </p:txBody>
        </p:sp>
        <p:sp>
          <p:nvSpPr>
            <p:cNvPr id="91" name="TextBox 90">
              <a:extLst>
                <a:ext uri="{FF2B5EF4-FFF2-40B4-BE49-F238E27FC236}">
                  <a16:creationId xmlns:a16="http://schemas.microsoft.com/office/drawing/2014/main" id="{DE32AD80-0C04-41D8-86CF-A2B407A3F454}"/>
                </a:ext>
              </a:extLst>
            </p:cNvPr>
            <p:cNvSpPr txBox="1"/>
            <p:nvPr/>
          </p:nvSpPr>
          <p:spPr>
            <a:xfrm>
              <a:off x="1605443" y="4720741"/>
              <a:ext cx="989296" cy="523220"/>
            </a:xfrm>
            <a:prstGeom prst="rect">
              <a:avLst/>
            </a:prstGeom>
            <a:noFill/>
          </p:spPr>
          <p:txBody>
            <a:bodyPr wrap="square" rtlCol="0">
              <a:spAutoFit/>
            </a:bodyPr>
            <a:lstStyle/>
            <a:p>
              <a:pPr algn="ctr"/>
              <a:r>
                <a:rPr lang="en-US" sz="2800" b="1" dirty="0" err="1"/>
                <a:t>hPA</a:t>
              </a:r>
              <a:endParaRPr lang="en-US" sz="2800" b="1" dirty="0"/>
            </a:p>
          </p:txBody>
        </p:sp>
      </p:grpSp>
      <p:sp>
        <p:nvSpPr>
          <p:cNvPr id="92" name="TextBox 91">
            <a:extLst>
              <a:ext uri="{FF2B5EF4-FFF2-40B4-BE49-F238E27FC236}">
                <a16:creationId xmlns:a16="http://schemas.microsoft.com/office/drawing/2014/main" id="{27AC8317-A45B-4130-BE14-FA22BCEDE77A}"/>
              </a:ext>
            </a:extLst>
          </p:cNvPr>
          <p:cNvSpPr txBox="1"/>
          <p:nvPr/>
        </p:nvSpPr>
        <p:spPr>
          <a:xfrm>
            <a:off x="2675414" y="3159468"/>
            <a:ext cx="2241129" cy="523220"/>
          </a:xfrm>
          <a:prstGeom prst="rect">
            <a:avLst/>
          </a:prstGeom>
          <a:noFill/>
        </p:spPr>
        <p:txBody>
          <a:bodyPr wrap="square" rtlCol="0">
            <a:spAutoFit/>
          </a:bodyPr>
          <a:lstStyle/>
          <a:p>
            <a:pPr algn="ctr"/>
            <a:r>
              <a:rPr lang="en-US" sz="2800" b="1" dirty="0"/>
              <a:t>Host physical</a:t>
            </a:r>
          </a:p>
        </p:txBody>
      </p:sp>
      <p:sp>
        <p:nvSpPr>
          <p:cNvPr id="93" name="TextBox 92">
            <a:extLst>
              <a:ext uri="{FF2B5EF4-FFF2-40B4-BE49-F238E27FC236}">
                <a16:creationId xmlns:a16="http://schemas.microsoft.com/office/drawing/2014/main" id="{6FB1D497-D56F-4A63-B0ED-B02E73B6CA59}"/>
              </a:ext>
            </a:extLst>
          </p:cNvPr>
          <p:cNvSpPr txBox="1"/>
          <p:nvPr/>
        </p:nvSpPr>
        <p:spPr>
          <a:xfrm>
            <a:off x="2394485" y="3474383"/>
            <a:ext cx="2831919" cy="523220"/>
          </a:xfrm>
          <a:prstGeom prst="rect">
            <a:avLst/>
          </a:prstGeom>
          <a:noFill/>
        </p:spPr>
        <p:txBody>
          <a:bodyPr wrap="square" rtlCol="0">
            <a:spAutoFit/>
          </a:bodyPr>
          <a:lstStyle/>
          <a:p>
            <a:pPr algn="ctr"/>
            <a:r>
              <a:rPr lang="en-US" sz="2800" b="1" dirty="0"/>
              <a:t>address of guest’s</a:t>
            </a:r>
          </a:p>
        </p:txBody>
      </p:sp>
      <p:sp>
        <p:nvSpPr>
          <p:cNvPr id="109" name="TextBox 108">
            <a:extLst>
              <a:ext uri="{FF2B5EF4-FFF2-40B4-BE49-F238E27FC236}">
                <a16:creationId xmlns:a16="http://schemas.microsoft.com/office/drawing/2014/main" id="{2437E6F1-2EAF-46DE-89DF-198FA78098A7}"/>
              </a:ext>
            </a:extLst>
          </p:cNvPr>
          <p:cNvSpPr txBox="1"/>
          <p:nvPr/>
        </p:nvSpPr>
        <p:spPr>
          <a:xfrm>
            <a:off x="2659730" y="3772428"/>
            <a:ext cx="2232850" cy="523220"/>
          </a:xfrm>
          <a:prstGeom prst="rect">
            <a:avLst/>
          </a:prstGeom>
          <a:noFill/>
        </p:spPr>
        <p:txBody>
          <a:bodyPr wrap="square" rtlCol="0">
            <a:spAutoFit/>
          </a:bodyPr>
          <a:lstStyle/>
          <a:p>
            <a:pPr algn="ctr"/>
            <a:r>
              <a:rPr lang="en-US" sz="2800" b="1" dirty="0"/>
              <a:t>L2 table</a:t>
            </a:r>
          </a:p>
        </p:txBody>
      </p:sp>
      <p:cxnSp>
        <p:nvCxnSpPr>
          <p:cNvPr id="110" name="Straight Connector 109">
            <a:extLst>
              <a:ext uri="{FF2B5EF4-FFF2-40B4-BE49-F238E27FC236}">
                <a16:creationId xmlns:a16="http://schemas.microsoft.com/office/drawing/2014/main" id="{0B843F1A-54CA-410E-8EB8-D5867EA2E38C}"/>
              </a:ext>
            </a:extLst>
          </p:cNvPr>
          <p:cNvCxnSpPr>
            <a:cxnSpLocks/>
          </p:cNvCxnSpPr>
          <p:nvPr/>
        </p:nvCxnSpPr>
        <p:spPr bwMode="auto">
          <a:xfrm>
            <a:off x="3751698" y="2763654"/>
            <a:ext cx="0" cy="476447"/>
          </a:xfrm>
          <a:prstGeom prst="line">
            <a:avLst/>
          </a:prstGeom>
          <a:solidFill>
            <a:schemeClr val="accent1"/>
          </a:solidFill>
          <a:ln w="9525" cap="flat" cmpd="sng" algn="ctr">
            <a:solidFill>
              <a:schemeClr val="tx1"/>
            </a:solidFill>
            <a:prstDash val="solid"/>
            <a:round/>
            <a:headEnd type="none" w="med" len="med"/>
            <a:tailEnd type="triangle" w="lg" len="lg"/>
          </a:ln>
          <a:effectLst/>
        </p:spPr>
      </p:cxnSp>
      <p:cxnSp>
        <p:nvCxnSpPr>
          <p:cNvPr id="111" name="Straight Connector 110">
            <a:extLst>
              <a:ext uri="{FF2B5EF4-FFF2-40B4-BE49-F238E27FC236}">
                <a16:creationId xmlns:a16="http://schemas.microsoft.com/office/drawing/2014/main" id="{8C1CCF9E-AD79-4E0B-AA7B-1C9E4E05C7B3}"/>
              </a:ext>
            </a:extLst>
          </p:cNvPr>
          <p:cNvCxnSpPr>
            <a:cxnSpLocks/>
          </p:cNvCxnSpPr>
          <p:nvPr/>
        </p:nvCxnSpPr>
        <p:spPr bwMode="auto">
          <a:xfrm>
            <a:off x="187567" y="2760148"/>
            <a:ext cx="3568440" cy="0"/>
          </a:xfrm>
          <a:prstGeom prst="line">
            <a:avLst/>
          </a:prstGeom>
          <a:solidFill>
            <a:schemeClr val="accent1"/>
          </a:solidFill>
          <a:ln w="9525" cap="flat" cmpd="sng" algn="ctr">
            <a:solidFill>
              <a:schemeClr val="tx1"/>
            </a:solidFill>
            <a:prstDash val="solid"/>
            <a:round/>
            <a:headEnd type="none" w="med" len="med"/>
            <a:tailEnd type="none" w="lg" len="lg"/>
          </a:ln>
          <a:effectLst/>
        </p:spPr>
      </p:cxnSp>
      <p:sp>
        <p:nvSpPr>
          <p:cNvPr id="112" name="TextBox 111">
            <a:extLst>
              <a:ext uri="{FF2B5EF4-FFF2-40B4-BE49-F238E27FC236}">
                <a16:creationId xmlns:a16="http://schemas.microsoft.com/office/drawing/2014/main" id="{08CDEF18-A433-4DDA-9072-54D331265C0A}"/>
              </a:ext>
            </a:extLst>
          </p:cNvPr>
          <p:cNvSpPr txBox="1"/>
          <p:nvPr/>
        </p:nvSpPr>
        <p:spPr>
          <a:xfrm>
            <a:off x="659597" y="2314403"/>
            <a:ext cx="2952415" cy="461665"/>
          </a:xfrm>
          <a:prstGeom prst="rect">
            <a:avLst/>
          </a:prstGeom>
          <a:noFill/>
        </p:spPr>
        <p:txBody>
          <a:bodyPr wrap="square" rtlCol="0">
            <a:spAutoFit/>
          </a:bodyPr>
          <a:lstStyle/>
          <a:p>
            <a:pPr algn="ctr"/>
            <a:r>
              <a:rPr lang="en-US" sz="2400" dirty="0"/>
              <a:t>Output of prior slide</a:t>
            </a:r>
          </a:p>
        </p:txBody>
      </p:sp>
      <p:sp>
        <p:nvSpPr>
          <p:cNvPr id="113" name="Right Bracket 112">
            <a:extLst>
              <a:ext uri="{FF2B5EF4-FFF2-40B4-BE49-F238E27FC236}">
                <a16:creationId xmlns:a16="http://schemas.microsoft.com/office/drawing/2014/main" id="{0D2EF975-8D90-4F5F-884B-264357D489E8}"/>
              </a:ext>
            </a:extLst>
          </p:cNvPr>
          <p:cNvSpPr/>
          <p:nvPr/>
        </p:nvSpPr>
        <p:spPr>
          <a:xfrm rot="5400000">
            <a:off x="1194592" y="4649506"/>
            <a:ext cx="227717" cy="361525"/>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4" name="Straight Connector 113">
            <a:extLst>
              <a:ext uri="{FF2B5EF4-FFF2-40B4-BE49-F238E27FC236}">
                <a16:creationId xmlns:a16="http://schemas.microsoft.com/office/drawing/2014/main" id="{599D5B70-50A3-408E-AA45-DCEBDB980207}"/>
              </a:ext>
            </a:extLst>
          </p:cNvPr>
          <p:cNvCxnSpPr>
            <a:cxnSpLocks/>
          </p:cNvCxnSpPr>
          <p:nvPr/>
        </p:nvCxnSpPr>
        <p:spPr bwMode="auto">
          <a:xfrm>
            <a:off x="1303342" y="4937073"/>
            <a:ext cx="0" cy="225625"/>
          </a:xfrm>
          <a:prstGeom prst="line">
            <a:avLst/>
          </a:prstGeom>
          <a:solidFill>
            <a:schemeClr val="accent1"/>
          </a:solidFill>
          <a:ln w="9525" cap="flat" cmpd="sng" algn="ctr">
            <a:solidFill>
              <a:schemeClr val="tx1"/>
            </a:solidFill>
            <a:prstDash val="solid"/>
            <a:round/>
            <a:headEnd type="none" w="med" len="med"/>
            <a:tailEnd type="none" w="lg" len="lg"/>
          </a:ln>
          <a:effectLst/>
        </p:spPr>
      </p:cxnSp>
      <p:cxnSp>
        <p:nvCxnSpPr>
          <p:cNvPr id="115" name="Straight Connector 114">
            <a:extLst>
              <a:ext uri="{FF2B5EF4-FFF2-40B4-BE49-F238E27FC236}">
                <a16:creationId xmlns:a16="http://schemas.microsoft.com/office/drawing/2014/main" id="{D102281F-3D09-4503-9CE8-172F2F6D2C9B}"/>
              </a:ext>
            </a:extLst>
          </p:cNvPr>
          <p:cNvCxnSpPr>
            <a:cxnSpLocks/>
          </p:cNvCxnSpPr>
          <p:nvPr/>
        </p:nvCxnSpPr>
        <p:spPr bwMode="auto">
          <a:xfrm>
            <a:off x="1303342" y="5162797"/>
            <a:ext cx="2308670" cy="0"/>
          </a:xfrm>
          <a:prstGeom prst="line">
            <a:avLst/>
          </a:prstGeom>
          <a:solidFill>
            <a:schemeClr val="accent1"/>
          </a:solidFill>
          <a:ln w="9525" cap="flat" cmpd="sng" algn="ctr">
            <a:solidFill>
              <a:schemeClr val="tx1"/>
            </a:solidFill>
            <a:prstDash val="solid"/>
            <a:round/>
            <a:headEnd type="none" w="med" len="med"/>
            <a:tailEnd type="triangle" w="lg" len="lg"/>
          </a:ln>
          <a:effectLst/>
        </p:spPr>
      </p:cxnSp>
      <p:cxnSp>
        <p:nvCxnSpPr>
          <p:cNvPr id="119" name="Straight Connector 118">
            <a:extLst>
              <a:ext uri="{FF2B5EF4-FFF2-40B4-BE49-F238E27FC236}">
                <a16:creationId xmlns:a16="http://schemas.microsoft.com/office/drawing/2014/main" id="{290E3BA6-6C63-42E6-9573-766F4A9BDAA6}"/>
              </a:ext>
            </a:extLst>
          </p:cNvPr>
          <p:cNvCxnSpPr>
            <a:cxnSpLocks/>
          </p:cNvCxnSpPr>
          <p:nvPr/>
        </p:nvCxnSpPr>
        <p:spPr bwMode="auto">
          <a:xfrm>
            <a:off x="3774539" y="4689785"/>
            <a:ext cx="0" cy="325778"/>
          </a:xfrm>
          <a:prstGeom prst="line">
            <a:avLst/>
          </a:prstGeom>
          <a:solidFill>
            <a:schemeClr val="accent1"/>
          </a:solidFill>
          <a:ln w="9525" cap="flat" cmpd="sng" algn="ctr">
            <a:solidFill>
              <a:schemeClr val="tx1"/>
            </a:solidFill>
            <a:prstDash val="solid"/>
            <a:round/>
            <a:headEnd type="none" w="med" len="med"/>
            <a:tailEnd type="triangle" w="lg" len="lg"/>
          </a:ln>
          <a:effectLst/>
        </p:spPr>
      </p:cxnSp>
      <p:sp>
        <p:nvSpPr>
          <p:cNvPr id="120" name="Rectangle 119">
            <a:extLst>
              <a:ext uri="{FF2B5EF4-FFF2-40B4-BE49-F238E27FC236}">
                <a16:creationId xmlns:a16="http://schemas.microsoft.com/office/drawing/2014/main" id="{4551B4B9-F310-4CC8-98F1-1BB6869123F7}"/>
              </a:ext>
            </a:extLst>
          </p:cNvPr>
          <p:cNvSpPr/>
          <p:nvPr/>
        </p:nvSpPr>
        <p:spPr>
          <a:xfrm>
            <a:off x="3481216" y="4862169"/>
            <a:ext cx="593432" cy="584775"/>
          </a:xfrm>
          <a:prstGeom prst="rect">
            <a:avLst/>
          </a:prstGeom>
        </p:spPr>
        <p:txBody>
          <a:bodyPr wrap="none">
            <a:spAutoFit/>
          </a:bodyPr>
          <a:lstStyle/>
          <a:p>
            <a:r>
              <a:rPr lang="en-US" sz="3200" dirty="0">
                <a:solidFill>
                  <a:srgbClr val="222222"/>
                </a:solidFill>
                <a:latin typeface="Roboto" panose="02000000000000000000" pitchFamily="2" charset="0"/>
              </a:rPr>
              <a:t>⊕</a:t>
            </a:r>
            <a:endParaRPr lang="en-US" sz="3200" dirty="0"/>
          </a:p>
        </p:txBody>
      </p:sp>
      <p:sp>
        <p:nvSpPr>
          <p:cNvPr id="121" name="TextBox 120">
            <a:extLst>
              <a:ext uri="{FF2B5EF4-FFF2-40B4-BE49-F238E27FC236}">
                <a16:creationId xmlns:a16="http://schemas.microsoft.com/office/drawing/2014/main" id="{7CCFC6AF-3A51-4E5C-BD78-9EF089E8D034}"/>
              </a:ext>
            </a:extLst>
          </p:cNvPr>
          <p:cNvSpPr txBox="1"/>
          <p:nvPr/>
        </p:nvSpPr>
        <p:spPr>
          <a:xfrm>
            <a:off x="3755568" y="5243179"/>
            <a:ext cx="1515569" cy="369332"/>
          </a:xfrm>
          <a:prstGeom prst="rect">
            <a:avLst/>
          </a:prstGeom>
          <a:noFill/>
        </p:spPr>
        <p:txBody>
          <a:bodyPr wrap="square" rtlCol="0">
            <a:spAutoFit/>
          </a:bodyPr>
          <a:lstStyle/>
          <a:p>
            <a:pPr algn="ctr"/>
            <a:r>
              <a:rPr lang="en-US" dirty="0"/>
              <a:t>Memory read</a:t>
            </a:r>
          </a:p>
        </p:txBody>
      </p:sp>
      <p:cxnSp>
        <p:nvCxnSpPr>
          <p:cNvPr id="122" name="Straight Connector 121">
            <a:extLst>
              <a:ext uri="{FF2B5EF4-FFF2-40B4-BE49-F238E27FC236}">
                <a16:creationId xmlns:a16="http://schemas.microsoft.com/office/drawing/2014/main" id="{1BA66A1A-B34C-4B7B-BBE4-5452A1673DB8}"/>
              </a:ext>
            </a:extLst>
          </p:cNvPr>
          <p:cNvCxnSpPr>
            <a:cxnSpLocks/>
          </p:cNvCxnSpPr>
          <p:nvPr/>
        </p:nvCxnSpPr>
        <p:spPr bwMode="auto">
          <a:xfrm>
            <a:off x="3775661" y="5327431"/>
            <a:ext cx="0" cy="325778"/>
          </a:xfrm>
          <a:prstGeom prst="line">
            <a:avLst/>
          </a:prstGeom>
          <a:solidFill>
            <a:schemeClr val="accent1"/>
          </a:solidFill>
          <a:ln w="9525" cap="flat" cmpd="sng" algn="ctr">
            <a:solidFill>
              <a:schemeClr val="tx1"/>
            </a:solidFill>
            <a:prstDash val="solid"/>
            <a:round/>
            <a:headEnd type="none" w="med" len="med"/>
            <a:tailEnd type="triangle" w="lg" len="lg"/>
          </a:ln>
          <a:effectLst/>
        </p:spPr>
      </p:cxnSp>
      <p:grpSp>
        <p:nvGrpSpPr>
          <p:cNvPr id="123" name="Group 122">
            <a:extLst>
              <a:ext uri="{FF2B5EF4-FFF2-40B4-BE49-F238E27FC236}">
                <a16:creationId xmlns:a16="http://schemas.microsoft.com/office/drawing/2014/main" id="{C4926DD9-2F88-4E78-BA2F-28EC19164B4D}"/>
              </a:ext>
            </a:extLst>
          </p:cNvPr>
          <p:cNvGrpSpPr/>
          <p:nvPr/>
        </p:nvGrpSpPr>
        <p:grpSpPr>
          <a:xfrm>
            <a:off x="2704463" y="5578517"/>
            <a:ext cx="2188117" cy="523220"/>
            <a:chOff x="1410366" y="4720741"/>
            <a:chExt cx="1425461" cy="523220"/>
          </a:xfrm>
        </p:grpSpPr>
        <p:sp>
          <p:nvSpPr>
            <p:cNvPr id="124" name="Rectangle 123">
              <a:extLst>
                <a:ext uri="{FF2B5EF4-FFF2-40B4-BE49-F238E27FC236}">
                  <a16:creationId xmlns:a16="http://schemas.microsoft.com/office/drawing/2014/main" id="{EA9491F1-6301-4B4E-B33C-1F38A6A5EDE6}"/>
                </a:ext>
              </a:extLst>
            </p:cNvPr>
            <p:cNvSpPr/>
            <p:nvPr/>
          </p:nvSpPr>
          <p:spPr bwMode="auto">
            <a:xfrm>
              <a:off x="1410366" y="4791992"/>
              <a:ext cx="1425461" cy="40192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ＭＳ Ｐゴシック" pitchFamily="-96" charset="-128"/>
              </a:endParaRPr>
            </a:p>
          </p:txBody>
        </p:sp>
        <p:sp>
          <p:nvSpPr>
            <p:cNvPr id="125" name="TextBox 124">
              <a:extLst>
                <a:ext uri="{FF2B5EF4-FFF2-40B4-BE49-F238E27FC236}">
                  <a16:creationId xmlns:a16="http://schemas.microsoft.com/office/drawing/2014/main" id="{2305C967-FF52-4D99-B09B-4EB8E5498DD4}"/>
                </a:ext>
              </a:extLst>
            </p:cNvPr>
            <p:cNvSpPr txBox="1"/>
            <p:nvPr/>
          </p:nvSpPr>
          <p:spPr>
            <a:xfrm>
              <a:off x="1605443" y="4720741"/>
              <a:ext cx="989296" cy="523220"/>
            </a:xfrm>
            <a:prstGeom prst="rect">
              <a:avLst/>
            </a:prstGeom>
            <a:noFill/>
          </p:spPr>
          <p:txBody>
            <a:bodyPr wrap="square" rtlCol="0">
              <a:spAutoFit/>
            </a:bodyPr>
            <a:lstStyle/>
            <a:p>
              <a:pPr algn="ctr"/>
              <a:r>
                <a:rPr lang="en-US" sz="2800" b="1" dirty="0" err="1"/>
                <a:t>gPA</a:t>
              </a:r>
              <a:endParaRPr lang="en-US" sz="2800" b="1" dirty="0"/>
            </a:p>
          </p:txBody>
        </p:sp>
      </p:grpSp>
      <p:sp>
        <p:nvSpPr>
          <p:cNvPr id="126" name="TextBox 125">
            <a:extLst>
              <a:ext uri="{FF2B5EF4-FFF2-40B4-BE49-F238E27FC236}">
                <a16:creationId xmlns:a16="http://schemas.microsoft.com/office/drawing/2014/main" id="{690213FA-57C8-49CC-831E-EC6F87DC93C6}"/>
              </a:ext>
            </a:extLst>
          </p:cNvPr>
          <p:cNvSpPr txBox="1"/>
          <p:nvPr/>
        </p:nvSpPr>
        <p:spPr>
          <a:xfrm>
            <a:off x="4720273" y="5592393"/>
            <a:ext cx="1431793" cy="523220"/>
          </a:xfrm>
          <a:prstGeom prst="rect">
            <a:avLst/>
          </a:prstGeom>
          <a:noFill/>
        </p:spPr>
        <p:txBody>
          <a:bodyPr wrap="square" rtlCol="0">
            <a:spAutoFit/>
          </a:bodyPr>
          <a:lstStyle/>
          <a:p>
            <a:pPr algn="ctr"/>
            <a:r>
              <a:rPr lang="en-US" sz="2800" b="1" dirty="0"/>
              <a:t>PDE</a:t>
            </a:r>
          </a:p>
        </p:txBody>
      </p:sp>
      <p:sp>
        <p:nvSpPr>
          <p:cNvPr id="127" name="TextBox 126">
            <a:extLst>
              <a:ext uri="{FF2B5EF4-FFF2-40B4-BE49-F238E27FC236}">
                <a16:creationId xmlns:a16="http://schemas.microsoft.com/office/drawing/2014/main" id="{16412E53-0A36-4922-9BC6-C3968A98470D}"/>
              </a:ext>
            </a:extLst>
          </p:cNvPr>
          <p:cNvSpPr txBox="1"/>
          <p:nvPr/>
        </p:nvSpPr>
        <p:spPr>
          <a:xfrm>
            <a:off x="1354577" y="5098855"/>
            <a:ext cx="1124606" cy="461665"/>
          </a:xfrm>
          <a:prstGeom prst="rect">
            <a:avLst/>
          </a:prstGeom>
          <a:noFill/>
        </p:spPr>
        <p:txBody>
          <a:bodyPr wrap="square" rtlCol="0">
            <a:spAutoFit/>
          </a:bodyPr>
          <a:lstStyle/>
          <a:p>
            <a:pPr algn="ctr"/>
            <a:r>
              <a:rPr lang="en-US" sz="2400" dirty="0"/>
              <a:t>Index</a:t>
            </a:r>
          </a:p>
        </p:txBody>
      </p:sp>
      <p:sp>
        <p:nvSpPr>
          <p:cNvPr id="128" name="TextBox 127">
            <a:extLst>
              <a:ext uri="{FF2B5EF4-FFF2-40B4-BE49-F238E27FC236}">
                <a16:creationId xmlns:a16="http://schemas.microsoft.com/office/drawing/2014/main" id="{6E3A15CD-B853-438D-8385-B8B4CC7E3E1A}"/>
              </a:ext>
            </a:extLst>
          </p:cNvPr>
          <p:cNvSpPr txBox="1"/>
          <p:nvPr/>
        </p:nvSpPr>
        <p:spPr>
          <a:xfrm>
            <a:off x="3360423" y="5959544"/>
            <a:ext cx="3891150" cy="523220"/>
          </a:xfrm>
          <a:prstGeom prst="rect">
            <a:avLst/>
          </a:prstGeom>
          <a:noFill/>
        </p:spPr>
        <p:txBody>
          <a:bodyPr wrap="square" rtlCol="0">
            <a:spAutoFit/>
          </a:bodyPr>
          <a:lstStyle/>
          <a:p>
            <a:pPr algn="ctr"/>
            <a:r>
              <a:rPr lang="en-US" sz="2800" b="1" dirty="0"/>
              <a:t>(Contains guest physical</a:t>
            </a:r>
          </a:p>
        </p:txBody>
      </p:sp>
      <p:sp>
        <p:nvSpPr>
          <p:cNvPr id="130" name="TextBox 129">
            <a:extLst>
              <a:ext uri="{FF2B5EF4-FFF2-40B4-BE49-F238E27FC236}">
                <a16:creationId xmlns:a16="http://schemas.microsoft.com/office/drawing/2014/main" id="{E649495B-3C16-4575-AFD4-F8EC9AB4491F}"/>
              </a:ext>
            </a:extLst>
          </p:cNvPr>
          <p:cNvSpPr txBox="1"/>
          <p:nvPr/>
        </p:nvSpPr>
        <p:spPr>
          <a:xfrm>
            <a:off x="3360423" y="6308222"/>
            <a:ext cx="3891150" cy="523220"/>
          </a:xfrm>
          <a:prstGeom prst="rect">
            <a:avLst/>
          </a:prstGeom>
          <a:noFill/>
        </p:spPr>
        <p:txBody>
          <a:bodyPr wrap="square" rtlCol="0">
            <a:spAutoFit/>
          </a:bodyPr>
          <a:lstStyle/>
          <a:p>
            <a:pPr algn="ctr"/>
            <a:r>
              <a:rPr lang="en-US" sz="2800" b="1" dirty="0"/>
              <a:t>address of L1 table)</a:t>
            </a:r>
          </a:p>
        </p:txBody>
      </p:sp>
      <p:cxnSp>
        <p:nvCxnSpPr>
          <p:cNvPr id="131" name="Straight Connector 130">
            <a:extLst>
              <a:ext uri="{FF2B5EF4-FFF2-40B4-BE49-F238E27FC236}">
                <a16:creationId xmlns:a16="http://schemas.microsoft.com/office/drawing/2014/main" id="{2FF2957B-2307-4A87-8029-5815D68D1D82}"/>
              </a:ext>
            </a:extLst>
          </p:cNvPr>
          <p:cNvCxnSpPr>
            <a:cxnSpLocks/>
          </p:cNvCxnSpPr>
          <p:nvPr/>
        </p:nvCxnSpPr>
        <p:spPr bwMode="auto">
          <a:xfrm>
            <a:off x="11579300" y="6490161"/>
            <a:ext cx="612700" cy="0"/>
          </a:xfrm>
          <a:prstGeom prst="line">
            <a:avLst/>
          </a:prstGeom>
          <a:solidFill>
            <a:schemeClr val="accent1"/>
          </a:solidFill>
          <a:ln w="9525" cap="flat" cmpd="sng" algn="ctr">
            <a:solidFill>
              <a:schemeClr val="tx1"/>
            </a:solidFill>
            <a:prstDash val="solid"/>
            <a:round/>
            <a:headEnd type="none" w="med" len="med"/>
            <a:tailEnd type="triangle" w="lg" len="lg"/>
          </a:ln>
          <a:effectLst/>
        </p:spPr>
      </p:cxnSp>
      <p:cxnSp>
        <p:nvCxnSpPr>
          <p:cNvPr id="105" name="Straight Connector 104">
            <a:extLst>
              <a:ext uri="{FF2B5EF4-FFF2-40B4-BE49-F238E27FC236}">
                <a16:creationId xmlns:a16="http://schemas.microsoft.com/office/drawing/2014/main" id="{434DA2AA-4FAD-4128-9B5B-8DDB87D001FC}"/>
              </a:ext>
            </a:extLst>
          </p:cNvPr>
          <p:cNvCxnSpPr>
            <a:cxnSpLocks/>
          </p:cNvCxnSpPr>
          <p:nvPr/>
        </p:nvCxnSpPr>
        <p:spPr bwMode="auto">
          <a:xfrm>
            <a:off x="-597" y="6491892"/>
            <a:ext cx="188164" cy="0"/>
          </a:xfrm>
          <a:prstGeom prst="line">
            <a:avLst/>
          </a:prstGeom>
          <a:solidFill>
            <a:schemeClr val="accent1"/>
          </a:solidFill>
          <a:ln w="9525" cap="flat" cmpd="sng" algn="ctr">
            <a:solidFill>
              <a:schemeClr val="tx1"/>
            </a:solidFill>
            <a:prstDash val="solid"/>
            <a:round/>
            <a:headEnd type="none" w="med" len="med"/>
            <a:tailEnd type="none" w="lg" len="lg"/>
          </a:ln>
          <a:effectLst/>
        </p:spPr>
      </p:cxnSp>
      <p:cxnSp>
        <p:nvCxnSpPr>
          <p:cNvPr id="106" name="Straight Connector 105">
            <a:extLst>
              <a:ext uri="{FF2B5EF4-FFF2-40B4-BE49-F238E27FC236}">
                <a16:creationId xmlns:a16="http://schemas.microsoft.com/office/drawing/2014/main" id="{406699DE-501D-4F64-8E2B-4DA2B182B7F1}"/>
              </a:ext>
            </a:extLst>
          </p:cNvPr>
          <p:cNvCxnSpPr>
            <a:cxnSpLocks/>
          </p:cNvCxnSpPr>
          <p:nvPr/>
        </p:nvCxnSpPr>
        <p:spPr bwMode="auto">
          <a:xfrm flipV="1">
            <a:off x="187567" y="2760148"/>
            <a:ext cx="0" cy="3730014"/>
          </a:xfrm>
          <a:prstGeom prst="line">
            <a:avLst/>
          </a:prstGeom>
          <a:solidFill>
            <a:schemeClr val="accent1"/>
          </a:solidFill>
          <a:ln w="9525" cap="flat" cmpd="sng" algn="ctr">
            <a:solidFill>
              <a:schemeClr val="tx1"/>
            </a:solidFill>
            <a:prstDash val="solid"/>
            <a:round/>
            <a:headEnd type="none" w="med" len="med"/>
            <a:tailEnd type="none" w="lg" len="lg"/>
          </a:ln>
          <a:effectLst/>
        </p:spPr>
      </p:cxnSp>
    </p:spTree>
    <p:extLst>
      <p:ext uri="{BB962C8B-B14F-4D97-AF65-F5344CB8AC3E}">
        <p14:creationId xmlns:p14="http://schemas.microsoft.com/office/powerpoint/2010/main" val="2789886533"/>
      </p:ext>
    </p:extLst>
  </p:cSld>
  <p:clrMapOvr>
    <a:masterClrMapping/>
  </p:clrMapOvr>
  <p:transition spd="slow">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A1C37B3-F85E-42DC-8B36-E47ACCFB7F3C}"/>
              </a:ext>
            </a:extLst>
          </p:cNvPr>
          <p:cNvGrpSpPr/>
          <p:nvPr/>
        </p:nvGrpSpPr>
        <p:grpSpPr>
          <a:xfrm>
            <a:off x="4880737" y="803867"/>
            <a:ext cx="2188117" cy="523220"/>
            <a:chOff x="1410366" y="4720741"/>
            <a:chExt cx="1425461" cy="523220"/>
          </a:xfrm>
        </p:grpSpPr>
        <p:sp>
          <p:nvSpPr>
            <p:cNvPr id="5" name="Rectangle 4">
              <a:extLst>
                <a:ext uri="{FF2B5EF4-FFF2-40B4-BE49-F238E27FC236}">
                  <a16:creationId xmlns:a16="http://schemas.microsoft.com/office/drawing/2014/main" id="{4490896D-7776-4160-8765-A999851CB080}"/>
                </a:ext>
              </a:extLst>
            </p:cNvPr>
            <p:cNvSpPr/>
            <p:nvPr/>
          </p:nvSpPr>
          <p:spPr bwMode="auto">
            <a:xfrm>
              <a:off x="1410366" y="4791992"/>
              <a:ext cx="1425461" cy="40192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ＭＳ Ｐゴシック" pitchFamily="-96" charset="-128"/>
              </a:endParaRPr>
            </a:p>
          </p:txBody>
        </p:sp>
        <p:sp>
          <p:nvSpPr>
            <p:cNvPr id="6" name="TextBox 5">
              <a:extLst>
                <a:ext uri="{FF2B5EF4-FFF2-40B4-BE49-F238E27FC236}">
                  <a16:creationId xmlns:a16="http://schemas.microsoft.com/office/drawing/2014/main" id="{8C18775D-1536-49A4-BC5F-A495E3A7E9C4}"/>
                </a:ext>
              </a:extLst>
            </p:cNvPr>
            <p:cNvSpPr txBox="1"/>
            <p:nvPr/>
          </p:nvSpPr>
          <p:spPr>
            <a:xfrm>
              <a:off x="1605443" y="4720741"/>
              <a:ext cx="989296" cy="523220"/>
            </a:xfrm>
            <a:prstGeom prst="rect">
              <a:avLst/>
            </a:prstGeom>
            <a:noFill/>
          </p:spPr>
          <p:txBody>
            <a:bodyPr wrap="square" rtlCol="0">
              <a:spAutoFit/>
            </a:bodyPr>
            <a:lstStyle/>
            <a:p>
              <a:pPr algn="ctr"/>
              <a:r>
                <a:rPr lang="en-US" sz="2800" b="1" dirty="0" err="1"/>
                <a:t>gPA</a:t>
              </a:r>
              <a:endParaRPr lang="en-US" sz="2800" b="1" dirty="0"/>
            </a:p>
          </p:txBody>
        </p:sp>
      </p:grpSp>
      <p:sp>
        <p:nvSpPr>
          <p:cNvPr id="12" name="TextBox 11">
            <a:extLst>
              <a:ext uri="{FF2B5EF4-FFF2-40B4-BE49-F238E27FC236}">
                <a16:creationId xmlns:a16="http://schemas.microsoft.com/office/drawing/2014/main" id="{1CBEE258-51D1-464F-8BF6-B983F4EE6884}"/>
              </a:ext>
            </a:extLst>
          </p:cNvPr>
          <p:cNvSpPr txBox="1"/>
          <p:nvPr/>
        </p:nvSpPr>
        <p:spPr>
          <a:xfrm>
            <a:off x="4192689" y="0"/>
            <a:ext cx="3577429" cy="523220"/>
          </a:xfrm>
          <a:prstGeom prst="rect">
            <a:avLst/>
          </a:prstGeom>
          <a:noFill/>
        </p:spPr>
        <p:txBody>
          <a:bodyPr wrap="square" rtlCol="0">
            <a:spAutoFit/>
          </a:bodyPr>
          <a:lstStyle/>
          <a:p>
            <a:pPr algn="ctr"/>
            <a:r>
              <a:rPr lang="en-US" sz="2800" b="1" dirty="0"/>
              <a:t>Guest physical address</a:t>
            </a:r>
          </a:p>
        </p:txBody>
      </p:sp>
      <p:sp>
        <p:nvSpPr>
          <p:cNvPr id="13" name="TextBox 12">
            <a:extLst>
              <a:ext uri="{FF2B5EF4-FFF2-40B4-BE49-F238E27FC236}">
                <a16:creationId xmlns:a16="http://schemas.microsoft.com/office/drawing/2014/main" id="{9F97AAC8-2A64-4900-B042-5BE8A8CFBCF1}"/>
              </a:ext>
            </a:extLst>
          </p:cNvPr>
          <p:cNvSpPr txBox="1"/>
          <p:nvPr/>
        </p:nvSpPr>
        <p:spPr>
          <a:xfrm>
            <a:off x="4192690" y="314915"/>
            <a:ext cx="3564212" cy="523220"/>
          </a:xfrm>
          <a:prstGeom prst="rect">
            <a:avLst/>
          </a:prstGeom>
          <a:noFill/>
        </p:spPr>
        <p:txBody>
          <a:bodyPr wrap="square" rtlCol="0">
            <a:spAutoFit/>
          </a:bodyPr>
          <a:lstStyle/>
          <a:p>
            <a:pPr algn="ctr"/>
            <a:r>
              <a:rPr lang="en-US" sz="2800" b="1" dirty="0"/>
              <a:t>of target physical page</a:t>
            </a:r>
          </a:p>
        </p:txBody>
      </p:sp>
      <p:grpSp>
        <p:nvGrpSpPr>
          <p:cNvPr id="14" name="Group 13">
            <a:extLst>
              <a:ext uri="{FF2B5EF4-FFF2-40B4-BE49-F238E27FC236}">
                <a16:creationId xmlns:a16="http://schemas.microsoft.com/office/drawing/2014/main" id="{6A551EB7-023A-427B-BBF2-F68EA9B6FC74}"/>
              </a:ext>
            </a:extLst>
          </p:cNvPr>
          <p:cNvGrpSpPr/>
          <p:nvPr/>
        </p:nvGrpSpPr>
        <p:grpSpPr>
          <a:xfrm>
            <a:off x="8744397" y="803867"/>
            <a:ext cx="2188117" cy="523220"/>
            <a:chOff x="1410366" y="4720741"/>
            <a:chExt cx="1425461" cy="523220"/>
          </a:xfrm>
        </p:grpSpPr>
        <p:sp>
          <p:nvSpPr>
            <p:cNvPr id="15" name="Rectangle 14">
              <a:extLst>
                <a:ext uri="{FF2B5EF4-FFF2-40B4-BE49-F238E27FC236}">
                  <a16:creationId xmlns:a16="http://schemas.microsoft.com/office/drawing/2014/main" id="{798DDDAA-0B5D-4CF3-8F7E-38BACC531220}"/>
                </a:ext>
              </a:extLst>
            </p:cNvPr>
            <p:cNvSpPr/>
            <p:nvPr/>
          </p:nvSpPr>
          <p:spPr bwMode="auto">
            <a:xfrm>
              <a:off x="1410366" y="4791992"/>
              <a:ext cx="1425461" cy="40192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ＭＳ Ｐゴシック" pitchFamily="-96" charset="-128"/>
              </a:endParaRPr>
            </a:p>
          </p:txBody>
        </p:sp>
        <p:sp>
          <p:nvSpPr>
            <p:cNvPr id="16" name="TextBox 15">
              <a:extLst>
                <a:ext uri="{FF2B5EF4-FFF2-40B4-BE49-F238E27FC236}">
                  <a16:creationId xmlns:a16="http://schemas.microsoft.com/office/drawing/2014/main" id="{8778EC47-D3B1-4A3B-99E7-AE10146D50B2}"/>
                </a:ext>
              </a:extLst>
            </p:cNvPr>
            <p:cNvSpPr txBox="1"/>
            <p:nvPr/>
          </p:nvSpPr>
          <p:spPr>
            <a:xfrm>
              <a:off x="1605443" y="4720741"/>
              <a:ext cx="989296" cy="523220"/>
            </a:xfrm>
            <a:prstGeom prst="rect">
              <a:avLst/>
            </a:prstGeom>
            <a:noFill/>
          </p:spPr>
          <p:txBody>
            <a:bodyPr wrap="square" rtlCol="0">
              <a:spAutoFit/>
            </a:bodyPr>
            <a:lstStyle/>
            <a:p>
              <a:pPr algn="ctr"/>
              <a:r>
                <a:rPr lang="en-US" sz="2800" b="1" dirty="0" err="1"/>
                <a:t>hPA</a:t>
              </a:r>
              <a:endParaRPr lang="en-US" sz="2800" b="1" dirty="0"/>
            </a:p>
          </p:txBody>
        </p:sp>
      </p:grpSp>
      <p:sp>
        <p:nvSpPr>
          <p:cNvPr id="17" name="TextBox 16">
            <a:extLst>
              <a:ext uri="{FF2B5EF4-FFF2-40B4-BE49-F238E27FC236}">
                <a16:creationId xmlns:a16="http://schemas.microsoft.com/office/drawing/2014/main" id="{3D9F20F9-E90F-4F77-8DC6-A5098F620D8E}"/>
              </a:ext>
            </a:extLst>
          </p:cNvPr>
          <p:cNvSpPr txBox="1"/>
          <p:nvPr/>
        </p:nvSpPr>
        <p:spPr>
          <a:xfrm>
            <a:off x="8043133" y="0"/>
            <a:ext cx="3564211" cy="523220"/>
          </a:xfrm>
          <a:prstGeom prst="rect">
            <a:avLst/>
          </a:prstGeom>
          <a:noFill/>
        </p:spPr>
        <p:txBody>
          <a:bodyPr wrap="square" rtlCol="0">
            <a:spAutoFit/>
          </a:bodyPr>
          <a:lstStyle/>
          <a:p>
            <a:pPr algn="ctr"/>
            <a:r>
              <a:rPr lang="en-US" sz="2800" b="1" dirty="0"/>
              <a:t>VMM-managed %</a:t>
            </a:r>
            <a:r>
              <a:rPr lang="en-US" sz="2800" b="1" dirty="0" err="1"/>
              <a:t>ept</a:t>
            </a:r>
            <a:endParaRPr lang="en-US" sz="2800" b="1" dirty="0"/>
          </a:p>
        </p:txBody>
      </p:sp>
      <p:sp>
        <p:nvSpPr>
          <p:cNvPr id="18" name="TextBox 17">
            <a:extLst>
              <a:ext uri="{FF2B5EF4-FFF2-40B4-BE49-F238E27FC236}">
                <a16:creationId xmlns:a16="http://schemas.microsoft.com/office/drawing/2014/main" id="{7130F0E9-899E-4F4E-94E3-CB1369FC86AD}"/>
              </a:ext>
            </a:extLst>
          </p:cNvPr>
          <p:cNvSpPr txBox="1"/>
          <p:nvPr/>
        </p:nvSpPr>
        <p:spPr>
          <a:xfrm>
            <a:off x="8056350" y="314915"/>
            <a:ext cx="3564212" cy="523220"/>
          </a:xfrm>
          <a:prstGeom prst="rect">
            <a:avLst/>
          </a:prstGeom>
          <a:noFill/>
        </p:spPr>
        <p:txBody>
          <a:bodyPr wrap="square" rtlCol="0">
            <a:spAutoFit/>
          </a:bodyPr>
          <a:lstStyle/>
          <a:p>
            <a:pPr algn="ctr"/>
            <a:r>
              <a:rPr lang="en-US" sz="2800" b="1" dirty="0"/>
              <a:t>(i.e., pointer to PML4)</a:t>
            </a:r>
          </a:p>
        </p:txBody>
      </p:sp>
      <p:cxnSp>
        <p:nvCxnSpPr>
          <p:cNvPr id="19" name="Straight Connector 18">
            <a:extLst>
              <a:ext uri="{FF2B5EF4-FFF2-40B4-BE49-F238E27FC236}">
                <a16:creationId xmlns:a16="http://schemas.microsoft.com/office/drawing/2014/main" id="{BFAD385C-F2E4-412D-8EE6-7776D132A81D}"/>
              </a:ext>
            </a:extLst>
          </p:cNvPr>
          <p:cNvCxnSpPr>
            <a:cxnSpLocks/>
          </p:cNvCxnSpPr>
          <p:nvPr/>
        </p:nvCxnSpPr>
        <p:spPr bwMode="auto">
          <a:xfrm>
            <a:off x="9815595" y="1275311"/>
            <a:ext cx="0" cy="325778"/>
          </a:xfrm>
          <a:prstGeom prst="line">
            <a:avLst/>
          </a:prstGeom>
          <a:solidFill>
            <a:schemeClr val="accent1"/>
          </a:solidFill>
          <a:ln w="9525" cap="flat" cmpd="sng" algn="ctr">
            <a:solidFill>
              <a:schemeClr val="tx1"/>
            </a:solidFill>
            <a:prstDash val="solid"/>
            <a:round/>
            <a:headEnd type="none" w="med" len="med"/>
            <a:tailEnd type="triangle" w="lg" len="lg"/>
          </a:ln>
          <a:effectLst/>
        </p:spPr>
      </p:cxnSp>
      <p:sp>
        <p:nvSpPr>
          <p:cNvPr id="21" name="Rectangle 20">
            <a:extLst>
              <a:ext uri="{FF2B5EF4-FFF2-40B4-BE49-F238E27FC236}">
                <a16:creationId xmlns:a16="http://schemas.microsoft.com/office/drawing/2014/main" id="{C5F0D738-3CE6-4FCE-9800-7169C39BBA0F}"/>
              </a:ext>
            </a:extLst>
          </p:cNvPr>
          <p:cNvSpPr/>
          <p:nvPr/>
        </p:nvSpPr>
        <p:spPr>
          <a:xfrm>
            <a:off x="9522272" y="1447695"/>
            <a:ext cx="593432" cy="584775"/>
          </a:xfrm>
          <a:prstGeom prst="rect">
            <a:avLst/>
          </a:prstGeom>
        </p:spPr>
        <p:txBody>
          <a:bodyPr wrap="none">
            <a:spAutoFit/>
          </a:bodyPr>
          <a:lstStyle/>
          <a:p>
            <a:r>
              <a:rPr lang="en-US" sz="3200" dirty="0">
                <a:solidFill>
                  <a:srgbClr val="222222"/>
                </a:solidFill>
                <a:latin typeface="Roboto" panose="02000000000000000000" pitchFamily="2" charset="0"/>
              </a:rPr>
              <a:t>⊕</a:t>
            </a:r>
            <a:endParaRPr lang="en-US" sz="3200" dirty="0"/>
          </a:p>
        </p:txBody>
      </p:sp>
      <p:sp>
        <p:nvSpPr>
          <p:cNvPr id="23" name="Right Bracket 22">
            <a:extLst>
              <a:ext uri="{FF2B5EF4-FFF2-40B4-BE49-F238E27FC236}">
                <a16:creationId xmlns:a16="http://schemas.microsoft.com/office/drawing/2014/main" id="{76F7AB71-A606-4269-BC83-1DA9266F57EF}"/>
              </a:ext>
            </a:extLst>
          </p:cNvPr>
          <p:cNvSpPr/>
          <p:nvPr/>
        </p:nvSpPr>
        <p:spPr>
          <a:xfrm rot="5400000">
            <a:off x="6328735" y="1253943"/>
            <a:ext cx="227717" cy="361525"/>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ight Bracket 23">
            <a:extLst>
              <a:ext uri="{FF2B5EF4-FFF2-40B4-BE49-F238E27FC236}">
                <a16:creationId xmlns:a16="http://schemas.microsoft.com/office/drawing/2014/main" id="{4A11A36D-EB95-4901-93F6-3D69DACF48CE}"/>
              </a:ext>
            </a:extLst>
          </p:cNvPr>
          <p:cNvSpPr/>
          <p:nvPr/>
        </p:nvSpPr>
        <p:spPr>
          <a:xfrm rot="5400000">
            <a:off x="5909635" y="1247119"/>
            <a:ext cx="227717" cy="361525"/>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ight Bracket 24">
            <a:extLst>
              <a:ext uri="{FF2B5EF4-FFF2-40B4-BE49-F238E27FC236}">
                <a16:creationId xmlns:a16="http://schemas.microsoft.com/office/drawing/2014/main" id="{2932A55B-46BD-44B8-9482-047670928F88}"/>
              </a:ext>
            </a:extLst>
          </p:cNvPr>
          <p:cNvSpPr/>
          <p:nvPr/>
        </p:nvSpPr>
        <p:spPr>
          <a:xfrm rot="5400000">
            <a:off x="5490535" y="1247119"/>
            <a:ext cx="227717" cy="361525"/>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Right Bracket 25">
            <a:extLst>
              <a:ext uri="{FF2B5EF4-FFF2-40B4-BE49-F238E27FC236}">
                <a16:creationId xmlns:a16="http://schemas.microsoft.com/office/drawing/2014/main" id="{CE4AE96E-7E61-4264-B5F7-EC334E1BF048}"/>
              </a:ext>
            </a:extLst>
          </p:cNvPr>
          <p:cNvSpPr/>
          <p:nvPr/>
        </p:nvSpPr>
        <p:spPr>
          <a:xfrm rot="5400000">
            <a:off x="5071435" y="1247119"/>
            <a:ext cx="227717" cy="361525"/>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89445C8A-B5E0-4A94-AB3D-4FDC68B9C526}"/>
              </a:ext>
            </a:extLst>
          </p:cNvPr>
          <p:cNvCxnSpPr>
            <a:cxnSpLocks/>
          </p:cNvCxnSpPr>
          <p:nvPr/>
        </p:nvCxnSpPr>
        <p:spPr bwMode="auto">
          <a:xfrm>
            <a:off x="5180185" y="1534686"/>
            <a:ext cx="0" cy="225625"/>
          </a:xfrm>
          <a:prstGeom prst="line">
            <a:avLst/>
          </a:prstGeom>
          <a:solidFill>
            <a:schemeClr val="accent1"/>
          </a:solidFill>
          <a:ln w="9525" cap="flat" cmpd="sng" algn="ctr">
            <a:solidFill>
              <a:schemeClr val="tx1"/>
            </a:solidFill>
            <a:prstDash val="solid"/>
            <a:round/>
            <a:headEnd type="none" w="med" len="med"/>
            <a:tailEnd type="none" w="lg" len="lg"/>
          </a:ln>
          <a:effectLst/>
        </p:spPr>
      </p:cxnSp>
      <p:cxnSp>
        <p:nvCxnSpPr>
          <p:cNvPr id="29" name="Straight Connector 28">
            <a:extLst>
              <a:ext uri="{FF2B5EF4-FFF2-40B4-BE49-F238E27FC236}">
                <a16:creationId xmlns:a16="http://schemas.microsoft.com/office/drawing/2014/main" id="{5026C364-089C-45F3-8DD6-32BB8FC72219}"/>
              </a:ext>
            </a:extLst>
          </p:cNvPr>
          <p:cNvCxnSpPr>
            <a:cxnSpLocks/>
          </p:cNvCxnSpPr>
          <p:nvPr/>
        </p:nvCxnSpPr>
        <p:spPr bwMode="auto">
          <a:xfrm>
            <a:off x="5173835" y="1759132"/>
            <a:ext cx="4497522" cy="0"/>
          </a:xfrm>
          <a:prstGeom prst="line">
            <a:avLst/>
          </a:prstGeom>
          <a:solidFill>
            <a:schemeClr val="accent1"/>
          </a:solidFill>
          <a:ln w="9525" cap="flat" cmpd="sng" algn="ctr">
            <a:solidFill>
              <a:schemeClr val="tx1"/>
            </a:solidFill>
            <a:prstDash val="solid"/>
            <a:round/>
            <a:headEnd type="none" w="med" len="med"/>
            <a:tailEnd type="triangle" w="lg" len="lg"/>
          </a:ln>
          <a:effectLst/>
        </p:spPr>
      </p:cxnSp>
      <p:cxnSp>
        <p:nvCxnSpPr>
          <p:cNvPr id="34" name="Straight Connector 33">
            <a:extLst>
              <a:ext uri="{FF2B5EF4-FFF2-40B4-BE49-F238E27FC236}">
                <a16:creationId xmlns:a16="http://schemas.microsoft.com/office/drawing/2014/main" id="{A10574FD-5CE5-4526-BCE7-C9B6FD99D694}"/>
              </a:ext>
            </a:extLst>
          </p:cNvPr>
          <p:cNvCxnSpPr>
            <a:cxnSpLocks/>
          </p:cNvCxnSpPr>
          <p:nvPr/>
        </p:nvCxnSpPr>
        <p:spPr bwMode="auto">
          <a:xfrm>
            <a:off x="9815595" y="1905824"/>
            <a:ext cx="0" cy="325778"/>
          </a:xfrm>
          <a:prstGeom prst="line">
            <a:avLst/>
          </a:prstGeom>
          <a:solidFill>
            <a:schemeClr val="accent1"/>
          </a:solidFill>
          <a:ln w="9525" cap="flat" cmpd="sng" algn="ctr">
            <a:solidFill>
              <a:schemeClr val="tx1"/>
            </a:solidFill>
            <a:prstDash val="solid"/>
            <a:round/>
            <a:headEnd type="none" w="med" len="med"/>
            <a:tailEnd type="triangle" w="lg" len="lg"/>
          </a:ln>
          <a:effectLst/>
        </p:spPr>
      </p:cxnSp>
      <p:grpSp>
        <p:nvGrpSpPr>
          <p:cNvPr id="35" name="Group 34">
            <a:extLst>
              <a:ext uri="{FF2B5EF4-FFF2-40B4-BE49-F238E27FC236}">
                <a16:creationId xmlns:a16="http://schemas.microsoft.com/office/drawing/2014/main" id="{4815F359-13A0-4FD2-A936-C9E3E46EF459}"/>
              </a:ext>
            </a:extLst>
          </p:cNvPr>
          <p:cNvGrpSpPr/>
          <p:nvPr/>
        </p:nvGrpSpPr>
        <p:grpSpPr>
          <a:xfrm>
            <a:off x="8744397" y="2156910"/>
            <a:ext cx="2188117" cy="523220"/>
            <a:chOff x="1410366" y="4720741"/>
            <a:chExt cx="1425461" cy="523220"/>
          </a:xfrm>
        </p:grpSpPr>
        <p:sp>
          <p:nvSpPr>
            <p:cNvPr id="36" name="Rectangle 35">
              <a:extLst>
                <a:ext uri="{FF2B5EF4-FFF2-40B4-BE49-F238E27FC236}">
                  <a16:creationId xmlns:a16="http://schemas.microsoft.com/office/drawing/2014/main" id="{036A9707-0DCD-4069-B3F8-DDCC9FCFC9B5}"/>
                </a:ext>
              </a:extLst>
            </p:cNvPr>
            <p:cNvSpPr/>
            <p:nvPr/>
          </p:nvSpPr>
          <p:spPr bwMode="auto">
            <a:xfrm>
              <a:off x="1410366" y="4791992"/>
              <a:ext cx="1425461" cy="40192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ＭＳ Ｐゴシック" pitchFamily="-96" charset="-128"/>
              </a:endParaRPr>
            </a:p>
          </p:txBody>
        </p:sp>
        <p:sp>
          <p:nvSpPr>
            <p:cNvPr id="37" name="TextBox 36">
              <a:extLst>
                <a:ext uri="{FF2B5EF4-FFF2-40B4-BE49-F238E27FC236}">
                  <a16:creationId xmlns:a16="http://schemas.microsoft.com/office/drawing/2014/main" id="{BFD4DDBA-07F1-4CB3-8E30-B590B7C420AC}"/>
                </a:ext>
              </a:extLst>
            </p:cNvPr>
            <p:cNvSpPr txBox="1"/>
            <p:nvPr/>
          </p:nvSpPr>
          <p:spPr>
            <a:xfrm>
              <a:off x="1605443" y="4720741"/>
              <a:ext cx="989296" cy="523220"/>
            </a:xfrm>
            <a:prstGeom prst="rect">
              <a:avLst/>
            </a:prstGeom>
            <a:noFill/>
          </p:spPr>
          <p:txBody>
            <a:bodyPr wrap="square" rtlCol="0">
              <a:spAutoFit/>
            </a:bodyPr>
            <a:lstStyle/>
            <a:p>
              <a:pPr algn="ctr"/>
              <a:r>
                <a:rPr lang="en-US" sz="2800" b="1" dirty="0" err="1"/>
                <a:t>hPA</a:t>
              </a:r>
              <a:endParaRPr lang="en-US" sz="2800" b="1" dirty="0"/>
            </a:p>
          </p:txBody>
        </p:sp>
      </p:grpSp>
      <p:cxnSp>
        <p:nvCxnSpPr>
          <p:cNvPr id="38" name="Straight Connector 37">
            <a:extLst>
              <a:ext uri="{FF2B5EF4-FFF2-40B4-BE49-F238E27FC236}">
                <a16:creationId xmlns:a16="http://schemas.microsoft.com/office/drawing/2014/main" id="{6B79A844-0822-4E90-956F-8E215CA6FDD1}"/>
              </a:ext>
            </a:extLst>
          </p:cNvPr>
          <p:cNvCxnSpPr>
            <a:cxnSpLocks/>
          </p:cNvCxnSpPr>
          <p:nvPr/>
        </p:nvCxnSpPr>
        <p:spPr bwMode="auto">
          <a:xfrm>
            <a:off x="9812202" y="2632186"/>
            <a:ext cx="0" cy="325778"/>
          </a:xfrm>
          <a:prstGeom prst="line">
            <a:avLst/>
          </a:prstGeom>
          <a:solidFill>
            <a:schemeClr val="accent1"/>
          </a:solidFill>
          <a:ln w="9525" cap="flat" cmpd="sng" algn="ctr">
            <a:solidFill>
              <a:schemeClr val="tx1"/>
            </a:solidFill>
            <a:prstDash val="solid"/>
            <a:round/>
            <a:headEnd type="none" w="med" len="med"/>
            <a:tailEnd type="triangle" w="lg" len="lg"/>
          </a:ln>
          <a:effectLst/>
        </p:spPr>
      </p:cxnSp>
      <p:sp>
        <p:nvSpPr>
          <p:cNvPr id="39" name="Rectangle 38">
            <a:extLst>
              <a:ext uri="{FF2B5EF4-FFF2-40B4-BE49-F238E27FC236}">
                <a16:creationId xmlns:a16="http://schemas.microsoft.com/office/drawing/2014/main" id="{572B4CE0-5253-4B1D-B9D7-FF98FB8BD8AF}"/>
              </a:ext>
            </a:extLst>
          </p:cNvPr>
          <p:cNvSpPr/>
          <p:nvPr/>
        </p:nvSpPr>
        <p:spPr>
          <a:xfrm>
            <a:off x="9518879" y="2804570"/>
            <a:ext cx="593432" cy="584775"/>
          </a:xfrm>
          <a:prstGeom prst="rect">
            <a:avLst/>
          </a:prstGeom>
        </p:spPr>
        <p:txBody>
          <a:bodyPr wrap="none">
            <a:spAutoFit/>
          </a:bodyPr>
          <a:lstStyle/>
          <a:p>
            <a:r>
              <a:rPr lang="en-US" sz="3200" dirty="0">
                <a:solidFill>
                  <a:srgbClr val="222222"/>
                </a:solidFill>
                <a:latin typeface="Roboto" panose="02000000000000000000" pitchFamily="2" charset="0"/>
              </a:rPr>
              <a:t>⊕</a:t>
            </a:r>
            <a:endParaRPr lang="en-US" sz="3200" dirty="0"/>
          </a:p>
        </p:txBody>
      </p:sp>
      <p:cxnSp>
        <p:nvCxnSpPr>
          <p:cNvPr id="40" name="Straight Connector 39">
            <a:extLst>
              <a:ext uri="{FF2B5EF4-FFF2-40B4-BE49-F238E27FC236}">
                <a16:creationId xmlns:a16="http://schemas.microsoft.com/office/drawing/2014/main" id="{006FA446-1D76-416E-8EFF-A7937F92C6A7}"/>
              </a:ext>
            </a:extLst>
          </p:cNvPr>
          <p:cNvCxnSpPr>
            <a:cxnSpLocks/>
          </p:cNvCxnSpPr>
          <p:nvPr/>
        </p:nvCxnSpPr>
        <p:spPr bwMode="auto">
          <a:xfrm>
            <a:off x="9815595" y="3262699"/>
            <a:ext cx="0" cy="325778"/>
          </a:xfrm>
          <a:prstGeom prst="line">
            <a:avLst/>
          </a:prstGeom>
          <a:solidFill>
            <a:schemeClr val="accent1"/>
          </a:solidFill>
          <a:ln w="9525" cap="flat" cmpd="sng" algn="ctr">
            <a:solidFill>
              <a:schemeClr val="tx1"/>
            </a:solidFill>
            <a:prstDash val="solid"/>
            <a:round/>
            <a:headEnd type="none" w="med" len="med"/>
            <a:tailEnd type="triangle" w="lg" len="lg"/>
          </a:ln>
          <a:effectLst/>
        </p:spPr>
      </p:cxnSp>
      <p:grpSp>
        <p:nvGrpSpPr>
          <p:cNvPr id="41" name="Group 40">
            <a:extLst>
              <a:ext uri="{FF2B5EF4-FFF2-40B4-BE49-F238E27FC236}">
                <a16:creationId xmlns:a16="http://schemas.microsoft.com/office/drawing/2014/main" id="{9329FAAB-ABB9-46BB-9704-FF64B88FAB5D}"/>
              </a:ext>
            </a:extLst>
          </p:cNvPr>
          <p:cNvGrpSpPr/>
          <p:nvPr/>
        </p:nvGrpSpPr>
        <p:grpSpPr>
          <a:xfrm>
            <a:off x="8744397" y="3513785"/>
            <a:ext cx="2188117" cy="523220"/>
            <a:chOff x="1410366" y="4720741"/>
            <a:chExt cx="1425461" cy="523220"/>
          </a:xfrm>
        </p:grpSpPr>
        <p:sp>
          <p:nvSpPr>
            <p:cNvPr id="42" name="Rectangle 41">
              <a:extLst>
                <a:ext uri="{FF2B5EF4-FFF2-40B4-BE49-F238E27FC236}">
                  <a16:creationId xmlns:a16="http://schemas.microsoft.com/office/drawing/2014/main" id="{3C697030-F372-412D-8849-93765EEED672}"/>
                </a:ext>
              </a:extLst>
            </p:cNvPr>
            <p:cNvSpPr/>
            <p:nvPr/>
          </p:nvSpPr>
          <p:spPr bwMode="auto">
            <a:xfrm>
              <a:off x="1410366" y="4791992"/>
              <a:ext cx="1425461" cy="40192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ＭＳ Ｐゴシック" pitchFamily="-96" charset="-128"/>
              </a:endParaRPr>
            </a:p>
          </p:txBody>
        </p:sp>
        <p:sp>
          <p:nvSpPr>
            <p:cNvPr id="43" name="TextBox 42">
              <a:extLst>
                <a:ext uri="{FF2B5EF4-FFF2-40B4-BE49-F238E27FC236}">
                  <a16:creationId xmlns:a16="http://schemas.microsoft.com/office/drawing/2014/main" id="{1FF54AC6-50E2-4A58-8E26-C5F71593B2FA}"/>
                </a:ext>
              </a:extLst>
            </p:cNvPr>
            <p:cNvSpPr txBox="1"/>
            <p:nvPr/>
          </p:nvSpPr>
          <p:spPr>
            <a:xfrm>
              <a:off x="1605443" y="4720741"/>
              <a:ext cx="989296" cy="523220"/>
            </a:xfrm>
            <a:prstGeom prst="rect">
              <a:avLst/>
            </a:prstGeom>
            <a:noFill/>
          </p:spPr>
          <p:txBody>
            <a:bodyPr wrap="square" rtlCol="0">
              <a:spAutoFit/>
            </a:bodyPr>
            <a:lstStyle/>
            <a:p>
              <a:pPr algn="ctr"/>
              <a:r>
                <a:rPr lang="en-US" sz="2800" b="1" dirty="0" err="1"/>
                <a:t>hPA</a:t>
              </a:r>
              <a:endParaRPr lang="en-US" sz="2800" b="1" dirty="0"/>
            </a:p>
          </p:txBody>
        </p:sp>
      </p:grpSp>
      <p:cxnSp>
        <p:nvCxnSpPr>
          <p:cNvPr id="64" name="Straight Connector 63">
            <a:extLst>
              <a:ext uri="{FF2B5EF4-FFF2-40B4-BE49-F238E27FC236}">
                <a16:creationId xmlns:a16="http://schemas.microsoft.com/office/drawing/2014/main" id="{35FCAE77-4B45-45AE-8A82-200E7F81B094}"/>
              </a:ext>
            </a:extLst>
          </p:cNvPr>
          <p:cNvCxnSpPr>
            <a:cxnSpLocks/>
          </p:cNvCxnSpPr>
          <p:nvPr/>
        </p:nvCxnSpPr>
        <p:spPr bwMode="auto">
          <a:xfrm>
            <a:off x="9815595" y="3979475"/>
            <a:ext cx="0" cy="325778"/>
          </a:xfrm>
          <a:prstGeom prst="line">
            <a:avLst/>
          </a:prstGeom>
          <a:solidFill>
            <a:schemeClr val="accent1"/>
          </a:solidFill>
          <a:ln w="9525" cap="flat" cmpd="sng" algn="ctr">
            <a:solidFill>
              <a:schemeClr val="tx1"/>
            </a:solidFill>
            <a:prstDash val="solid"/>
            <a:round/>
            <a:headEnd type="none" w="med" len="med"/>
            <a:tailEnd type="triangle" w="lg" len="lg"/>
          </a:ln>
          <a:effectLst/>
        </p:spPr>
      </p:cxnSp>
      <p:sp>
        <p:nvSpPr>
          <p:cNvPr id="65" name="Rectangle 64">
            <a:extLst>
              <a:ext uri="{FF2B5EF4-FFF2-40B4-BE49-F238E27FC236}">
                <a16:creationId xmlns:a16="http://schemas.microsoft.com/office/drawing/2014/main" id="{29D96376-9FE6-46A4-BD81-DB1035479900}"/>
              </a:ext>
            </a:extLst>
          </p:cNvPr>
          <p:cNvSpPr/>
          <p:nvPr/>
        </p:nvSpPr>
        <p:spPr>
          <a:xfrm>
            <a:off x="9522272" y="4151859"/>
            <a:ext cx="593432" cy="584775"/>
          </a:xfrm>
          <a:prstGeom prst="rect">
            <a:avLst/>
          </a:prstGeom>
        </p:spPr>
        <p:txBody>
          <a:bodyPr wrap="none">
            <a:spAutoFit/>
          </a:bodyPr>
          <a:lstStyle/>
          <a:p>
            <a:r>
              <a:rPr lang="en-US" sz="3200" dirty="0">
                <a:solidFill>
                  <a:srgbClr val="222222"/>
                </a:solidFill>
                <a:latin typeface="Roboto" panose="02000000000000000000" pitchFamily="2" charset="0"/>
              </a:rPr>
              <a:t>⊕</a:t>
            </a:r>
            <a:endParaRPr lang="en-US" sz="3200" dirty="0"/>
          </a:p>
        </p:txBody>
      </p:sp>
      <p:cxnSp>
        <p:nvCxnSpPr>
          <p:cNvPr id="66" name="Straight Connector 65">
            <a:extLst>
              <a:ext uri="{FF2B5EF4-FFF2-40B4-BE49-F238E27FC236}">
                <a16:creationId xmlns:a16="http://schemas.microsoft.com/office/drawing/2014/main" id="{650D64FC-526D-4F27-AC9E-950C2B1119C3}"/>
              </a:ext>
            </a:extLst>
          </p:cNvPr>
          <p:cNvCxnSpPr>
            <a:cxnSpLocks/>
          </p:cNvCxnSpPr>
          <p:nvPr/>
        </p:nvCxnSpPr>
        <p:spPr bwMode="auto">
          <a:xfrm>
            <a:off x="9815595" y="4609988"/>
            <a:ext cx="0" cy="325778"/>
          </a:xfrm>
          <a:prstGeom prst="line">
            <a:avLst/>
          </a:prstGeom>
          <a:solidFill>
            <a:schemeClr val="accent1"/>
          </a:solidFill>
          <a:ln w="9525" cap="flat" cmpd="sng" algn="ctr">
            <a:solidFill>
              <a:schemeClr val="tx1"/>
            </a:solidFill>
            <a:prstDash val="solid"/>
            <a:round/>
            <a:headEnd type="none" w="med" len="med"/>
            <a:tailEnd type="triangle" w="lg" len="lg"/>
          </a:ln>
          <a:effectLst/>
        </p:spPr>
      </p:cxnSp>
      <p:grpSp>
        <p:nvGrpSpPr>
          <p:cNvPr id="67" name="Group 66">
            <a:extLst>
              <a:ext uri="{FF2B5EF4-FFF2-40B4-BE49-F238E27FC236}">
                <a16:creationId xmlns:a16="http://schemas.microsoft.com/office/drawing/2014/main" id="{D7DDA655-62CF-4130-AEFF-5CB5E6FF81D6}"/>
              </a:ext>
            </a:extLst>
          </p:cNvPr>
          <p:cNvGrpSpPr/>
          <p:nvPr/>
        </p:nvGrpSpPr>
        <p:grpSpPr>
          <a:xfrm>
            <a:off x="8744397" y="4861074"/>
            <a:ext cx="2188117" cy="523220"/>
            <a:chOff x="1410366" y="4720741"/>
            <a:chExt cx="1425461" cy="523220"/>
          </a:xfrm>
        </p:grpSpPr>
        <p:sp>
          <p:nvSpPr>
            <p:cNvPr id="68" name="Rectangle 67">
              <a:extLst>
                <a:ext uri="{FF2B5EF4-FFF2-40B4-BE49-F238E27FC236}">
                  <a16:creationId xmlns:a16="http://schemas.microsoft.com/office/drawing/2014/main" id="{B89E5375-6A38-4BC1-B7AF-AB5B9E325BDC}"/>
                </a:ext>
              </a:extLst>
            </p:cNvPr>
            <p:cNvSpPr/>
            <p:nvPr/>
          </p:nvSpPr>
          <p:spPr bwMode="auto">
            <a:xfrm>
              <a:off x="1410366" y="4791992"/>
              <a:ext cx="1425461" cy="40192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ＭＳ Ｐゴシック" pitchFamily="-96" charset="-128"/>
              </a:endParaRPr>
            </a:p>
          </p:txBody>
        </p:sp>
        <p:sp>
          <p:nvSpPr>
            <p:cNvPr id="69" name="TextBox 68">
              <a:extLst>
                <a:ext uri="{FF2B5EF4-FFF2-40B4-BE49-F238E27FC236}">
                  <a16:creationId xmlns:a16="http://schemas.microsoft.com/office/drawing/2014/main" id="{DB604634-5022-41FF-B30B-06CC0331937F}"/>
                </a:ext>
              </a:extLst>
            </p:cNvPr>
            <p:cNvSpPr txBox="1"/>
            <p:nvPr/>
          </p:nvSpPr>
          <p:spPr>
            <a:xfrm>
              <a:off x="1605443" y="4720741"/>
              <a:ext cx="989296" cy="523220"/>
            </a:xfrm>
            <a:prstGeom prst="rect">
              <a:avLst/>
            </a:prstGeom>
            <a:noFill/>
          </p:spPr>
          <p:txBody>
            <a:bodyPr wrap="square" rtlCol="0">
              <a:spAutoFit/>
            </a:bodyPr>
            <a:lstStyle/>
            <a:p>
              <a:pPr algn="ctr"/>
              <a:r>
                <a:rPr lang="en-US" sz="2800" b="1" dirty="0" err="1"/>
                <a:t>hPA</a:t>
              </a:r>
              <a:endParaRPr lang="en-US" sz="2800" b="1" dirty="0"/>
            </a:p>
          </p:txBody>
        </p:sp>
      </p:grpSp>
      <p:cxnSp>
        <p:nvCxnSpPr>
          <p:cNvPr id="70" name="Straight Connector 69">
            <a:extLst>
              <a:ext uri="{FF2B5EF4-FFF2-40B4-BE49-F238E27FC236}">
                <a16:creationId xmlns:a16="http://schemas.microsoft.com/office/drawing/2014/main" id="{B7D91481-4E07-40DA-ADAC-3F1E7C6EA7F6}"/>
              </a:ext>
            </a:extLst>
          </p:cNvPr>
          <p:cNvCxnSpPr>
            <a:cxnSpLocks/>
          </p:cNvCxnSpPr>
          <p:nvPr/>
        </p:nvCxnSpPr>
        <p:spPr bwMode="auto">
          <a:xfrm>
            <a:off x="9812202" y="5336350"/>
            <a:ext cx="0" cy="325778"/>
          </a:xfrm>
          <a:prstGeom prst="line">
            <a:avLst/>
          </a:prstGeom>
          <a:solidFill>
            <a:schemeClr val="accent1"/>
          </a:solidFill>
          <a:ln w="9525" cap="flat" cmpd="sng" algn="ctr">
            <a:solidFill>
              <a:schemeClr val="tx1"/>
            </a:solidFill>
            <a:prstDash val="solid"/>
            <a:round/>
            <a:headEnd type="none" w="med" len="med"/>
            <a:tailEnd type="triangle" w="lg" len="lg"/>
          </a:ln>
          <a:effectLst/>
        </p:spPr>
      </p:cxnSp>
      <p:sp>
        <p:nvSpPr>
          <p:cNvPr id="71" name="Rectangle 70">
            <a:extLst>
              <a:ext uri="{FF2B5EF4-FFF2-40B4-BE49-F238E27FC236}">
                <a16:creationId xmlns:a16="http://schemas.microsoft.com/office/drawing/2014/main" id="{43193DA7-62A5-4145-A227-C4935686B9CF}"/>
              </a:ext>
            </a:extLst>
          </p:cNvPr>
          <p:cNvSpPr/>
          <p:nvPr/>
        </p:nvSpPr>
        <p:spPr>
          <a:xfrm>
            <a:off x="9518879" y="5508734"/>
            <a:ext cx="593432" cy="584775"/>
          </a:xfrm>
          <a:prstGeom prst="rect">
            <a:avLst/>
          </a:prstGeom>
        </p:spPr>
        <p:txBody>
          <a:bodyPr wrap="none">
            <a:spAutoFit/>
          </a:bodyPr>
          <a:lstStyle/>
          <a:p>
            <a:r>
              <a:rPr lang="en-US" sz="3200" dirty="0">
                <a:solidFill>
                  <a:srgbClr val="222222"/>
                </a:solidFill>
                <a:latin typeface="Roboto" panose="02000000000000000000" pitchFamily="2" charset="0"/>
              </a:rPr>
              <a:t>⊕</a:t>
            </a:r>
            <a:endParaRPr lang="en-US" sz="3200" dirty="0"/>
          </a:p>
        </p:txBody>
      </p:sp>
      <p:cxnSp>
        <p:nvCxnSpPr>
          <p:cNvPr id="72" name="Straight Connector 71">
            <a:extLst>
              <a:ext uri="{FF2B5EF4-FFF2-40B4-BE49-F238E27FC236}">
                <a16:creationId xmlns:a16="http://schemas.microsoft.com/office/drawing/2014/main" id="{E3405F08-B91C-4F2E-9919-47D100F4C9F3}"/>
              </a:ext>
            </a:extLst>
          </p:cNvPr>
          <p:cNvCxnSpPr>
            <a:cxnSpLocks/>
          </p:cNvCxnSpPr>
          <p:nvPr/>
        </p:nvCxnSpPr>
        <p:spPr bwMode="auto">
          <a:xfrm>
            <a:off x="9815595" y="5966863"/>
            <a:ext cx="0" cy="325778"/>
          </a:xfrm>
          <a:prstGeom prst="line">
            <a:avLst/>
          </a:prstGeom>
          <a:solidFill>
            <a:schemeClr val="accent1"/>
          </a:solidFill>
          <a:ln w="9525" cap="flat" cmpd="sng" algn="ctr">
            <a:solidFill>
              <a:schemeClr val="tx1"/>
            </a:solidFill>
            <a:prstDash val="solid"/>
            <a:round/>
            <a:headEnd type="none" w="med" len="med"/>
            <a:tailEnd type="triangle" w="lg" len="lg"/>
          </a:ln>
          <a:effectLst/>
        </p:spPr>
      </p:cxnSp>
      <p:grpSp>
        <p:nvGrpSpPr>
          <p:cNvPr id="73" name="Group 72">
            <a:extLst>
              <a:ext uri="{FF2B5EF4-FFF2-40B4-BE49-F238E27FC236}">
                <a16:creationId xmlns:a16="http://schemas.microsoft.com/office/drawing/2014/main" id="{EDCB9E19-660F-451A-A636-71CF0107297A}"/>
              </a:ext>
            </a:extLst>
          </p:cNvPr>
          <p:cNvGrpSpPr/>
          <p:nvPr/>
        </p:nvGrpSpPr>
        <p:grpSpPr>
          <a:xfrm>
            <a:off x="8744397" y="6217949"/>
            <a:ext cx="2188117" cy="523220"/>
            <a:chOff x="1410366" y="4720741"/>
            <a:chExt cx="1425461" cy="523220"/>
          </a:xfrm>
        </p:grpSpPr>
        <p:sp>
          <p:nvSpPr>
            <p:cNvPr id="74" name="Rectangle 73">
              <a:extLst>
                <a:ext uri="{FF2B5EF4-FFF2-40B4-BE49-F238E27FC236}">
                  <a16:creationId xmlns:a16="http://schemas.microsoft.com/office/drawing/2014/main" id="{A2251D6B-0DEC-4228-98CD-DAF89A186E99}"/>
                </a:ext>
              </a:extLst>
            </p:cNvPr>
            <p:cNvSpPr/>
            <p:nvPr/>
          </p:nvSpPr>
          <p:spPr bwMode="auto">
            <a:xfrm>
              <a:off x="1410366" y="4791992"/>
              <a:ext cx="1425461" cy="40192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ＭＳ Ｐゴシック" pitchFamily="-96" charset="-128"/>
              </a:endParaRPr>
            </a:p>
          </p:txBody>
        </p:sp>
        <p:sp>
          <p:nvSpPr>
            <p:cNvPr id="75" name="TextBox 74">
              <a:extLst>
                <a:ext uri="{FF2B5EF4-FFF2-40B4-BE49-F238E27FC236}">
                  <a16:creationId xmlns:a16="http://schemas.microsoft.com/office/drawing/2014/main" id="{B7A48F3E-C4AA-46DC-9829-ED737E075F57}"/>
                </a:ext>
              </a:extLst>
            </p:cNvPr>
            <p:cNvSpPr txBox="1"/>
            <p:nvPr/>
          </p:nvSpPr>
          <p:spPr>
            <a:xfrm>
              <a:off x="1605443" y="4720741"/>
              <a:ext cx="989296" cy="523220"/>
            </a:xfrm>
            <a:prstGeom prst="rect">
              <a:avLst/>
            </a:prstGeom>
            <a:noFill/>
          </p:spPr>
          <p:txBody>
            <a:bodyPr wrap="square" rtlCol="0">
              <a:spAutoFit/>
            </a:bodyPr>
            <a:lstStyle/>
            <a:p>
              <a:pPr algn="ctr"/>
              <a:r>
                <a:rPr lang="en-US" sz="2800" b="1" dirty="0" err="1"/>
                <a:t>hPA</a:t>
              </a:r>
              <a:endParaRPr lang="en-US" sz="2800" b="1" dirty="0"/>
            </a:p>
          </p:txBody>
        </p:sp>
      </p:grpSp>
      <p:sp>
        <p:nvSpPr>
          <p:cNvPr id="76" name="TextBox 75">
            <a:extLst>
              <a:ext uri="{FF2B5EF4-FFF2-40B4-BE49-F238E27FC236}">
                <a16:creationId xmlns:a16="http://schemas.microsoft.com/office/drawing/2014/main" id="{EA82F25A-C736-4C89-91AD-07DF500952D9}"/>
              </a:ext>
            </a:extLst>
          </p:cNvPr>
          <p:cNvSpPr txBox="1"/>
          <p:nvPr/>
        </p:nvSpPr>
        <p:spPr>
          <a:xfrm>
            <a:off x="7042456" y="1674991"/>
            <a:ext cx="1124606" cy="461665"/>
          </a:xfrm>
          <a:prstGeom prst="rect">
            <a:avLst/>
          </a:prstGeom>
          <a:noFill/>
        </p:spPr>
        <p:txBody>
          <a:bodyPr wrap="square" rtlCol="0">
            <a:spAutoFit/>
          </a:bodyPr>
          <a:lstStyle/>
          <a:p>
            <a:pPr algn="ctr"/>
            <a:r>
              <a:rPr lang="en-US" sz="2400" dirty="0"/>
              <a:t>Index</a:t>
            </a:r>
          </a:p>
        </p:txBody>
      </p:sp>
      <p:cxnSp>
        <p:nvCxnSpPr>
          <p:cNvPr id="77" name="Straight Connector 76">
            <a:extLst>
              <a:ext uri="{FF2B5EF4-FFF2-40B4-BE49-F238E27FC236}">
                <a16:creationId xmlns:a16="http://schemas.microsoft.com/office/drawing/2014/main" id="{69D30B65-6A43-4847-AACB-4A8D5A71E382}"/>
              </a:ext>
            </a:extLst>
          </p:cNvPr>
          <p:cNvCxnSpPr>
            <a:cxnSpLocks/>
          </p:cNvCxnSpPr>
          <p:nvPr/>
        </p:nvCxnSpPr>
        <p:spPr bwMode="auto">
          <a:xfrm>
            <a:off x="5602111" y="3108387"/>
            <a:ext cx="4057816" cy="0"/>
          </a:xfrm>
          <a:prstGeom prst="line">
            <a:avLst/>
          </a:prstGeom>
          <a:solidFill>
            <a:schemeClr val="accent1"/>
          </a:solidFill>
          <a:ln w="9525" cap="flat" cmpd="sng" algn="ctr">
            <a:solidFill>
              <a:schemeClr val="tx1"/>
            </a:solidFill>
            <a:prstDash val="solid"/>
            <a:round/>
            <a:headEnd type="none" w="med" len="med"/>
            <a:tailEnd type="triangle" w="lg" len="lg"/>
          </a:ln>
          <a:effectLst/>
        </p:spPr>
      </p:cxnSp>
      <p:cxnSp>
        <p:nvCxnSpPr>
          <p:cNvPr id="78" name="Straight Connector 77">
            <a:extLst>
              <a:ext uri="{FF2B5EF4-FFF2-40B4-BE49-F238E27FC236}">
                <a16:creationId xmlns:a16="http://schemas.microsoft.com/office/drawing/2014/main" id="{B8F47E09-0DF3-4F16-BBC9-B4BF9DF9EC79}"/>
              </a:ext>
            </a:extLst>
          </p:cNvPr>
          <p:cNvCxnSpPr>
            <a:cxnSpLocks/>
          </p:cNvCxnSpPr>
          <p:nvPr/>
        </p:nvCxnSpPr>
        <p:spPr bwMode="auto">
          <a:xfrm>
            <a:off x="6021469" y="4455676"/>
            <a:ext cx="3638458" cy="0"/>
          </a:xfrm>
          <a:prstGeom prst="line">
            <a:avLst/>
          </a:prstGeom>
          <a:solidFill>
            <a:schemeClr val="accent1"/>
          </a:solidFill>
          <a:ln w="9525" cap="flat" cmpd="sng" algn="ctr">
            <a:solidFill>
              <a:schemeClr val="tx1"/>
            </a:solidFill>
            <a:prstDash val="solid"/>
            <a:round/>
            <a:headEnd type="none" w="med" len="med"/>
            <a:tailEnd type="triangle" w="lg" len="lg"/>
          </a:ln>
          <a:effectLst/>
        </p:spPr>
      </p:cxnSp>
      <p:cxnSp>
        <p:nvCxnSpPr>
          <p:cNvPr id="79" name="Straight Connector 78">
            <a:extLst>
              <a:ext uri="{FF2B5EF4-FFF2-40B4-BE49-F238E27FC236}">
                <a16:creationId xmlns:a16="http://schemas.microsoft.com/office/drawing/2014/main" id="{AE81A25B-FCDA-4BB2-AB3B-55012AE9F658}"/>
              </a:ext>
            </a:extLst>
          </p:cNvPr>
          <p:cNvCxnSpPr>
            <a:cxnSpLocks/>
          </p:cNvCxnSpPr>
          <p:nvPr/>
        </p:nvCxnSpPr>
        <p:spPr bwMode="auto">
          <a:xfrm>
            <a:off x="6427147" y="5818986"/>
            <a:ext cx="3228662" cy="0"/>
          </a:xfrm>
          <a:prstGeom prst="line">
            <a:avLst/>
          </a:prstGeom>
          <a:solidFill>
            <a:schemeClr val="accent1"/>
          </a:solidFill>
          <a:ln w="9525" cap="flat" cmpd="sng" algn="ctr">
            <a:solidFill>
              <a:schemeClr val="tx1"/>
            </a:solidFill>
            <a:prstDash val="solid"/>
            <a:round/>
            <a:headEnd type="none" w="med" len="med"/>
            <a:tailEnd type="triangle" w="lg" len="lg"/>
          </a:ln>
          <a:effectLst/>
        </p:spPr>
      </p:cxnSp>
      <p:cxnSp>
        <p:nvCxnSpPr>
          <p:cNvPr id="80" name="Straight Connector 79">
            <a:extLst>
              <a:ext uri="{FF2B5EF4-FFF2-40B4-BE49-F238E27FC236}">
                <a16:creationId xmlns:a16="http://schemas.microsoft.com/office/drawing/2014/main" id="{10232E44-A437-4893-AF7B-2C526337768E}"/>
              </a:ext>
            </a:extLst>
          </p:cNvPr>
          <p:cNvCxnSpPr>
            <a:cxnSpLocks/>
            <a:stCxn id="25" idx="2"/>
          </p:cNvCxnSpPr>
          <p:nvPr/>
        </p:nvCxnSpPr>
        <p:spPr bwMode="auto">
          <a:xfrm flipH="1">
            <a:off x="5602111" y="1541740"/>
            <a:ext cx="2282" cy="1555217"/>
          </a:xfrm>
          <a:prstGeom prst="line">
            <a:avLst/>
          </a:prstGeom>
          <a:solidFill>
            <a:schemeClr val="accent1"/>
          </a:solidFill>
          <a:ln w="9525" cap="flat" cmpd="sng" algn="ctr">
            <a:solidFill>
              <a:schemeClr val="tx1"/>
            </a:solidFill>
            <a:prstDash val="solid"/>
            <a:round/>
            <a:headEnd type="none" w="med" len="med"/>
            <a:tailEnd type="none" w="lg" len="lg"/>
          </a:ln>
          <a:effectLst/>
        </p:spPr>
      </p:cxnSp>
      <p:cxnSp>
        <p:nvCxnSpPr>
          <p:cNvPr id="84" name="Straight Connector 83">
            <a:extLst>
              <a:ext uri="{FF2B5EF4-FFF2-40B4-BE49-F238E27FC236}">
                <a16:creationId xmlns:a16="http://schemas.microsoft.com/office/drawing/2014/main" id="{85EB6E36-2B43-460C-8DF4-1DBC8765CDD9}"/>
              </a:ext>
            </a:extLst>
          </p:cNvPr>
          <p:cNvCxnSpPr>
            <a:cxnSpLocks/>
          </p:cNvCxnSpPr>
          <p:nvPr/>
        </p:nvCxnSpPr>
        <p:spPr bwMode="auto">
          <a:xfrm>
            <a:off x="6021469" y="1552187"/>
            <a:ext cx="0" cy="2903489"/>
          </a:xfrm>
          <a:prstGeom prst="line">
            <a:avLst/>
          </a:prstGeom>
          <a:solidFill>
            <a:schemeClr val="accent1"/>
          </a:solidFill>
          <a:ln w="9525" cap="flat" cmpd="sng" algn="ctr">
            <a:solidFill>
              <a:schemeClr val="tx1"/>
            </a:solidFill>
            <a:prstDash val="solid"/>
            <a:round/>
            <a:headEnd type="none" w="med" len="med"/>
            <a:tailEnd type="none" w="lg" len="lg"/>
          </a:ln>
          <a:effectLst/>
        </p:spPr>
      </p:cxnSp>
      <p:cxnSp>
        <p:nvCxnSpPr>
          <p:cNvPr id="90" name="Straight Connector 89">
            <a:extLst>
              <a:ext uri="{FF2B5EF4-FFF2-40B4-BE49-F238E27FC236}">
                <a16:creationId xmlns:a16="http://schemas.microsoft.com/office/drawing/2014/main" id="{9D4157FE-4047-47A8-B314-5A47E5DC90DE}"/>
              </a:ext>
            </a:extLst>
          </p:cNvPr>
          <p:cNvCxnSpPr>
            <a:cxnSpLocks/>
          </p:cNvCxnSpPr>
          <p:nvPr/>
        </p:nvCxnSpPr>
        <p:spPr bwMode="auto">
          <a:xfrm flipH="1">
            <a:off x="6427147" y="1541740"/>
            <a:ext cx="3024" cy="427724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94" name="TextBox 93">
            <a:extLst>
              <a:ext uri="{FF2B5EF4-FFF2-40B4-BE49-F238E27FC236}">
                <a16:creationId xmlns:a16="http://schemas.microsoft.com/office/drawing/2014/main" id="{B8010268-77E9-4C7A-8B48-F2D9DF6758AF}"/>
              </a:ext>
            </a:extLst>
          </p:cNvPr>
          <p:cNvSpPr txBox="1"/>
          <p:nvPr/>
        </p:nvSpPr>
        <p:spPr>
          <a:xfrm>
            <a:off x="7042456" y="3040690"/>
            <a:ext cx="1124606" cy="461665"/>
          </a:xfrm>
          <a:prstGeom prst="rect">
            <a:avLst/>
          </a:prstGeom>
          <a:noFill/>
        </p:spPr>
        <p:txBody>
          <a:bodyPr wrap="square" rtlCol="0">
            <a:spAutoFit/>
          </a:bodyPr>
          <a:lstStyle/>
          <a:p>
            <a:pPr algn="ctr"/>
            <a:r>
              <a:rPr lang="en-US" sz="2400" dirty="0"/>
              <a:t>Index</a:t>
            </a:r>
          </a:p>
        </p:txBody>
      </p:sp>
      <p:sp>
        <p:nvSpPr>
          <p:cNvPr id="95" name="TextBox 94">
            <a:extLst>
              <a:ext uri="{FF2B5EF4-FFF2-40B4-BE49-F238E27FC236}">
                <a16:creationId xmlns:a16="http://schemas.microsoft.com/office/drawing/2014/main" id="{5513953D-D33F-4513-AA16-467D2FA186C2}"/>
              </a:ext>
            </a:extLst>
          </p:cNvPr>
          <p:cNvSpPr txBox="1"/>
          <p:nvPr/>
        </p:nvSpPr>
        <p:spPr>
          <a:xfrm>
            <a:off x="7042456" y="4379155"/>
            <a:ext cx="1124606" cy="461665"/>
          </a:xfrm>
          <a:prstGeom prst="rect">
            <a:avLst/>
          </a:prstGeom>
          <a:noFill/>
        </p:spPr>
        <p:txBody>
          <a:bodyPr wrap="square" rtlCol="0">
            <a:spAutoFit/>
          </a:bodyPr>
          <a:lstStyle/>
          <a:p>
            <a:pPr algn="ctr"/>
            <a:r>
              <a:rPr lang="en-US" sz="2400" dirty="0"/>
              <a:t>Index</a:t>
            </a:r>
          </a:p>
        </p:txBody>
      </p:sp>
      <p:sp>
        <p:nvSpPr>
          <p:cNvPr id="96" name="TextBox 95">
            <a:extLst>
              <a:ext uri="{FF2B5EF4-FFF2-40B4-BE49-F238E27FC236}">
                <a16:creationId xmlns:a16="http://schemas.microsoft.com/office/drawing/2014/main" id="{31A17F87-C658-4CBC-99A3-91BEC5746639}"/>
              </a:ext>
            </a:extLst>
          </p:cNvPr>
          <p:cNvSpPr txBox="1"/>
          <p:nvPr/>
        </p:nvSpPr>
        <p:spPr>
          <a:xfrm>
            <a:off x="7042456" y="5754830"/>
            <a:ext cx="1124606" cy="461665"/>
          </a:xfrm>
          <a:prstGeom prst="rect">
            <a:avLst/>
          </a:prstGeom>
          <a:noFill/>
        </p:spPr>
        <p:txBody>
          <a:bodyPr wrap="square" rtlCol="0">
            <a:spAutoFit/>
          </a:bodyPr>
          <a:lstStyle/>
          <a:p>
            <a:pPr algn="ctr"/>
            <a:r>
              <a:rPr lang="en-US" sz="2400" dirty="0"/>
              <a:t>Index</a:t>
            </a:r>
          </a:p>
        </p:txBody>
      </p:sp>
      <p:sp>
        <p:nvSpPr>
          <p:cNvPr id="97" name="TextBox 96">
            <a:extLst>
              <a:ext uri="{FF2B5EF4-FFF2-40B4-BE49-F238E27FC236}">
                <a16:creationId xmlns:a16="http://schemas.microsoft.com/office/drawing/2014/main" id="{C89EABFC-154E-4FEF-9E82-271D84741AC5}"/>
              </a:ext>
            </a:extLst>
          </p:cNvPr>
          <p:cNvSpPr txBox="1"/>
          <p:nvPr/>
        </p:nvSpPr>
        <p:spPr>
          <a:xfrm>
            <a:off x="9796624" y="1828705"/>
            <a:ext cx="1515569" cy="369332"/>
          </a:xfrm>
          <a:prstGeom prst="rect">
            <a:avLst/>
          </a:prstGeom>
          <a:noFill/>
        </p:spPr>
        <p:txBody>
          <a:bodyPr wrap="square" rtlCol="0">
            <a:spAutoFit/>
          </a:bodyPr>
          <a:lstStyle/>
          <a:p>
            <a:pPr algn="ctr"/>
            <a:r>
              <a:rPr lang="en-US" dirty="0"/>
              <a:t>Memory read</a:t>
            </a:r>
          </a:p>
        </p:txBody>
      </p:sp>
      <p:sp>
        <p:nvSpPr>
          <p:cNvPr id="98" name="TextBox 97">
            <a:extLst>
              <a:ext uri="{FF2B5EF4-FFF2-40B4-BE49-F238E27FC236}">
                <a16:creationId xmlns:a16="http://schemas.microsoft.com/office/drawing/2014/main" id="{AC9F15AB-198E-4D27-BCE3-650E0175D0B7}"/>
              </a:ext>
            </a:extLst>
          </p:cNvPr>
          <p:cNvSpPr txBox="1"/>
          <p:nvPr/>
        </p:nvSpPr>
        <p:spPr>
          <a:xfrm>
            <a:off x="9790353" y="3181819"/>
            <a:ext cx="1515569" cy="369332"/>
          </a:xfrm>
          <a:prstGeom prst="rect">
            <a:avLst/>
          </a:prstGeom>
          <a:noFill/>
        </p:spPr>
        <p:txBody>
          <a:bodyPr wrap="square" rtlCol="0">
            <a:spAutoFit/>
          </a:bodyPr>
          <a:lstStyle/>
          <a:p>
            <a:pPr algn="ctr"/>
            <a:r>
              <a:rPr lang="en-US" dirty="0"/>
              <a:t>Memory read</a:t>
            </a:r>
          </a:p>
        </p:txBody>
      </p:sp>
      <p:sp>
        <p:nvSpPr>
          <p:cNvPr id="99" name="TextBox 98">
            <a:extLst>
              <a:ext uri="{FF2B5EF4-FFF2-40B4-BE49-F238E27FC236}">
                <a16:creationId xmlns:a16="http://schemas.microsoft.com/office/drawing/2014/main" id="{F0F27BDF-9548-4F4E-A505-35054B20258D}"/>
              </a:ext>
            </a:extLst>
          </p:cNvPr>
          <p:cNvSpPr txBox="1"/>
          <p:nvPr/>
        </p:nvSpPr>
        <p:spPr>
          <a:xfrm>
            <a:off x="9790353" y="4544374"/>
            <a:ext cx="1515569" cy="369332"/>
          </a:xfrm>
          <a:prstGeom prst="rect">
            <a:avLst/>
          </a:prstGeom>
          <a:noFill/>
        </p:spPr>
        <p:txBody>
          <a:bodyPr wrap="square" rtlCol="0">
            <a:spAutoFit/>
          </a:bodyPr>
          <a:lstStyle/>
          <a:p>
            <a:pPr algn="ctr"/>
            <a:r>
              <a:rPr lang="en-US" dirty="0"/>
              <a:t>Memory read</a:t>
            </a:r>
          </a:p>
        </p:txBody>
      </p:sp>
      <p:sp>
        <p:nvSpPr>
          <p:cNvPr id="100" name="TextBox 99">
            <a:extLst>
              <a:ext uri="{FF2B5EF4-FFF2-40B4-BE49-F238E27FC236}">
                <a16:creationId xmlns:a16="http://schemas.microsoft.com/office/drawing/2014/main" id="{83D03964-C55F-4753-8563-A674E64BC1DD}"/>
              </a:ext>
            </a:extLst>
          </p:cNvPr>
          <p:cNvSpPr txBox="1"/>
          <p:nvPr/>
        </p:nvSpPr>
        <p:spPr>
          <a:xfrm>
            <a:off x="9790353" y="5899546"/>
            <a:ext cx="1515569" cy="369332"/>
          </a:xfrm>
          <a:prstGeom prst="rect">
            <a:avLst/>
          </a:prstGeom>
          <a:noFill/>
        </p:spPr>
        <p:txBody>
          <a:bodyPr wrap="square" rtlCol="0">
            <a:spAutoFit/>
          </a:bodyPr>
          <a:lstStyle/>
          <a:p>
            <a:pPr algn="ctr"/>
            <a:r>
              <a:rPr lang="en-US" dirty="0"/>
              <a:t>Memory read</a:t>
            </a:r>
          </a:p>
        </p:txBody>
      </p:sp>
      <p:sp>
        <p:nvSpPr>
          <p:cNvPr id="101" name="TextBox 100">
            <a:extLst>
              <a:ext uri="{FF2B5EF4-FFF2-40B4-BE49-F238E27FC236}">
                <a16:creationId xmlns:a16="http://schemas.microsoft.com/office/drawing/2014/main" id="{FDBF5E29-CCC3-4B36-8E5C-1756240688F4}"/>
              </a:ext>
            </a:extLst>
          </p:cNvPr>
          <p:cNvSpPr txBox="1"/>
          <p:nvPr/>
        </p:nvSpPr>
        <p:spPr>
          <a:xfrm>
            <a:off x="10760207" y="2170786"/>
            <a:ext cx="1431793" cy="523220"/>
          </a:xfrm>
          <a:prstGeom prst="rect">
            <a:avLst/>
          </a:prstGeom>
          <a:noFill/>
        </p:spPr>
        <p:txBody>
          <a:bodyPr wrap="square" rtlCol="0">
            <a:spAutoFit/>
          </a:bodyPr>
          <a:lstStyle/>
          <a:p>
            <a:pPr algn="ctr"/>
            <a:r>
              <a:rPr lang="en-US" sz="2800" b="1" dirty="0"/>
              <a:t>PML4E</a:t>
            </a:r>
          </a:p>
        </p:txBody>
      </p:sp>
      <p:sp>
        <p:nvSpPr>
          <p:cNvPr id="102" name="TextBox 101">
            <a:extLst>
              <a:ext uri="{FF2B5EF4-FFF2-40B4-BE49-F238E27FC236}">
                <a16:creationId xmlns:a16="http://schemas.microsoft.com/office/drawing/2014/main" id="{FB4E06E6-36B0-433B-89D9-0C91B07168FD}"/>
              </a:ext>
            </a:extLst>
          </p:cNvPr>
          <p:cNvSpPr txBox="1"/>
          <p:nvPr/>
        </p:nvSpPr>
        <p:spPr>
          <a:xfrm>
            <a:off x="10746447" y="3510897"/>
            <a:ext cx="1404992" cy="523220"/>
          </a:xfrm>
          <a:prstGeom prst="rect">
            <a:avLst/>
          </a:prstGeom>
          <a:noFill/>
        </p:spPr>
        <p:txBody>
          <a:bodyPr wrap="square" rtlCol="0">
            <a:spAutoFit/>
          </a:bodyPr>
          <a:lstStyle/>
          <a:p>
            <a:pPr algn="ctr"/>
            <a:r>
              <a:rPr lang="en-US" sz="2800" b="1" dirty="0"/>
              <a:t>PDPTE</a:t>
            </a:r>
          </a:p>
        </p:txBody>
      </p:sp>
      <p:sp>
        <p:nvSpPr>
          <p:cNvPr id="103" name="TextBox 102">
            <a:extLst>
              <a:ext uri="{FF2B5EF4-FFF2-40B4-BE49-F238E27FC236}">
                <a16:creationId xmlns:a16="http://schemas.microsoft.com/office/drawing/2014/main" id="{3321C80C-3FDD-4CCC-B071-2C3242C19B8F}"/>
              </a:ext>
            </a:extLst>
          </p:cNvPr>
          <p:cNvSpPr txBox="1"/>
          <p:nvPr/>
        </p:nvSpPr>
        <p:spPr>
          <a:xfrm>
            <a:off x="10753480" y="4861074"/>
            <a:ext cx="1042587" cy="523220"/>
          </a:xfrm>
          <a:prstGeom prst="rect">
            <a:avLst/>
          </a:prstGeom>
          <a:noFill/>
        </p:spPr>
        <p:txBody>
          <a:bodyPr wrap="square" rtlCol="0">
            <a:spAutoFit/>
          </a:bodyPr>
          <a:lstStyle/>
          <a:p>
            <a:pPr algn="ctr"/>
            <a:r>
              <a:rPr lang="en-US" sz="2800" b="1" dirty="0"/>
              <a:t>PDE</a:t>
            </a:r>
          </a:p>
        </p:txBody>
      </p:sp>
      <p:sp>
        <p:nvSpPr>
          <p:cNvPr id="104" name="TextBox 103">
            <a:extLst>
              <a:ext uri="{FF2B5EF4-FFF2-40B4-BE49-F238E27FC236}">
                <a16:creationId xmlns:a16="http://schemas.microsoft.com/office/drawing/2014/main" id="{1E9A11AF-B7BC-42C9-B85E-03A40104EB7C}"/>
              </a:ext>
            </a:extLst>
          </p:cNvPr>
          <p:cNvSpPr txBox="1"/>
          <p:nvPr/>
        </p:nvSpPr>
        <p:spPr>
          <a:xfrm>
            <a:off x="10746447" y="6228551"/>
            <a:ext cx="1042587" cy="523220"/>
          </a:xfrm>
          <a:prstGeom prst="rect">
            <a:avLst/>
          </a:prstGeom>
          <a:noFill/>
        </p:spPr>
        <p:txBody>
          <a:bodyPr wrap="square" rtlCol="0">
            <a:spAutoFit/>
          </a:bodyPr>
          <a:lstStyle/>
          <a:p>
            <a:pPr algn="ctr"/>
            <a:r>
              <a:rPr lang="en-US" sz="2800" b="1" dirty="0"/>
              <a:t>PTE</a:t>
            </a:r>
          </a:p>
        </p:txBody>
      </p:sp>
      <p:grpSp>
        <p:nvGrpSpPr>
          <p:cNvPr id="81" name="Group 80">
            <a:extLst>
              <a:ext uri="{FF2B5EF4-FFF2-40B4-BE49-F238E27FC236}">
                <a16:creationId xmlns:a16="http://schemas.microsoft.com/office/drawing/2014/main" id="{846AD319-A140-4E7A-825A-A33A44721591}"/>
              </a:ext>
            </a:extLst>
          </p:cNvPr>
          <p:cNvGrpSpPr/>
          <p:nvPr/>
        </p:nvGrpSpPr>
        <p:grpSpPr>
          <a:xfrm>
            <a:off x="279117" y="4207411"/>
            <a:ext cx="2188117" cy="523220"/>
            <a:chOff x="1410366" y="4720741"/>
            <a:chExt cx="1425461" cy="523220"/>
          </a:xfrm>
        </p:grpSpPr>
        <p:sp>
          <p:nvSpPr>
            <p:cNvPr id="82" name="Rectangle 81">
              <a:extLst>
                <a:ext uri="{FF2B5EF4-FFF2-40B4-BE49-F238E27FC236}">
                  <a16:creationId xmlns:a16="http://schemas.microsoft.com/office/drawing/2014/main" id="{53B7AAB8-CB42-44BC-B7D2-2C81418B8F20}"/>
                </a:ext>
              </a:extLst>
            </p:cNvPr>
            <p:cNvSpPr/>
            <p:nvPr/>
          </p:nvSpPr>
          <p:spPr bwMode="auto">
            <a:xfrm>
              <a:off x="1410366" y="4791992"/>
              <a:ext cx="1425461" cy="40192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ＭＳ Ｐゴシック" pitchFamily="-96" charset="-128"/>
              </a:endParaRPr>
            </a:p>
          </p:txBody>
        </p:sp>
        <p:sp>
          <p:nvSpPr>
            <p:cNvPr id="83" name="TextBox 82">
              <a:extLst>
                <a:ext uri="{FF2B5EF4-FFF2-40B4-BE49-F238E27FC236}">
                  <a16:creationId xmlns:a16="http://schemas.microsoft.com/office/drawing/2014/main" id="{CF75A563-E69E-4756-8154-D4737821B3E3}"/>
                </a:ext>
              </a:extLst>
            </p:cNvPr>
            <p:cNvSpPr txBox="1"/>
            <p:nvPr/>
          </p:nvSpPr>
          <p:spPr>
            <a:xfrm>
              <a:off x="1605443" y="4720741"/>
              <a:ext cx="989296" cy="523220"/>
            </a:xfrm>
            <a:prstGeom prst="rect">
              <a:avLst/>
            </a:prstGeom>
            <a:noFill/>
          </p:spPr>
          <p:txBody>
            <a:bodyPr wrap="square" rtlCol="0">
              <a:spAutoFit/>
            </a:bodyPr>
            <a:lstStyle/>
            <a:p>
              <a:pPr algn="ctr"/>
              <a:r>
                <a:rPr lang="en-US" sz="2800" b="1" dirty="0" err="1"/>
                <a:t>gVA</a:t>
              </a:r>
              <a:endParaRPr lang="en-US" sz="2800" b="1" dirty="0"/>
            </a:p>
          </p:txBody>
        </p:sp>
      </p:grpSp>
      <p:sp>
        <p:nvSpPr>
          <p:cNvPr id="85" name="TextBox 84">
            <a:extLst>
              <a:ext uri="{FF2B5EF4-FFF2-40B4-BE49-F238E27FC236}">
                <a16:creationId xmlns:a16="http://schemas.microsoft.com/office/drawing/2014/main" id="{94E9518B-9025-421B-8390-BFC3BE483D9B}"/>
              </a:ext>
            </a:extLst>
          </p:cNvPr>
          <p:cNvSpPr txBox="1"/>
          <p:nvPr/>
        </p:nvSpPr>
        <p:spPr>
          <a:xfrm>
            <a:off x="259219" y="3152084"/>
            <a:ext cx="2241129" cy="523220"/>
          </a:xfrm>
          <a:prstGeom prst="rect">
            <a:avLst/>
          </a:prstGeom>
          <a:noFill/>
        </p:spPr>
        <p:txBody>
          <a:bodyPr wrap="square" rtlCol="0">
            <a:spAutoFit/>
          </a:bodyPr>
          <a:lstStyle/>
          <a:p>
            <a:pPr algn="ctr"/>
            <a:r>
              <a:rPr lang="en-US" sz="2800" b="1" dirty="0"/>
              <a:t>Guest virtual</a:t>
            </a:r>
          </a:p>
        </p:txBody>
      </p:sp>
      <p:sp>
        <p:nvSpPr>
          <p:cNvPr id="86" name="TextBox 85">
            <a:extLst>
              <a:ext uri="{FF2B5EF4-FFF2-40B4-BE49-F238E27FC236}">
                <a16:creationId xmlns:a16="http://schemas.microsoft.com/office/drawing/2014/main" id="{25115110-0464-4983-851C-EE591C4C2198}"/>
              </a:ext>
            </a:extLst>
          </p:cNvPr>
          <p:cNvSpPr txBox="1"/>
          <p:nvPr/>
        </p:nvSpPr>
        <p:spPr>
          <a:xfrm>
            <a:off x="256751" y="3466999"/>
            <a:ext cx="2232850" cy="523220"/>
          </a:xfrm>
          <a:prstGeom prst="rect">
            <a:avLst/>
          </a:prstGeom>
          <a:noFill/>
        </p:spPr>
        <p:txBody>
          <a:bodyPr wrap="square" rtlCol="0">
            <a:spAutoFit/>
          </a:bodyPr>
          <a:lstStyle/>
          <a:p>
            <a:pPr algn="ctr"/>
            <a:r>
              <a:rPr lang="en-US" sz="2800" b="1" dirty="0"/>
              <a:t>address to</a:t>
            </a:r>
          </a:p>
        </p:txBody>
      </p:sp>
      <p:sp>
        <p:nvSpPr>
          <p:cNvPr id="87" name="TextBox 86">
            <a:extLst>
              <a:ext uri="{FF2B5EF4-FFF2-40B4-BE49-F238E27FC236}">
                <a16:creationId xmlns:a16="http://schemas.microsoft.com/office/drawing/2014/main" id="{FBDF5FFF-4C13-47F5-B2FE-131A2D04B3C1}"/>
              </a:ext>
            </a:extLst>
          </p:cNvPr>
          <p:cNvSpPr txBox="1"/>
          <p:nvPr/>
        </p:nvSpPr>
        <p:spPr>
          <a:xfrm>
            <a:off x="243535" y="3765044"/>
            <a:ext cx="2232850" cy="523220"/>
          </a:xfrm>
          <a:prstGeom prst="rect">
            <a:avLst/>
          </a:prstGeom>
          <a:noFill/>
        </p:spPr>
        <p:txBody>
          <a:bodyPr wrap="square" rtlCol="0">
            <a:spAutoFit/>
          </a:bodyPr>
          <a:lstStyle/>
          <a:p>
            <a:pPr algn="ctr"/>
            <a:r>
              <a:rPr lang="en-US" sz="2800" b="1" dirty="0"/>
              <a:t>translate</a:t>
            </a:r>
          </a:p>
        </p:txBody>
      </p:sp>
      <p:grpSp>
        <p:nvGrpSpPr>
          <p:cNvPr id="88" name="Group 87">
            <a:extLst>
              <a:ext uri="{FF2B5EF4-FFF2-40B4-BE49-F238E27FC236}">
                <a16:creationId xmlns:a16="http://schemas.microsoft.com/office/drawing/2014/main" id="{3D1FD85E-90D4-4F87-A13C-589E7FA8E2DD}"/>
              </a:ext>
            </a:extLst>
          </p:cNvPr>
          <p:cNvGrpSpPr/>
          <p:nvPr/>
        </p:nvGrpSpPr>
        <p:grpSpPr>
          <a:xfrm>
            <a:off x="2695312" y="4214795"/>
            <a:ext cx="2188117" cy="523220"/>
            <a:chOff x="1410366" y="4720741"/>
            <a:chExt cx="1425461" cy="523220"/>
          </a:xfrm>
        </p:grpSpPr>
        <p:sp>
          <p:nvSpPr>
            <p:cNvPr id="89" name="Rectangle 88">
              <a:extLst>
                <a:ext uri="{FF2B5EF4-FFF2-40B4-BE49-F238E27FC236}">
                  <a16:creationId xmlns:a16="http://schemas.microsoft.com/office/drawing/2014/main" id="{2D11F064-5F6C-49DA-ADF5-AAF8501D9045}"/>
                </a:ext>
              </a:extLst>
            </p:cNvPr>
            <p:cNvSpPr/>
            <p:nvPr/>
          </p:nvSpPr>
          <p:spPr bwMode="auto">
            <a:xfrm>
              <a:off x="1410366" y="4791992"/>
              <a:ext cx="1425461" cy="40192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ＭＳ Ｐゴシック" pitchFamily="-96" charset="-128"/>
              </a:endParaRPr>
            </a:p>
          </p:txBody>
        </p:sp>
        <p:sp>
          <p:nvSpPr>
            <p:cNvPr id="91" name="TextBox 90">
              <a:extLst>
                <a:ext uri="{FF2B5EF4-FFF2-40B4-BE49-F238E27FC236}">
                  <a16:creationId xmlns:a16="http://schemas.microsoft.com/office/drawing/2014/main" id="{DE32AD80-0C04-41D8-86CF-A2B407A3F454}"/>
                </a:ext>
              </a:extLst>
            </p:cNvPr>
            <p:cNvSpPr txBox="1"/>
            <p:nvPr/>
          </p:nvSpPr>
          <p:spPr>
            <a:xfrm>
              <a:off x="1605443" y="4720741"/>
              <a:ext cx="989296" cy="523220"/>
            </a:xfrm>
            <a:prstGeom prst="rect">
              <a:avLst/>
            </a:prstGeom>
            <a:noFill/>
          </p:spPr>
          <p:txBody>
            <a:bodyPr wrap="square" rtlCol="0">
              <a:spAutoFit/>
            </a:bodyPr>
            <a:lstStyle/>
            <a:p>
              <a:pPr algn="ctr"/>
              <a:r>
                <a:rPr lang="en-US" sz="2800" b="1" dirty="0" err="1"/>
                <a:t>hPA</a:t>
              </a:r>
              <a:endParaRPr lang="en-US" sz="2800" b="1" dirty="0"/>
            </a:p>
          </p:txBody>
        </p:sp>
      </p:grpSp>
      <p:sp>
        <p:nvSpPr>
          <p:cNvPr id="92" name="TextBox 91">
            <a:extLst>
              <a:ext uri="{FF2B5EF4-FFF2-40B4-BE49-F238E27FC236}">
                <a16:creationId xmlns:a16="http://schemas.microsoft.com/office/drawing/2014/main" id="{27AC8317-A45B-4130-BE14-FA22BCEDE77A}"/>
              </a:ext>
            </a:extLst>
          </p:cNvPr>
          <p:cNvSpPr txBox="1"/>
          <p:nvPr/>
        </p:nvSpPr>
        <p:spPr>
          <a:xfrm>
            <a:off x="2675414" y="3159468"/>
            <a:ext cx="2241129" cy="523220"/>
          </a:xfrm>
          <a:prstGeom prst="rect">
            <a:avLst/>
          </a:prstGeom>
          <a:noFill/>
        </p:spPr>
        <p:txBody>
          <a:bodyPr wrap="square" rtlCol="0">
            <a:spAutoFit/>
          </a:bodyPr>
          <a:lstStyle/>
          <a:p>
            <a:pPr algn="ctr"/>
            <a:r>
              <a:rPr lang="en-US" sz="2800" b="1" dirty="0"/>
              <a:t>Host physical</a:t>
            </a:r>
          </a:p>
        </p:txBody>
      </p:sp>
      <p:sp>
        <p:nvSpPr>
          <p:cNvPr id="93" name="TextBox 92">
            <a:extLst>
              <a:ext uri="{FF2B5EF4-FFF2-40B4-BE49-F238E27FC236}">
                <a16:creationId xmlns:a16="http://schemas.microsoft.com/office/drawing/2014/main" id="{6FB1D497-D56F-4A63-B0ED-B02E73B6CA59}"/>
              </a:ext>
            </a:extLst>
          </p:cNvPr>
          <p:cNvSpPr txBox="1"/>
          <p:nvPr/>
        </p:nvSpPr>
        <p:spPr>
          <a:xfrm>
            <a:off x="2394485" y="3474383"/>
            <a:ext cx="2831919" cy="523220"/>
          </a:xfrm>
          <a:prstGeom prst="rect">
            <a:avLst/>
          </a:prstGeom>
          <a:noFill/>
        </p:spPr>
        <p:txBody>
          <a:bodyPr wrap="square" rtlCol="0">
            <a:spAutoFit/>
          </a:bodyPr>
          <a:lstStyle/>
          <a:p>
            <a:pPr algn="ctr"/>
            <a:r>
              <a:rPr lang="en-US" sz="2800" b="1" dirty="0"/>
              <a:t>address of guest’s</a:t>
            </a:r>
          </a:p>
        </p:txBody>
      </p:sp>
      <p:sp>
        <p:nvSpPr>
          <p:cNvPr id="109" name="TextBox 108">
            <a:extLst>
              <a:ext uri="{FF2B5EF4-FFF2-40B4-BE49-F238E27FC236}">
                <a16:creationId xmlns:a16="http://schemas.microsoft.com/office/drawing/2014/main" id="{2437E6F1-2EAF-46DE-89DF-198FA78098A7}"/>
              </a:ext>
            </a:extLst>
          </p:cNvPr>
          <p:cNvSpPr txBox="1"/>
          <p:nvPr/>
        </p:nvSpPr>
        <p:spPr>
          <a:xfrm>
            <a:off x="2659730" y="3772428"/>
            <a:ext cx="2232850" cy="523220"/>
          </a:xfrm>
          <a:prstGeom prst="rect">
            <a:avLst/>
          </a:prstGeom>
          <a:noFill/>
        </p:spPr>
        <p:txBody>
          <a:bodyPr wrap="square" rtlCol="0">
            <a:spAutoFit/>
          </a:bodyPr>
          <a:lstStyle/>
          <a:p>
            <a:pPr algn="ctr"/>
            <a:r>
              <a:rPr lang="en-US" sz="2800" b="1" dirty="0"/>
              <a:t>L1 table</a:t>
            </a:r>
          </a:p>
        </p:txBody>
      </p:sp>
      <p:cxnSp>
        <p:nvCxnSpPr>
          <p:cNvPr id="110" name="Straight Connector 109">
            <a:extLst>
              <a:ext uri="{FF2B5EF4-FFF2-40B4-BE49-F238E27FC236}">
                <a16:creationId xmlns:a16="http://schemas.microsoft.com/office/drawing/2014/main" id="{0B843F1A-54CA-410E-8EB8-D5867EA2E38C}"/>
              </a:ext>
            </a:extLst>
          </p:cNvPr>
          <p:cNvCxnSpPr>
            <a:cxnSpLocks/>
          </p:cNvCxnSpPr>
          <p:nvPr/>
        </p:nvCxnSpPr>
        <p:spPr bwMode="auto">
          <a:xfrm>
            <a:off x="3751698" y="2763654"/>
            <a:ext cx="0" cy="476447"/>
          </a:xfrm>
          <a:prstGeom prst="line">
            <a:avLst/>
          </a:prstGeom>
          <a:solidFill>
            <a:schemeClr val="accent1"/>
          </a:solidFill>
          <a:ln w="9525" cap="flat" cmpd="sng" algn="ctr">
            <a:solidFill>
              <a:schemeClr val="tx1"/>
            </a:solidFill>
            <a:prstDash val="solid"/>
            <a:round/>
            <a:headEnd type="none" w="med" len="med"/>
            <a:tailEnd type="triangle" w="lg" len="lg"/>
          </a:ln>
          <a:effectLst/>
        </p:spPr>
      </p:cxnSp>
      <p:cxnSp>
        <p:nvCxnSpPr>
          <p:cNvPr id="111" name="Straight Connector 110">
            <a:extLst>
              <a:ext uri="{FF2B5EF4-FFF2-40B4-BE49-F238E27FC236}">
                <a16:creationId xmlns:a16="http://schemas.microsoft.com/office/drawing/2014/main" id="{8C1CCF9E-AD79-4E0B-AA7B-1C9E4E05C7B3}"/>
              </a:ext>
            </a:extLst>
          </p:cNvPr>
          <p:cNvCxnSpPr>
            <a:cxnSpLocks/>
          </p:cNvCxnSpPr>
          <p:nvPr/>
        </p:nvCxnSpPr>
        <p:spPr bwMode="auto">
          <a:xfrm>
            <a:off x="187567" y="2760148"/>
            <a:ext cx="3568440" cy="0"/>
          </a:xfrm>
          <a:prstGeom prst="line">
            <a:avLst/>
          </a:prstGeom>
          <a:solidFill>
            <a:schemeClr val="accent1"/>
          </a:solidFill>
          <a:ln w="9525" cap="flat" cmpd="sng" algn="ctr">
            <a:solidFill>
              <a:schemeClr val="tx1"/>
            </a:solidFill>
            <a:prstDash val="solid"/>
            <a:round/>
            <a:headEnd type="none" w="med" len="med"/>
            <a:tailEnd type="none" w="lg" len="lg"/>
          </a:ln>
          <a:effectLst/>
        </p:spPr>
      </p:cxnSp>
      <p:sp>
        <p:nvSpPr>
          <p:cNvPr id="112" name="TextBox 111">
            <a:extLst>
              <a:ext uri="{FF2B5EF4-FFF2-40B4-BE49-F238E27FC236}">
                <a16:creationId xmlns:a16="http://schemas.microsoft.com/office/drawing/2014/main" id="{08CDEF18-A433-4DDA-9072-54D331265C0A}"/>
              </a:ext>
            </a:extLst>
          </p:cNvPr>
          <p:cNvSpPr txBox="1"/>
          <p:nvPr/>
        </p:nvSpPr>
        <p:spPr>
          <a:xfrm>
            <a:off x="659597" y="2314403"/>
            <a:ext cx="2952415" cy="461665"/>
          </a:xfrm>
          <a:prstGeom prst="rect">
            <a:avLst/>
          </a:prstGeom>
          <a:noFill/>
        </p:spPr>
        <p:txBody>
          <a:bodyPr wrap="square" rtlCol="0">
            <a:spAutoFit/>
          </a:bodyPr>
          <a:lstStyle/>
          <a:p>
            <a:pPr algn="ctr"/>
            <a:r>
              <a:rPr lang="en-US" sz="2400" dirty="0"/>
              <a:t>Output of prior slide</a:t>
            </a:r>
          </a:p>
        </p:txBody>
      </p:sp>
      <p:sp>
        <p:nvSpPr>
          <p:cNvPr id="113" name="Right Bracket 112">
            <a:extLst>
              <a:ext uri="{FF2B5EF4-FFF2-40B4-BE49-F238E27FC236}">
                <a16:creationId xmlns:a16="http://schemas.microsoft.com/office/drawing/2014/main" id="{0D2EF975-8D90-4F5F-884B-264357D489E8}"/>
              </a:ext>
            </a:extLst>
          </p:cNvPr>
          <p:cNvSpPr/>
          <p:nvPr/>
        </p:nvSpPr>
        <p:spPr>
          <a:xfrm rot="5400000">
            <a:off x="1506165" y="4649506"/>
            <a:ext cx="227717" cy="361525"/>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4" name="Straight Connector 113">
            <a:extLst>
              <a:ext uri="{FF2B5EF4-FFF2-40B4-BE49-F238E27FC236}">
                <a16:creationId xmlns:a16="http://schemas.microsoft.com/office/drawing/2014/main" id="{599D5B70-50A3-408E-AA45-DCEBDB980207}"/>
              </a:ext>
            </a:extLst>
          </p:cNvPr>
          <p:cNvCxnSpPr>
            <a:cxnSpLocks/>
          </p:cNvCxnSpPr>
          <p:nvPr/>
        </p:nvCxnSpPr>
        <p:spPr bwMode="auto">
          <a:xfrm>
            <a:off x="1614915" y="4937073"/>
            <a:ext cx="0" cy="225625"/>
          </a:xfrm>
          <a:prstGeom prst="line">
            <a:avLst/>
          </a:prstGeom>
          <a:solidFill>
            <a:schemeClr val="accent1"/>
          </a:solidFill>
          <a:ln w="9525" cap="flat" cmpd="sng" algn="ctr">
            <a:solidFill>
              <a:schemeClr val="tx1"/>
            </a:solidFill>
            <a:prstDash val="solid"/>
            <a:round/>
            <a:headEnd type="none" w="med" len="med"/>
            <a:tailEnd type="none" w="lg" len="lg"/>
          </a:ln>
          <a:effectLst/>
        </p:spPr>
      </p:cxnSp>
      <p:cxnSp>
        <p:nvCxnSpPr>
          <p:cNvPr id="115" name="Straight Connector 114">
            <a:extLst>
              <a:ext uri="{FF2B5EF4-FFF2-40B4-BE49-F238E27FC236}">
                <a16:creationId xmlns:a16="http://schemas.microsoft.com/office/drawing/2014/main" id="{D102281F-3D09-4503-9CE8-172F2F6D2C9B}"/>
              </a:ext>
            </a:extLst>
          </p:cNvPr>
          <p:cNvCxnSpPr>
            <a:cxnSpLocks/>
          </p:cNvCxnSpPr>
          <p:nvPr/>
        </p:nvCxnSpPr>
        <p:spPr bwMode="auto">
          <a:xfrm>
            <a:off x="1614915" y="5162698"/>
            <a:ext cx="1997097" cy="99"/>
          </a:xfrm>
          <a:prstGeom prst="line">
            <a:avLst/>
          </a:prstGeom>
          <a:solidFill>
            <a:schemeClr val="accent1"/>
          </a:solidFill>
          <a:ln w="9525" cap="flat" cmpd="sng" algn="ctr">
            <a:solidFill>
              <a:schemeClr val="tx1"/>
            </a:solidFill>
            <a:prstDash val="solid"/>
            <a:round/>
            <a:headEnd type="none" w="med" len="med"/>
            <a:tailEnd type="triangle" w="lg" len="lg"/>
          </a:ln>
          <a:effectLst/>
        </p:spPr>
      </p:cxnSp>
      <p:cxnSp>
        <p:nvCxnSpPr>
          <p:cNvPr id="119" name="Straight Connector 118">
            <a:extLst>
              <a:ext uri="{FF2B5EF4-FFF2-40B4-BE49-F238E27FC236}">
                <a16:creationId xmlns:a16="http://schemas.microsoft.com/office/drawing/2014/main" id="{290E3BA6-6C63-42E6-9573-766F4A9BDAA6}"/>
              </a:ext>
            </a:extLst>
          </p:cNvPr>
          <p:cNvCxnSpPr>
            <a:cxnSpLocks/>
          </p:cNvCxnSpPr>
          <p:nvPr/>
        </p:nvCxnSpPr>
        <p:spPr bwMode="auto">
          <a:xfrm>
            <a:off x="3774539" y="4689785"/>
            <a:ext cx="0" cy="325778"/>
          </a:xfrm>
          <a:prstGeom prst="line">
            <a:avLst/>
          </a:prstGeom>
          <a:solidFill>
            <a:schemeClr val="accent1"/>
          </a:solidFill>
          <a:ln w="9525" cap="flat" cmpd="sng" algn="ctr">
            <a:solidFill>
              <a:schemeClr val="tx1"/>
            </a:solidFill>
            <a:prstDash val="solid"/>
            <a:round/>
            <a:headEnd type="none" w="med" len="med"/>
            <a:tailEnd type="triangle" w="lg" len="lg"/>
          </a:ln>
          <a:effectLst/>
        </p:spPr>
      </p:cxnSp>
      <p:sp>
        <p:nvSpPr>
          <p:cNvPr id="120" name="Rectangle 119">
            <a:extLst>
              <a:ext uri="{FF2B5EF4-FFF2-40B4-BE49-F238E27FC236}">
                <a16:creationId xmlns:a16="http://schemas.microsoft.com/office/drawing/2014/main" id="{4551B4B9-F310-4CC8-98F1-1BB6869123F7}"/>
              </a:ext>
            </a:extLst>
          </p:cNvPr>
          <p:cNvSpPr/>
          <p:nvPr/>
        </p:nvSpPr>
        <p:spPr>
          <a:xfrm>
            <a:off x="3481216" y="4862169"/>
            <a:ext cx="593432" cy="584775"/>
          </a:xfrm>
          <a:prstGeom prst="rect">
            <a:avLst/>
          </a:prstGeom>
        </p:spPr>
        <p:txBody>
          <a:bodyPr wrap="none">
            <a:spAutoFit/>
          </a:bodyPr>
          <a:lstStyle/>
          <a:p>
            <a:r>
              <a:rPr lang="en-US" sz="3200" dirty="0">
                <a:solidFill>
                  <a:srgbClr val="222222"/>
                </a:solidFill>
                <a:latin typeface="Roboto" panose="02000000000000000000" pitchFamily="2" charset="0"/>
              </a:rPr>
              <a:t>⊕</a:t>
            </a:r>
            <a:endParaRPr lang="en-US" sz="3200" dirty="0"/>
          </a:p>
        </p:txBody>
      </p:sp>
      <p:sp>
        <p:nvSpPr>
          <p:cNvPr id="121" name="TextBox 120">
            <a:extLst>
              <a:ext uri="{FF2B5EF4-FFF2-40B4-BE49-F238E27FC236}">
                <a16:creationId xmlns:a16="http://schemas.microsoft.com/office/drawing/2014/main" id="{7CCFC6AF-3A51-4E5C-BD78-9EF089E8D034}"/>
              </a:ext>
            </a:extLst>
          </p:cNvPr>
          <p:cNvSpPr txBox="1"/>
          <p:nvPr/>
        </p:nvSpPr>
        <p:spPr>
          <a:xfrm>
            <a:off x="3755568" y="5243179"/>
            <a:ext cx="1515569" cy="369332"/>
          </a:xfrm>
          <a:prstGeom prst="rect">
            <a:avLst/>
          </a:prstGeom>
          <a:noFill/>
        </p:spPr>
        <p:txBody>
          <a:bodyPr wrap="square" rtlCol="0">
            <a:spAutoFit/>
          </a:bodyPr>
          <a:lstStyle/>
          <a:p>
            <a:pPr algn="ctr"/>
            <a:r>
              <a:rPr lang="en-US" dirty="0"/>
              <a:t>Memory read</a:t>
            </a:r>
          </a:p>
        </p:txBody>
      </p:sp>
      <p:cxnSp>
        <p:nvCxnSpPr>
          <p:cNvPr id="122" name="Straight Connector 121">
            <a:extLst>
              <a:ext uri="{FF2B5EF4-FFF2-40B4-BE49-F238E27FC236}">
                <a16:creationId xmlns:a16="http://schemas.microsoft.com/office/drawing/2014/main" id="{1BA66A1A-B34C-4B7B-BBE4-5452A1673DB8}"/>
              </a:ext>
            </a:extLst>
          </p:cNvPr>
          <p:cNvCxnSpPr>
            <a:cxnSpLocks/>
          </p:cNvCxnSpPr>
          <p:nvPr/>
        </p:nvCxnSpPr>
        <p:spPr bwMode="auto">
          <a:xfrm>
            <a:off x="3775661" y="5327431"/>
            <a:ext cx="0" cy="325778"/>
          </a:xfrm>
          <a:prstGeom prst="line">
            <a:avLst/>
          </a:prstGeom>
          <a:solidFill>
            <a:schemeClr val="accent1"/>
          </a:solidFill>
          <a:ln w="9525" cap="flat" cmpd="sng" algn="ctr">
            <a:solidFill>
              <a:schemeClr val="tx1"/>
            </a:solidFill>
            <a:prstDash val="solid"/>
            <a:round/>
            <a:headEnd type="none" w="med" len="med"/>
            <a:tailEnd type="triangle" w="lg" len="lg"/>
          </a:ln>
          <a:effectLst/>
        </p:spPr>
      </p:cxnSp>
      <p:grpSp>
        <p:nvGrpSpPr>
          <p:cNvPr id="123" name="Group 122">
            <a:extLst>
              <a:ext uri="{FF2B5EF4-FFF2-40B4-BE49-F238E27FC236}">
                <a16:creationId xmlns:a16="http://schemas.microsoft.com/office/drawing/2014/main" id="{C4926DD9-2F88-4E78-BA2F-28EC19164B4D}"/>
              </a:ext>
            </a:extLst>
          </p:cNvPr>
          <p:cNvGrpSpPr/>
          <p:nvPr/>
        </p:nvGrpSpPr>
        <p:grpSpPr>
          <a:xfrm>
            <a:off x="2704463" y="5578517"/>
            <a:ext cx="2188117" cy="523220"/>
            <a:chOff x="1410366" y="4720741"/>
            <a:chExt cx="1425461" cy="523220"/>
          </a:xfrm>
        </p:grpSpPr>
        <p:sp>
          <p:nvSpPr>
            <p:cNvPr id="124" name="Rectangle 123">
              <a:extLst>
                <a:ext uri="{FF2B5EF4-FFF2-40B4-BE49-F238E27FC236}">
                  <a16:creationId xmlns:a16="http://schemas.microsoft.com/office/drawing/2014/main" id="{EA9491F1-6301-4B4E-B33C-1F38A6A5EDE6}"/>
                </a:ext>
              </a:extLst>
            </p:cNvPr>
            <p:cNvSpPr/>
            <p:nvPr/>
          </p:nvSpPr>
          <p:spPr bwMode="auto">
            <a:xfrm>
              <a:off x="1410366" y="4791992"/>
              <a:ext cx="1425461" cy="401922"/>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ＭＳ Ｐゴシック" pitchFamily="-96" charset="-128"/>
              </a:endParaRPr>
            </a:p>
          </p:txBody>
        </p:sp>
        <p:sp>
          <p:nvSpPr>
            <p:cNvPr id="125" name="TextBox 124">
              <a:extLst>
                <a:ext uri="{FF2B5EF4-FFF2-40B4-BE49-F238E27FC236}">
                  <a16:creationId xmlns:a16="http://schemas.microsoft.com/office/drawing/2014/main" id="{2305C967-FF52-4D99-B09B-4EB8E5498DD4}"/>
                </a:ext>
              </a:extLst>
            </p:cNvPr>
            <p:cNvSpPr txBox="1"/>
            <p:nvPr/>
          </p:nvSpPr>
          <p:spPr>
            <a:xfrm>
              <a:off x="1605443" y="4720741"/>
              <a:ext cx="989296" cy="523220"/>
            </a:xfrm>
            <a:prstGeom prst="rect">
              <a:avLst/>
            </a:prstGeom>
            <a:noFill/>
          </p:spPr>
          <p:txBody>
            <a:bodyPr wrap="square" rtlCol="0">
              <a:spAutoFit/>
            </a:bodyPr>
            <a:lstStyle/>
            <a:p>
              <a:pPr algn="ctr"/>
              <a:r>
                <a:rPr lang="en-US" sz="2800" b="1" dirty="0" err="1"/>
                <a:t>gPA</a:t>
              </a:r>
              <a:endParaRPr lang="en-US" sz="2800" b="1" dirty="0"/>
            </a:p>
          </p:txBody>
        </p:sp>
      </p:grpSp>
      <p:sp>
        <p:nvSpPr>
          <p:cNvPr id="126" name="TextBox 125">
            <a:extLst>
              <a:ext uri="{FF2B5EF4-FFF2-40B4-BE49-F238E27FC236}">
                <a16:creationId xmlns:a16="http://schemas.microsoft.com/office/drawing/2014/main" id="{690213FA-57C8-49CC-831E-EC6F87DC93C6}"/>
              </a:ext>
            </a:extLst>
          </p:cNvPr>
          <p:cNvSpPr txBox="1"/>
          <p:nvPr/>
        </p:nvSpPr>
        <p:spPr>
          <a:xfrm>
            <a:off x="4720273" y="5592393"/>
            <a:ext cx="1431793" cy="523220"/>
          </a:xfrm>
          <a:prstGeom prst="rect">
            <a:avLst/>
          </a:prstGeom>
          <a:noFill/>
        </p:spPr>
        <p:txBody>
          <a:bodyPr wrap="square" rtlCol="0">
            <a:spAutoFit/>
          </a:bodyPr>
          <a:lstStyle/>
          <a:p>
            <a:pPr algn="ctr"/>
            <a:r>
              <a:rPr lang="en-US" sz="2800" b="1" dirty="0"/>
              <a:t>PTE</a:t>
            </a:r>
          </a:p>
        </p:txBody>
      </p:sp>
      <p:sp>
        <p:nvSpPr>
          <p:cNvPr id="127" name="TextBox 126">
            <a:extLst>
              <a:ext uri="{FF2B5EF4-FFF2-40B4-BE49-F238E27FC236}">
                <a16:creationId xmlns:a16="http://schemas.microsoft.com/office/drawing/2014/main" id="{16412E53-0A36-4922-9BC6-C3968A98470D}"/>
              </a:ext>
            </a:extLst>
          </p:cNvPr>
          <p:cNvSpPr txBox="1"/>
          <p:nvPr/>
        </p:nvSpPr>
        <p:spPr>
          <a:xfrm>
            <a:off x="1666150" y="5098855"/>
            <a:ext cx="1124606" cy="461665"/>
          </a:xfrm>
          <a:prstGeom prst="rect">
            <a:avLst/>
          </a:prstGeom>
          <a:noFill/>
        </p:spPr>
        <p:txBody>
          <a:bodyPr wrap="square" rtlCol="0">
            <a:spAutoFit/>
          </a:bodyPr>
          <a:lstStyle/>
          <a:p>
            <a:pPr algn="ctr"/>
            <a:r>
              <a:rPr lang="en-US" sz="2400" dirty="0"/>
              <a:t>Index</a:t>
            </a:r>
          </a:p>
        </p:txBody>
      </p:sp>
      <p:sp>
        <p:nvSpPr>
          <p:cNvPr id="128" name="TextBox 127">
            <a:extLst>
              <a:ext uri="{FF2B5EF4-FFF2-40B4-BE49-F238E27FC236}">
                <a16:creationId xmlns:a16="http://schemas.microsoft.com/office/drawing/2014/main" id="{6E3A15CD-B853-438D-8385-B8B4CC7E3E1A}"/>
              </a:ext>
            </a:extLst>
          </p:cNvPr>
          <p:cNvSpPr txBox="1"/>
          <p:nvPr/>
        </p:nvSpPr>
        <p:spPr>
          <a:xfrm>
            <a:off x="3360423" y="5959544"/>
            <a:ext cx="3891150" cy="523220"/>
          </a:xfrm>
          <a:prstGeom prst="rect">
            <a:avLst/>
          </a:prstGeom>
          <a:noFill/>
        </p:spPr>
        <p:txBody>
          <a:bodyPr wrap="square" rtlCol="0">
            <a:spAutoFit/>
          </a:bodyPr>
          <a:lstStyle/>
          <a:p>
            <a:pPr algn="ctr"/>
            <a:r>
              <a:rPr lang="en-US" sz="2800" b="1" dirty="0"/>
              <a:t>(Contains guest physical</a:t>
            </a:r>
          </a:p>
        </p:txBody>
      </p:sp>
      <p:sp>
        <p:nvSpPr>
          <p:cNvPr id="130" name="TextBox 129">
            <a:extLst>
              <a:ext uri="{FF2B5EF4-FFF2-40B4-BE49-F238E27FC236}">
                <a16:creationId xmlns:a16="http://schemas.microsoft.com/office/drawing/2014/main" id="{E649495B-3C16-4575-AFD4-F8EC9AB4491F}"/>
              </a:ext>
            </a:extLst>
          </p:cNvPr>
          <p:cNvSpPr txBox="1"/>
          <p:nvPr/>
        </p:nvSpPr>
        <p:spPr>
          <a:xfrm>
            <a:off x="2790756" y="6308222"/>
            <a:ext cx="5210156" cy="523220"/>
          </a:xfrm>
          <a:prstGeom prst="rect">
            <a:avLst/>
          </a:prstGeom>
          <a:noFill/>
        </p:spPr>
        <p:txBody>
          <a:bodyPr wrap="square" rtlCol="0">
            <a:spAutoFit/>
          </a:bodyPr>
          <a:lstStyle/>
          <a:p>
            <a:pPr algn="ctr"/>
            <a:r>
              <a:rPr lang="en-US" sz="2800" b="1" dirty="0"/>
              <a:t>address of target physical page)</a:t>
            </a:r>
          </a:p>
        </p:txBody>
      </p:sp>
      <p:cxnSp>
        <p:nvCxnSpPr>
          <p:cNvPr id="131" name="Straight Connector 130">
            <a:extLst>
              <a:ext uri="{FF2B5EF4-FFF2-40B4-BE49-F238E27FC236}">
                <a16:creationId xmlns:a16="http://schemas.microsoft.com/office/drawing/2014/main" id="{2FF2957B-2307-4A87-8029-5815D68D1D82}"/>
              </a:ext>
            </a:extLst>
          </p:cNvPr>
          <p:cNvCxnSpPr>
            <a:cxnSpLocks/>
          </p:cNvCxnSpPr>
          <p:nvPr/>
        </p:nvCxnSpPr>
        <p:spPr bwMode="auto">
          <a:xfrm>
            <a:off x="11579300" y="6490161"/>
            <a:ext cx="612700" cy="0"/>
          </a:xfrm>
          <a:prstGeom prst="line">
            <a:avLst/>
          </a:prstGeom>
          <a:solidFill>
            <a:schemeClr val="accent1"/>
          </a:solidFill>
          <a:ln w="9525" cap="flat" cmpd="sng" algn="ctr">
            <a:solidFill>
              <a:schemeClr val="tx1"/>
            </a:solidFill>
            <a:prstDash val="solid"/>
            <a:round/>
            <a:headEnd type="none" w="med" len="med"/>
            <a:tailEnd type="triangle" w="lg" len="lg"/>
          </a:ln>
          <a:effectLst/>
        </p:spPr>
      </p:cxnSp>
      <p:cxnSp>
        <p:nvCxnSpPr>
          <p:cNvPr id="105" name="Straight Connector 104">
            <a:extLst>
              <a:ext uri="{FF2B5EF4-FFF2-40B4-BE49-F238E27FC236}">
                <a16:creationId xmlns:a16="http://schemas.microsoft.com/office/drawing/2014/main" id="{434DA2AA-4FAD-4128-9B5B-8DDB87D001FC}"/>
              </a:ext>
            </a:extLst>
          </p:cNvPr>
          <p:cNvCxnSpPr>
            <a:cxnSpLocks/>
          </p:cNvCxnSpPr>
          <p:nvPr/>
        </p:nvCxnSpPr>
        <p:spPr bwMode="auto">
          <a:xfrm>
            <a:off x="-597" y="6491892"/>
            <a:ext cx="188164" cy="0"/>
          </a:xfrm>
          <a:prstGeom prst="line">
            <a:avLst/>
          </a:prstGeom>
          <a:solidFill>
            <a:schemeClr val="accent1"/>
          </a:solidFill>
          <a:ln w="9525" cap="flat" cmpd="sng" algn="ctr">
            <a:solidFill>
              <a:schemeClr val="tx1"/>
            </a:solidFill>
            <a:prstDash val="solid"/>
            <a:round/>
            <a:headEnd type="none" w="med" len="med"/>
            <a:tailEnd type="none" w="lg" len="lg"/>
          </a:ln>
          <a:effectLst/>
        </p:spPr>
      </p:cxnSp>
      <p:cxnSp>
        <p:nvCxnSpPr>
          <p:cNvPr id="106" name="Straight Connector 105">
            <a:extLst>
              <a:ext uri="{FF2B5EF4-FFF2-40B4-BE49-F238E27FC236}">
                <a16:creationId xmlns:a16="http://schemas.microsoft.com/office/drawing/2014/main" id="{406699DE-501D-4F64-8E2B-4DA2B182B7F1}"/>
              </a:ext>
            </a:extLst>
          </p:cNvPr>
          <p:cNvCxnSpPr>
            <a:cxnSpLocks/>
          </p:cNvCxnSpPr>
          <p:nvPr/>
        </p:nvCxnSpPr>
        <p:spPr bwMode="auto">
          <a:xfrm flipV="1">
            <a:off x="187567" y="2760148"/>
            <a:ext cx="0" cy="3730014"/>
          </a:xfrm>
          <a:prstGeom prst="line">
            <a:avLst/>
          </a:prstGeom>
          <a:solidFill>
            <a:schemeClr val="accent1"/>
          </a:solidFill>
          <a:ln w="9525" cap="flat" cmpd="sng" algn="ctr">
            <a:solidFill>
              <a:schemeClr val="tx1"/>
            </a:solidFill>
            <a:prstDash val="solid"/>
            <a:round/>
            <a:headEnd type="none" w="med" len="med"/>
            <a:tailEnd type="none" w="lg" len="lg"/>
          </a:ln>
          <a:effectLst/>
        </p:spPr>
      </p:cxnSp>
    </p:spTree>
    <p:extLst>
      <p:ext uri="{BB962C8B-B14F-4D97-AF65-F5344CB8AC3E}">
        <p14:creationId xmlns:p14="http://schemas.microsoft.com/office/powerpoint/2010/main" val="1710069224"/>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a:t>VM Architecture</a:t>
            </a:r>
          </a:p>
        </p:txBody>
      </p:sp>
      <p:sp>
        <p:nvSpPr>
          <p:cNvPr id="2" name="Content Placeholder 1">
            <a:extLst>
              <a:ext uri="{FF2B5EF4-FFF2-40B4-BE49-F238E27FC236}">
                <a16:creationId xmlns:a16="http://schemas.microsoft.com/office/drawing/2014/main" id="{05E28CAB-0322-3CF7-4614-7A25CAF728FB}"/>
              </a:ext>
            </a:extLst>
          </p:cNvPr>
          <p:cNvSpPr>
            <a:spLocks noGrp="1"/>
          </p:cNvSpPr>
          <p:nvPr>
            <p:ph idx="1"/>
          </p:nvPr>
        </p:nvSpPr>
        <p:spPr/>
        <p:txBody>
          <a:bodyPr>
            <a:normAutofit/>
          </a:bodyPr>
          <a:lstStyle/>
          <a:p>
            <a:r>
              <a:rPr lang="en-US" sz="2000" dirty="0"/>
              <a:t>There are two common approaches to virtualization: "hosted" and "bare-metal“</a:t>
            </a:r>
          </a:p>
        </p:txBody>
      </p:sp>
      <p:pic>
        <p:nvPicPr>
          <p:cNvPr id="4" name="Content Placeholder 3" descr="esxi_hosted_baremetal.gif"/>
          <p:cNvPicPr>
            <a:picLocks noChangeAspect="1"/>
          </p:cNvPicPr>
          <p:nvPr/>
        </p:nvPicPr>
        <p:blipFill>
          <a:blip r:embed="rId3" cstate="print"/>
          <a:stretch>
            <a:fillRect/>
          </a:stretch>
        </p:blipFill>
        <p:spPr bwMode="auto">
          <a:xfrm>
            <a:off x="1799315" y="2858621"/>
            <a:ext cx="8593370" cy="3356785"/>
          </a:xfrm>
          <a:prstGeom prst="rect">
            <a:avLst/>
          </a:prstGeom>
          <a:noFill/>
          <a:ln w="9525">
            <a:noFill/>
            <a:miter lim="800000"/>
            <a:headEnd/>
            <a:tailEnd/>
          </a:ln>
          <a:effectLst/>
        </p:spPr>
      </p:pic>
      <p:sp>
        <p:nvSpPr>
          <p:cNvPr id="5" name="TextBox 4"/>
          <p:cNvSpPr txBox="1"/>
          <p:nvPr/>
        </p:nvSpPr>
        <p:spPr>
          <a:xfrm>
            <a:off x="3253366" y="2489289"/>
            <a:ext cx="838948" cy="369332"/>
          </a:xfrm>
          <a:prstGeom prst="rect">
            <a:avLst/>
          </a:prstGeom>
          <a:noFill/>
        </p:spPr>
        <p:txBody>
          <a:bodyPr wrap="none" rtlCol="0">
            <a:spAutoFit/>
          </a:bodyPr>
          <a:lstStyle/>
          <a:p>
            <a:r>
              <a:rPr lang="en-US" dirty="0"/>
              <a:t>Hosted</a:t>
            </a:r>
          </a:p>
        </p:txBody>
      </p:sp>
      <p:sp>
        <p:nvSpPr>
          <p:cNvPr id="6" name="TextBox 5"/>
          <p:cNvSpPr txBox="1"/>
          <p:nvPr/>
        </p:nvSpPr>
        <p:spPr>
          <a:xfrm>
            <a:off x="7103830" y="2489289"/>
            <a:ext cx="1278170" cy="369332"/>
          </a:xfrm>
          <a:prstGeom prst="rect">
            <a:avLst/>
          </a:prstGeom>
          <a:noFill/>
        </p:spPr>
        <p:txBody>
          <a:bodyPr wrap="none" rtlCol="0">
            <a:spAutoFit/>
          </a:bodyPr>
          <a:lstStyle/>
          <a:p>
            <a:r>
              <a:rPr lang="en-US" dirty="0"/>
              <a:t>Bare - Metal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a:t>VM Architecture</a:t>
            </a:r>
          </a:p>
        </p:txBody>
      </p:sp>
      <p:sp>
        <p:nvSpPr>
          <p:cNvPr id="2" name="Content Placeholder 1">
            <a:extLst>
              <a:ext uri="{FF2B5EF4-FFF2-40B4-BE49-F238E27FC236}">
                <a16:creationId xmlns:a16="http://schemas.microsoft.com/office/drawing/2014/main" id="{28483EC0-6ACA-EF57-5A07-24D380BCE779}"/>
              </a:ext>
            </a:extLst>
          </p:cNvPr>
          <p:cNvSpPr>
            <a:spLocks noGrp="1"/>
          </p:cNvSpPr>
          <p:nvPr>
            <p:ph idx="1"/>
          </p:nvPr>
        </p:nvSpPr>
        <p:spPr/>
        <p:txBody>
          <a:bodyPr/>
          <a:lstStyle/>
          <a:p>
            <a:r>
              <a:rPr lang="en-US" sz="2000" dirty="0"/>
              <a:t> Security Concepts in Architecture</a:t>
            </a:r>
          </a:p>
          <a:p>
            <a:pPr lvl="1"/>
            <a:r>
              <a:rPr lang="en-US" sz="2000" dirty="0"/>
              <a:t> Extended computing stack</a:t>
            </a:r>
          </a:p>
          <a:p>
            <a:pPr lvl="1"/>
            <a:r>
              <a:rPr lang="en-US" sz="2000" dirty="0"/>
              <a:t> Guest isolation</a:t>
            </a:r>
          </a:p>
          <a:p>
            <a:pPr lvl="1"/>
            <a:r>
              <a:rPr lang="en-US" sz="2000" dirty="0"/>
              <a:t> Host Visibility from the Guest</a:t>
            </a:r>
          </a:p>
          <a:p>
            <a:pPr lvl="1"/>
            <a:r>
              <a:rPr lang="en-US" sz="2000" dirty="0"/>
              <a:t> Virtualized interfaces</a:t>
            </a:r>
          </a:p>
          <a:p>
            <a:pPr lvl="1"/>
            <a:r>
              <a:rPr lang="en-US" sz="2000" dirty="0"/>
              <a:t> Management interfaces</a:t>
            </a:r>
          </a:p>
          <a:p>
            <a:pPr lvl="1"/>
            <a:r>
              <a:rPr lang="en-US" sz="2000" dirty="0"/>
              <a:t> Greater co-location of data and assets on one box</a:t>
            </a: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a:t>VM Security Benefits</a:t>
            </a:r>
          </a:p>
        </p:txBody>
      </p:sp>
      <p:sp>
        <p:nvSpPr>
          <p:cNvPr id="8" name="Content Placeholder 7"/>
          <p:cNvSpPr>
            <a:spLocks noGrp="1"/>
          </p:cNvSpPr>
          <p:nvPr>
            <p:ph idx="1"/>
          </p:nvPr>
        </p:nvSpPr>
        <p:spPr/>
        <p:txBody>
          <a:bodyPr/>
          <a:lstStyle/>
          <a:p>
            <a:r>
              <a:rPr lang="en-US" sz="2000" dirty="0"/>
              <a:t>Abstraction and Isolation</a:t>
            </a:r>
          </a:p>
          <a:p>
            <a:r>
              <a:rPr lang="en-US" sz="2000" dirty="0"/>
              <a:t>Better Forensics and Faster Recovery After an Attack</a:t>
            </a:r>
          </a:p>
          <a:p>
            <a:r>
              <a:rPr lang="en-US" sz="2000" dirty="0"/>
              <a:t>Patching is Safer and More Effective</a:t>
            </a:r>
          </a:p>
          <a:p>
            <a:r>
              <a:rPr lang="en-US" sz="2000" dirty="0"/>
              <a:t>More Cost Effective Security Devices</a:t>
            </a:r>
          </a:p>
          <a:p>
            <a:r>
              <a:rPr lang="en-US" sz="2000" dirty="0"/>
              <a:t>Future: Leveraging Virtualization to Provide Better Security</a:t>
            </a:r>
          </a:p>
          <a:p>
            <a:endParaRPr lang="en-US" dirty="0"/>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a:t>VM Security Issues</a:t>
            </a:r>
          </a:p>
        </p:txBody>
      </p:sp>
      <p:sp>
        <p:nvSpPr>
          <p:cNvPr id="2" name="Content Placeholder 1"/>
          <p:cNvSpPr>
            <a:spLocks noGrp="1"/>
          </p:cNvSpPr>
          <p:nvPr>
            <p:ph idx="1"/>
          </p:nvPr>
        </p:nvSpPr>
        <p:spPr/>
        <p:txBody>
          <a:bodyPr/>
          <a:lstStyle/>
          <a:p>
            <a:r>
              <a:rPr lang="en-US" dirty="0"/>
              <a:t>VM Sprawl</a:t>
            </a:r>
          </a:p>
          <a:p>
            <a:r>
              <a:rPr lang="en-US" dirty="0"/>
              <a:t>Mobility</a:t>
            </a:r>
          </a:p>
          <a:p>
            <a:r>
              <a:rPr lang="en-US" dirty="0"/>
              <a:t>Hypervisor Intrusion</a:t>
            </a:r>
          </a:p>
          <a:p>
            <a:r>
              <a:rPr lang="en-US" dirty="0"/>
              <a:t>Hypervisor Modification</a:t>
            </a:r>
          </a:p>
          <a:p>
            <a:r>
              <a:rPr lang="en-US" dirty="0"/>
              <a:t>Communication</a:t>
            </a:r>
          </a:p>
          <a:p>
            <a:r>
              <a:rPr lang="en-US" dirty="0"/>
              <a:t>Denial of Service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a:t>VM Security Issues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57339232"/>
              </p:ext>
            </p:extLst>
          </p:nvPr>
        </p:nvGraphicFramePr>
        <p:xfrm>
          <a:off x="1066800" y="2103438"/>
          <a:ext cx="10058400" cy="2199640"/>
        </p:xfrm>
        <a:graphic>
          <a:graphicData uri="http://schemas.openxmlformats.org/drawingml/2006/table">
            <a:tbl>
              <a:tblPr firstRow="1" bandRow="1">
                <a:tableStyleId>{5C22544A-7EE6-4342-B048-85BDC9FD1C3A}</a:tableStyleId>
              </a:tblPr>
              <a:tblGrid>
                <a:gridCol w="3352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gridCol w="3352800">
                  <a:extLst>
                    <a:ext uri="{9D8B030D-6E8A-4147-A177-3AD203B41FA5}">
                      <a16:colId xmlns:a16="http://schemas.microsoft.com/office/drawing/2014/main" val="20002"/>
                    </a:ext>
                  </a:extLst>
                </a:gridCol>
              </a:tblGrid>
              <a:tr h="370840">
                <a:tc>
                  <a:txBody>
                    <a:bodyPr/>
                    <a:lstStyle/>
                    <a:p>
                      <a:r>
                        <a:rPr lang="en-US" dirty="0"/>
                        <a:t>Issue</a:t>
                      </a:r>
                    </a:p>
                  </a:txBody>
                  <a:tcPr anchor="ctr"/>
                </a:tc>
                <a:tc>
                  <a:txBody>
                    <a:bodyPr/>
                    <a:lstStyle/>
                    <a:p>
                      <a:r>
                        <a:rPr lang="en-US"/>
                        <a:t>Hosted</a:t>
                      </a:r>
                    </a:p>
                  </a:txBody>
                  <a:tcPr anchor="ctr"/>
                </a:tc>
                <a:tc>
                  <a:txBody>
                    <a:bodyPr/>
                    <a:lstStyle/>
                    <a:p>
                      <a:r>
                        <a:rPr lang="en-US" dirty="0"/>
                        <a:t>Bare-Metal</a:t>
                      </a:r>
                    </a:p>
                  </a:txBody>
                  <a:tcPr anchor="ctr"/>
                </a:tc>
                <a:extLst>
                  <a:ext uri="{0D108BD9-81ED-4DB2-BD59-A6C34878D82A}">
                    <a16:rowId xmlns:a16="http://schemas.microsoft.com/office/drawing/2014/main" val="10000"/>
                  </a:ext>
                </a:extLst>
              </a:tr>
              <a:tr h="370840">
                <a:tc>
                  <a:txBody>
                    <a:bodyPr/>
                    <a:lstStyle/>
                    <a:p>
                      <a:r>
                        <a:rPr lang="en-US" sz="1200"/>
                        <a:t>Vulnerability of the underlying operating system</a:t>
                      </a:r>
                    </a:p>
                  </a:txBody>
                  <a:tcPr anchor="ctr"/>
                </a:tc>
                <a:tc>
                  <a:txBody>
                    <a:bodyPr/>
                    <a:lstStyle/>
                    <a:p>
                      <a:r>
                        <a:rPr lang="en-US" sz="1200"/>
                        <a:t>Hosted virtualization products run on general-purpose operating systems and are susceptible to all the vulnerabilities and attacks that are prevalent on such systems.</a:t>
                      </a:r>
                    </a:p>
                  </a:txBody>
                  <a:tcPr anchor="ctr"/>
                </a:tc>
                <a:tc>
                  <a:txBody>
                    <a:bodyPr/>
                    <a:lstStyle/>
                    <a:p>
                      <a:r>
                        <a:rPr lang="en-US" sz="1200" dirty="0"/>
                        <a:t>VMware bare-metal virtualization is built around the “</a:t>
                      </a:r>
                      <a:r>
                        <a:rPr lang="en-US" sz="1200" dirty="0" err="1"/>
                        <a:t>VMkernel</a:t>
                      </a:r>
                      <a:r>
                        <a:rPr lang="en-US" sz="1200" dirty="0"/>
                        <a:t>”, a special-purpose microkernel that has a much smaller attack surface than a general-purpose operating system.</a:t>
                      </a:r>
                    </a:p>
                  </a:txBody>
                  <a:tcPr anchor="ctr"/>
                </a:tc>
                <a:extLst>
                  <a:ext uri="{0D108BD9-81ED-4DB2-BD59-A6C34878D82A}">
                    <a16:rowId xmlns:a16="http://schemas.microsoft.com/office/drawing/2014/main" val="10001"/>
                  </a:ext>
                </a:extLst>
              </a:tr>
              <a:tr h="370840">
                <a:tc>
                  <a:txBody>
                    <a:bodyPr/>
                    <a:lstStyle/>
                    <a:p>
                      <a:r>
                        <a:rPr lang="en-US" sz="1200"/>
                        <a:t>Sharing of files and data between the guest and the host</a:t>
                      </a:r>
                    </a:p>
                  </a:txBody>
                  <a:tcPr anchor="ctr"/>
                </a:tc>
                <a:tc>
                  <a:txBody>
                    <a:bodyPr/>
                    <a:lstStyle/>
                    <a:p>
                      <a:r>
                        <a:rPr lang="en-US" sz="1200"/>
                        <a:t>Most hosted virtualization products provide methods to share user information from the guest to the host (shared folders, clipboards, etc). Although convenient, these are vulnerable to data leakage and malicious code intrusion.</a:t>
                      </a:r>
                    </a:p>
                  </a:txBody>
                  <a:tcPr anchor="ctr"/>
                </a:tc>
                <a:tc>
                  <a:txBody>
                    <a:bodyPr/>
                    <a:lstStyle/>
                    <a:p>
                      <a:r>
                        <a:rPr lang="en-US" sz="1200" dirty="0"/>
                        <a:t>Since </a:t>
                      </a:r>
                      <a:r>
                        <a:rPr lang="en-US" sz="1200" b="1" dirty="0">
                          <a:hlinkClick r:id="rId3"/>
                        </a:rPr>
                        <a:t>ESX</a:t>
                      </a:r>
                      <a:r>
                        <a:rPr lang="en-US" sz="1200" b="1" dirty="0"/>
                        <a:t> </a:t>
                      </a:r>
                      <a:r>
                        <a:rPr lang="en-US" sz="1200" dirty="0"/>
                        <a:t>is designed specifically for virtualization, there is no mechanism or need to share user information between virtual machines and their host.</a:t>
                      </a:r>
                    </a:p>
                  </a:txBody>
                  <a:tcPr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740760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a:t>VM Security Issues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623226421"/>
              </p:ext>
            </p:extLst>
          </p:nvPr>
        </p:nvGraphicFramePr>
        <p:xfrm>
          <a:off x="1066800" y="2103438"/>
          <a:ext cx="10058400" cy="2748280"/>
        </p:xfrm>
        <a:graphic>
          <a:graphicData uri="http://schemas.openxmlformats.org/drawingml/2006/table">
            <a:tbl>
              <a:tblPr firstRow="1" bandRow="1">
                <a:tableStyleId>{5C22544A-7EE6-4342-B048-85BDC9FD1C3A}</a:tableStyleId>
              </a:tblPr>
              <a:tblGrid>
                <a:gridCol w="33528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gridCol w="3352800">
                  <a:extLst>
                    <a:ext uri="{9D8B030D-6E8A-4147-A177-3AD203B41FA5}">
                      <a16:colId xmlns:a16="http://schemas.microsoft.com/office/drawing/2014/main" val="20002"/>
                    </a:ext>
                  </a:extLst>
                </a:gridCol>
              </a:tblGrid>
              <a:tr h="370840">
                <a:tc>
                  <a:txBody>
                    <a:bodyPr/>
                    <a:lstStyle/>
                    <a:p>
                      <a:r>
                        <a:rPr lang="en-US" dirty="0"/>
                        <a:t>Issue</a:t>
                      </a:r>
                    </a:p>
                  </a:txBody>
                  <a:tcPr anchor="ctr"/>
                </a:tc>
                <a:tc>
                  <a:txBody>
                    <a:bodyPr/>
                    <a:lstStyle/>
                    <a:p>
                      <a:r>
                        <a:rPr lang="en-US"/>
                        <a:t>Hosted</a:t>
                      </a:r>
                    </a:p>
                  </a:txBody>
                  <a:tcPr anchor="ctr"/>
                </a:tc>
                <a:tc>
                  <a:txBody>
                    <a:bodyPr/>
                    <a:lstStyle/>
                    <a:p>
                      <a:r>
                        <a:rPr lang="en-US" dirty="0"/>
                        <a:t>Bare-Metal</a:t>
                      </a:r>
                    </a:p>
                  </a:txBody>
                  <a:tcPr anchor="ctr"/>
                </a:tc>
                <a:extLst>
                  <a:ext uri="{0D108BD9-81ED-4DB2-BD59-A6C34878D82A}">
                    <a16:rowId xmlns:a16="http://schemas.microsoft.com/office/drawing/2014/main" val="10000"/>
                  </a:ext>
                </a:extLst>
              </a:tr>
              <a:tr h="370840">
                <a:tc>
                  <a:txBody>
                    <a:bodyPr/>
                    <a:lstStyle/>
                    <a:p>
                      <a:r>
                        <a:rPr lang="en-US" sz="1200"/>
                        <a:t>Resource allocation</a:t>
                      </a:r>
                    </a:p>
                  </a:txBody>
                  <a:tcPr anchor="ctr"/>
                </a:tc>
                <a:tc>
                  <a:txBody>
                    <a:bodyPr/>
                    <a:lstStyle/>
                    <a:p>
                      <a:r>
                        <a:rPr lang="en-US" sz="1200"/>
                        <a:t>Hosted virtualization products run as applications in the process space of the host OS. They are at the mercy of the host OS and other applications.</a:t>
                      </a:r>
                    </a:p>
                  </a:txBody>
                  <a:tcPr anchor="ctr"/>
                </a:tc>
                <a:tc>
                  <a:txBody>
                    <a:bodyPr/>
                    <a:lstStyle/>
                    <a:p>
                      <a:r>
                        <a:rPr lang="en-US" sz="1200" dirty="0"/>
                        <a:t>VMware bare-metal virtualization allocates resource intelligently while isolating virtual machines from underlying hardware components. No single virtual machine can use all the resources or crash the system.</a:t>
                      </a:r>
                    </a:p>
                  </a:txBody>
                  <a:tcPr anchor="ctr"/>
                </a:tc>
                <a:extLst>
                  <a:ext uri="{0D108BD9-81ED-4DB2-BD59-A6C34878D82A}">
                    <a16:rowId xmlns:a16="http://schemas.microsoft.com/office/drawing/2014/main" val="10001"/>
                  </a:ext>
                </a:extLst>
              </a:tr>
              <a:tr h="370840">
                <a:tc>
                  <a:txBody>
                    <a:bodyPr/>
                    <a:lstStyle/>
                    <a:p>
                      <a:r>
                        <a:rPr lang="en-US" sz="1200"/>
                        <a:t>Target Usage</a:t>
                      </a:r>
                    </a:p>
                  </a:txBody>
                  <a:tcPr anchor="ctr"/>
                </a:tc>
                <a:tc>
                  <a:txBody>
                    <a:bodyPr/>
                    <a:lstStyle/>
                    <a:p>
                      <a:r>
                        <a:rPr lang="en-US" sz="1200" dirty="0"/>
                        <a:t>Hosted virtualization is targeted for environments where the guest virtual machines can be trusted. This includes software development, testing, demonstration, and trouble-shooting.</a:t>
                      </a:r>
                    </a:p>
                  </a:txBody>
                  <a:tcPr anchor="ctr"/>
                </a:tc>
                <a:tc>
                  <a:txBody>
                    <a:bodyPr/>
                    <a:lstStyle/>
                    <a:p>
                      <a:r>
                        <a:rPr lang="en-US" sz="1200" dirty="0"/>
                        <a:t>ESX is meant to be used in production environments in which the guest virtual machines can potentially be exposed to malicious users and network traffic. Strong isolation and strict separation of management greatly reduce any risk of harmful activity going beyond the boundaries of the virtual machine.</a:t>
                      </a:r>
                    </a:p>
                  </a:txBody>
                  <a:tcPr anchor="ctr"/>
                </a:tc>
                <a:extLst>
                  <a:ext uri="{0D108BD9-81ED-4DB2-BD59-A6C34878D82A}">
                    <a16:rowId xmlns:a16="http://schemas.microsoft.com/office/drawing/2014/main" val="10002"/>
                  </a:ext>
                </a:extLst>
              </a:tr>
            </a:tbl>
          </a:graphicData>
        </a:graphic>
      </p:graphicFrame>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DarkSeedLeftStep">
      <a:dk1>
        <a:srgbClr val="000000"/>
      </a:dk1>
      <a:lt1>
        <a:srgbClr val="FFFFFF"/>
      </a:lt1>
      <a:dk2>
        <a:srgbClr val="1B2B30"/>
      </a:dk2>
      <a:lt2>
        <a:srgbClr val="F0F3F2"/>
      </a:lt2>
      <a:accent1>
        <a:srgbClr val="C34D80"/>
      </a:accent1>
      <a:accent2>
        <a:srgbClr val="B13B9F"/>
      </a:accent2>
      <a:accent3>
        <a:srgbClr val="A44DC3"/>
      </a:accent3>
      <a:accent4>
        <a:srgbClr val="6641B4"/>
      </a:accent4>
      <a:accent5>
        <a:srgbClr val="4D58C3"/>
      </a:accent5>
      <a:accent6>
        <a:srgbClr val="3B78B1"/>
      </a:accent6>
      <a:hlink>
        <a:srgbClr val="483FBF"/>
      </a:hlink>
      <a:folHlink>
        <a:srgbClr val="7F7F7F"/>
      </a:folHlink>
    </a:clrScheme>
    <a:fontScheme name="Savon">
      <a:majorFont>
        <a:latin typeface="Goudy Old Style"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oudy Old Style"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Headlines</Template>
  <TotalTime>15548</TotalTime>
  <Words>8381</Words>
  <Application>Microsoft Office PowerPoint</Application>
  <PresentationFormat>Widescreen</PresentationFormat>
  <Paragraphs>718</Paragraphs>
  <Slides>37</Slides>
  <Notes>28</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Arial</vt:lpstr>
      <vt:lpstr>Calibri</vt:lpstr>
      <vt:lpstr>Consolas</vt:lpstr>
      <vt:lpstr>Garamond</vt:lpstr>
      <vt:lpstr>Goudy Old Style</vt:lpstr>
      <vt:lpstr>Roboto</vt:lpstr>
      <vt:lpstr>Segoe UI</vt:lpstr>
      <vt:lpstr>Segoe UI Light</vt:lpstr>
      <vt:lpstr>Wingdings</vt:lpstr>
      <vt:lpstr>SavonVTI</vt:lpstr>
      <vt:lpstr>Virtualization Security</vt:lpstr>
      <vt:lpstr>Introduction</vt:lpstr>
      <vt:lpstr>VM Architecture</vt:lpstr>
      <vt:lpstr>VM Architecture</vt:lpstr>
      <vt:lpstr>VM Architecture</vt:lpstr>
      <vt:lpstr>VM Security Benefits</vt:lpstr>
      <vt:lpstr>VM Security Issues</vt:lpstr>
      <vt:lpstr>VM Security Issues</vt:lpstr>
      <vt:lpstr>VM Security Issues</vt:lpstr>
      <vt:lpstr>VM Security Concerns</vt:lpstr>
      <vt:lpstr>The Challenge</vt:lpstr>
      <vt:lpstr>Why Is Virtualization Useful?</vt:lpstr>
      <vt:lpstr>Why Is Virtualization Useful?</vt:lpstr>
      <vt:lpstr>How Can We Implement Virtualization?</vt:lpstr>
      <vt:lpstr>Hosted Interpretation</vt:lpstr>
      <vt:lpstr>Hosted Interpretation</vt:lpstr>
      <vt:lpstr>Popek and Goldberg: Terminology</vt:lpstr>
      <vt:lpstr>PowerPoint Presentation</vt:lpstr>
      <vt:lpstr>X86 Hand-Off </vt:lpstr>
      <vt:lpstr>x86 Hand-Off</vt:lpstr>
      <vt:lpstr>Sample Hypervisor Security Issues</vt:lpstr>
      <vt:lpstr>The x86 push instruction was not PG-virtualizable!</vt:lpstr>
      <vt:lpstr>The x86 pushf/popf instructions weren’t PG-virtualizable!</vt:lpstr>
      <vt:lpstr>Early Trends – Consolidate common security functions to security appliance</vt:lpstr>
      <vt:lpstr>Dynamic Translation</vt:lpstr>
      <vt:lpstr>Intel VT-x</vt:lpstr>
      <vt:lpstr>Intel VT-x</vt:lpstr>
      <vt:lpstr>PowerPoint Presentation</vt:lpstr>
      <vt:lpstr>PowerPoint Presentation</vt:lpstr>
      <vt:lpstr>Virtualizing the MMU</vt:lpstr>
      <vt:lpstr>Intel VT-x EPT</vt:lpstr>
      <vt:lpstr>Handling a TLB miss on an EPT processor</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Architecture and Design</dc:title>
  <dc:creator>Chad Johnson</dc:creator>
  <cp:lastModifiedBy>Chad Johnson</cp:lastModifiedBy>
  <cp:revision>25</cp:revision>
  <dcterms:created xsi:type="dcterms:W3CDTF">2022-01-20T13:37:19Z</dcterms:created>
  <dcterms:modified xsi:type="dcterms:W3CDTF">2022-05-12T10:28:42Z</dcterms:modified>
</cp:coreProperties>
</file>